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284" r:id="rId2"/>
    <p:sldId id="1285" r:id="rId3"/>
    <p:sldId id="1287" r:id="rId4"/>
    <p:sldId id="1288" r:id="rId5"/>
    <p:sldId id="1289" r:id="rId6"/>
    <p:sldId id="1290" r:id="rId7"/>
    <p:sldId id="1282" r:id="rId8"/>
    <p:sldId id="1283" r:id="rId9"/>
    <p:sldId id="1286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3D0AF"/>
    <a:srgbClr val="008000"/>
    <a:srgbClr val="FF9900"/>
    <a:srgbClr val="DEDC8C"/>
    <a:srgbClr val="0000FF"/>
    <a:srgbClr val="FFFF99"/>
    <a:srgbClr val="CC0066"/>
    <a:srgbClr val="99FF99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4" autoAdjust="0"/>
    <p:restoredTop sz="95262" autoAdjust="0"/>
  </p:normalViewPr>
  <p:slideViewPr>
    <p:cSldViewPr>
      <p:cViewPr varScale="1">
        <p:scale>
          <a:sx n="107" d="100"/>
          <a:sy n="107" d="100"/>
        </p:scale>
        <p:origin x="-84" y="-15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9:00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15/11/2011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14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r>
              <a:rPr lang="en-GB" sz="2000" dirty="0" smtClean="0">
                <a:sym typeface="Symbol"/>
              </a:rPr>
              <a:t></a:t>
            </a:r>
            <a:r>
              <a:rPr lang="en-GB" sz="2000" dirty="0" smtClean="0"/>
              <a:t>10:00 PS vacuum recovered after replacing leaky wire scanner by vacuum pipe, start taking ions again.</a:t>
            </a:r>
          </a:p>
          <a:p>
            <a:r>
              <a:rPr lang="en-GB" sz="2000" dirty="0" smtClean="0"/>
              <a:t>10:30 XPOC release and checks</a:t>
            </a:r>
          </a:p>
          <a:p>
            <a:r>
              <a:rPr lang="en-US" sz="2000" dirty="0" smtClean="0"/>
              <a:t>11:20 FMCM for RD34.LR7 gives intermittent interlock, ok afterwards (Markus keeping an eye on it)</a:t>
            </a:r>
          </a:p>
          <a:p>
            <a:r>
              <a:rPr lang="en-US" sz="2000" dirty="0" smtClean="0"/>
              <a:t>11:30 Injecting probes</a:t>
            </a:r>
          </a:p>
          <a:p>
            <a:r>
              <a:rPr lang="en-US" sz="2000" dirty="0" smtClean="0"/>
              <a:t>Adjust RF delays for pre-pulse so injection kickers kicking at the same moment, relative to beam, as for protons (this time from calculation instead from ‘scope’)</a:t>
            </a:r>
          </a:p>
          <a:p>
            <a:pPr lvl="1"/>
            <a:r>
              <a:rPr lang="en-US" sz="1600" dirty="0" smtClean="0"/>
              <a:t>Still</a:t>
            </a:r>
            <a:r>
              <a:rPr lang="en-US" sz="1600" dirty="0" smtClean="0"/>
              <a:t>, IQC threshold for MKI need to be updated</a:t>
            </a:r>
          </a:p>
          <a:p>
            <a:r>
              <a:rPr lang="en-US" sz="2000" dirty="0" smtClean="0"/>
              <a:t>Most of the afternoon, waiting for trains of 24 bunches from the SPS</a:t>
            </a:r>
          </a:p>
          <a:p>
            <a:pPr lvl="1"/>
            <a:r>
              <a:rPr lang="en-US" sz="1600" dirty="0" smtClean="0"/>
              <a:t>Some problems setting up 24 bunches in SPS</a:t>
            </a:r>
          </a:p>
          <a:p>
            <a:pPr lvl="1"/>
            <a:r>
              <a:rPr lang="en-US" sz="1600" dirty="0" smtClean="0"/>
              <a:t>PS 80 MHz cavity</a:t>
            </a:r>
          </a:p>
          <a:p>
            <a:pPr lvl="1"/>
            <a:r>
              <a:rPr lang="en-US" sz="1600" dirty="0" smtClean="0"/>
              <a:t>Timing problem SPS / SPS Dump</a:t>
            </a:r>
          </a:p>
          <a:p>
            <a:pPr lvl="1"/>
            <a:r>
              <a:rPr lang="en-US" sz="1600" dirty="0" smtClean="0"/>
              <a:t>Bumper in PS</a:t>
            </a:r>
            <a:br>
              <a:rPr lang="en-US" sz="1600" dirty="0" smtClean="0"/>
            </a:b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Again... Injection 24 bunches not very smooth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620610"/>
            <a:ext cx="8713210" cy="3744520"/>
          </a:xfrm>
        </p:spPr>
        <p:txBody>
          <a:bodyPr/>
          <a:lstStyle/>
          <a:p>
            <a:r>
              <a:rPr lang="en-GB" sz="2000" dirty="0" smtClean="0"/>
              <a:t>Problem with filling pattern and over-injection of pilot</a:t>
            </a:r>
          </a:p>
          <a:p>
            <a:pPr lvl="1"/>
            <a:r>
              <a:rPr lang="en-GB" sz="1800" dirty="0" smtClean="0"/>
              <a:t>Change BQM sensitivity to allow over injection</a:t>
            </a:r>
          </a:p>
          <a:p>
            <a:pPr lvl="1"/>
            <a:r>
              <a:rPr lang="en-US" sz="1800" dirty="0" smtClean="0"/>
              <a:t>About half the injections are successful: the BQMSPS blocks the other half </a:t>
            </a:r>
            <a:endParaRPr lang="en-GB" sz="1800" dirty="0" smtClean="0"/>
          </a:p>
          <a:p>
            <a:r>
              <a:rPr lang="en-GB" sz="2000" dirty="0" smtClean="0"/>
              <a:t>Problems copying steering setting of the transfer lines on the SPS side from </a:t>
            </a:r>
            <a:r>
              <a:rPr lang="en-US" sz="2000" dirty="0" smtClean="0"/>
              <a:t>LHCIONS2 to LHCIONS1</a:t>
            </a:r>
          </a:p>
          <a:p>
            <a:r>
              <a:rPr lang="en-US" sz="2000" dirty="0" smtClean="0"/>
              <a:t>Twice a spurious dump due to excursion at point 6</a:t>
            </a:r>
          </a:p>
          <a:p>
            <a:r>
              <a:rPr lang="en-US" sz="2000" dirty="0" smtClean="0"/>
              <a:t>00:20 Start Ramp</a:t>
            </a:r>
          </a:p>
          <a:p>
            <a:r>
              <a:rPr lang="en-US" sz="2000" dirty="0" smtClean="0"/>
              <a:t>1:30 Stable Beams:</a:t>
            </a:r>
          </a:p>
          <a:p>
            <a:pPr lvl="1"/>
            <a:r>
              <a:rPr lang="en-US" sz="1800" dirty="0" smtClean="0"/>
              <a:t>losses at 11R5 reached 38% dump threshold at the start of collisions;</a:t>
            </a:r>
            <a:endParaRPr lang="en-GB" sz="1800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4005080"/>
            <a:ext cx="8588845" cy="228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 b2 vertical injection oscillations!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643" y="1052670"/>
            <a:ext cx="727071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55720" y="4149100"/>
            <a:ext cx="165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MKE - SPS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868180" y="4149100"/>
            <a:ext cx="1872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MKI - LHC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....and finally made it: 170  x 170 ion bunches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15/11/2011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372" y="1196975"/>
            <a:ext cx="6769256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99860">
            <a:off x="909929" y="5176146"/>
            <a:ext cx="7895515" cy="88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229600" cy="1943985"/>
          </a:xfrm>
        </p:spPr>
        <p:txBody>
          <a:bodyPr/>
          <a:lstStyle/>
          <a:p>
            <a:r>
              <a:rPr lang="en-GB" sz="2000" dirty="0" smtClean="0"/>
              <a:t>Optimised </a:t>
            </a:r>
            <a:r>
              <a:rPr lang="en-GB" sz="2000" dirty="0" err="1" smtClean="0"/>
              <a:t>lumi’s</a:t>
            </a:r>
            <a:endParaRPr lang="en-GB" sz="2000" dirty="0" smtClean="0"/>
          </a:p>
          <a:p>
            <a:r>
              <a:rPr lang="en-GB" sz="2000" dirty="0" smtClean="0"/>
              <a:t>ALICE having 144 instead of 168 collisions</a:t>
            </a:r>
          </a:p>
          <a:p>
            <a:r>
              <a:rPr lang="en-US" sz="2000" dirty="0" smtClean="0"/>
              <a:t>19 hours beam life time, very flat </a:t>
            </a:r>
            <a:endParaRPr lang="en-GB" dirty="0" smtClean="0"/>
          </a:p>
          <a:p>
            <a:r>
              <a:rPr lang="en-US" sz="2000" dirty="0" smtClean="0"/>
              <a:t>At about 1/3 of initial peak after 2 hours of stable beams, </a:t>
            </a:r>
          </a:p>
          <a:p>
            <a:pPr lvl="1"/>
            <a:r>
              <a:rPr lang="en-US" sz="1600" dirty="0" smtClean="0"/>
              <a:t>Half peak </a:t>
            </a:r>
            <a:r>
              <a:rPr lang="en-US" sz="1600" dirty="0" err="1" smtClean="0"/>
              <a:t>lumi</a:t>
            </a:r>
            <a:r>
              <a:rPr lang="en-US" sz="1600" dirty="0" smtClean="0"/>
              <a:t> after 4.5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880"/>
            <a:ext cx="7489040" cy="2363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00" y="4154255"/>
            <a:ext cx="7042725" cy="270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8:25 Dump – Abort gap is full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15/11/2011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67485"/>
            <a:ext cx="8229600" cy="417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91600" y="836640"/>
            <a:ext cx="5256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Dumped because of RF interlock: </a:t>
            </a:r>
            <a:br>
              <a:rPr lang="en-GB" dirty="0" smtClean="0"/>
            </a:br>
            <a:r>
              <a:rPr lang="en-GB" dirty="0" smtClean="0"/>
              <a:t>vacuum pump on RF system tripped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111750"/>
          </a:xfrm>
        </p:spPr>
        <p:txBody>
          <a:bodyPr/>
          <a:lstStyle/>
          <a:p>
            <a:r>
              <a:rPr lang="en-GB" dirty="0" err="1" smtClean="0"/>
              <a:t>Pb</a:t>
            </a:r>
            <a:r>
              <a:rPr lang="en-GB" dirty="0" smtClean="0"/>
              <a:t> – </a:t>
            </a:r>
            <a:r>
              <a:rPr lang="en-GB" dirty="0" err="1" smtClean="0"/>
              <a:t>Pb</a:t>
            </a:r>
            <a:r>
              <a:rPr lang="en-GB" dirty="0" smtClean="0"/>
              <a:t> physics</a:t>
            </a:r>
          </a:p>
          <a:p>
            <a:pPr lvl="1"/>
            <a:r>
              <a:rPr lang="en-US" dirty="0" smtClean="0"/>
              <a:t>200ns_</a:t>
            </a:r>
            <a:r>
              <a:rPr lang="en-US" b="1" dirty="0" smtClean="0">
                <a:solidFill>
                  <a:srgbClr val="FF0000"/>
                </a:solidFill>
              </a:rPr>
              <a:t>170b_</a:t>
            </a:r>
            <a:r>
              <a:rPr lang="en-US" dirty="0" smtClean="0"/>
              <a:t>168_168_0_24bpi9inj_IONS</a:t>
            </a:r>
          </a:p>
          <a:p>
            <a:pPr lvl="1"/>
            <a:r>
              <a:rPr lang="en-US" dirty="0" smtClean="0"/>
              <a:t>200ns_</a:t>
            </a:r>
            <a:r>
              <a:rPr lang="en-US" b="1" dirty="0" smtClean="0">
                <a:solidFill>
                  <a:srgbClr val="FF0000"/>
                </a:solidFill>
              </a:rPr>
              <a:t>358b</a:t>
            </a:r>
            <a:r>
              <a:rPr lang="en-US" dirty="0" smtClean="0"/>
              <a:t>_356_336_0_24bpi15inj_IONS</a:t>
            </a:r>
          </a:p>
          <a:p>
            <a:r>
              <a:rPr lang="en-US" dirty="0" smtClean="0"/>
              <a:t>p</a:t>
            </a:r>
            <a:r>
              <a:rPr lang="en-US" baseline="30000" dirty="0" smtClean="0"/>
              <a:t>+</a:t>
            </a:r>
            <a:r>
              <a:rPr lang="en-US" dirty="0" smtClean="0"/>
              <a:t> - </a:t>
            </a:r>
            <a:r>
              <a:rPr lang="en-US" dirty="0" err="1" smtClean="0"/>
              <a:t>Pb</a:t>
            </a:r>
            <a:r>
              <a:rPr lang="en-US" dirty="0" smtClean="0"/>
              <a:t> MD and physics (see next slide)</a:t>
            </a:r>
          </a:p>
          <a:p>
            <a:endParaRPr lang="en-US" dirty="0" smtClean="0"/>
          </a:p>
          <a:p>
            <a:r>
              <a:rPr lang="en-US" sz="2000" dirty="0" err="1" smtClean="0"/>
              <a:t>LHCb</a:t>
            </a:r>
            <a:r>
              <a:rPr lang="en-US" sz="2000" dirty="0" smtClean="0"/>
              <a:t> gas injection (like BGI), half an hour this fill</a:t>
            </a:r>
          </a:p>
          <a:p>
            <a:r>
              <a:rPr lang="en-US" sz="2000" dirty="0" smtClean="0"/>
              <a:t>Some Transverse Damper work</a:t>
            </a:r>
          </a:p>
          <a:p>
            <a:pPr lvl="1"/>
            <a:r>
              <a:rPr lang="en-US" sz="1800" dirty="0" smtClean="0"/>
              <a:t>See the wish list from Wolfgang</a:t>
            </a:r>
            <a:endParaRPr lang="en-GB" sz="1800" dirty="0" smtClean="0"/>
          </a:p>
          <a:p>
            <a:r>
              <a:rPr lang="en-GB" sz="2000" dirty="0" smtClean="0"/>
              <a:t>Access</a:t>
            </a:r>
          </a:p>
          <a:p>
            <a:pPr lvl="1"/>
            <a:r>
              <a:rPr lang="en-GB" sz="1800" dirty="0" smtClean="0"/>
              <a:t>Installation of four BLMs for IP2 Aperture checks (4hours)</a:t>
            </a:r>
          </a:p>
          <a:p>
            <a:pPr lvl="2"/>
            <a:r>
              <a:rPr lang="en-GB" sz="1600" dirty="0" smtClean="0"/>
              <a:t>Ready from Wednesday onwards</a:t>
            </a:r>
          </a:p>
          <a:p>
            <a:pPr lvl="1"/>
            <a:r>
              <a:rPr lang="en-GB" sz="1800" dirty="0" smtClean="0"/>
              <a:t>LDM repair in tunnel, about 1 hour</a:t>
            </a:r>
          </a:p>
          <a:p>
            <a:pPr lvl="1"/>
            <a:r>
              <a:rPr lang="en-GB" sz="1800" dirty="0" smtClean="0"/>
              <a:t>Beam dump – check of 1 MKD switch B1, about 1 </a:t>
            </a:r>
            <a:r>
              <a:rPr lang="en-GB" sz="1800" dirty="0" smtClean="0"/>
              <a:t>hour</a:t>
            </a:r>
          </a:p>
          <a:p>
            <a:pPr lvl="1"/>
            <a:r>
              <a:rPr lang="en-GB" sz="1800" dirty="0" smtClean="0"/>
              <a:t>CMS – tunnel for 1 hour</a:t>
            </a:r>
            <a:endParaRPr lang="en-GB" sz="1800" dirty="0" smtClean="0"/>
          </a:p>
          <a:p>
            <a:r>
              <a:rPr lang="en-GB" sz="2000" dirty="0" smtClean="0"/>
              <a:t>For the moment </a:t>
            </a:r>
            <a:r>
              <a:rPr lang="en-GB" sz="2000" dirty="0" err="1" smtClean="0"/>
              <a:t>cryo</a:t>
            </a:r>
            <a:r>
              <a:rPr lang="en-GB" sz="2000" dirty="0" smtClean="0"/>
              <a:t> point 6 is looking better</a:t>
            </a:r>
          </a:p>
          <a:p>
            <a:pPr lvl="1"/>
            <a:r>
              <a:rPr lang="en-GB" sz="1800" dirty="0" smtClean="0"/>
              <a:t>Leak rate has gone down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15/11/2011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3419840" y="1268700"/>
            <a:ext cx="504070" cy="28804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347830" y="908650"/>
            <a:ext cx="648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144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5652150" y="2852920"/>
            <a:ext cx="792110" cy="28804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LPC on p</a:t>
            </a:r>
            <a:r>
              <a:rPr lang="en-GB" baseline="30000" dirty="0" smtClean="0"/>
              <a:t>+</a:t>
            </a:r>
            <a:r>
              <a:rPr lang="en-GB" dirty="0" smtClean="0"/>
              <a:t> </a:t>
            </a:r>
            <a:r>
              <a:rPr lang="en-GB" dirty="0" err="1" smtClean="0"/>
              <a:t>Pb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70" y="980660"/>
            <a:ext cx="9106805" cy="4752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 rot="21156583">
            <a:off x="4283960" y="5791059"/>
            <a:ext cx="381653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Normally foreseen for this Wednesday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Wolfgang’s wish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</a:t>
            </a:r>
            <a:r>
              <a:rPr lang="en-US" dirty="0" err="1" smtClean="0"/>
              <a:t>todo</a:t>
            </a:r>
            <a:r>
              <a:rPr lang="en-US" dirty="0" smtClean="0"/>
              <a:t> list with not so high priority: </a:t>
            </a:r>
          </a:p>
          <a:p>
            <a:pPr lvl="1"/>
            <a:r>
              <a:rPr lang="en-US" dirty="0" smtClean="0"/>
              <a:t>end of fill study with separated beams kicking with Q kicker and damper ON, to determine </a:t>
            </a:r>
            <a:r>
              <a:rPr lang="en-US" dirty="0" smtClean="0">
                <a:solidFill>
                  <a:srgbClr val="FF0000"/>
                </a:solidFill>
              </a:rPr>
              <a:t>calibration of gain at 3.5 </a:t>
            </a:r>
            <a:r>
              <a:rPr lang="en-US" dirty="0" err="1" smtClean="0">
                <a:solidFill>
                  <a:srgbClr val="FF0000"/>
                </a:solidFill>
              </a:rPr>
              <a:t>TeV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agree if abort gap cleaning and injection cleaning is to be used or not and possibly check some settings for this</a:t>
            </a:r>
          </a:p>
          <a:p>
            <a:pPr lvl="2"/>
            <a:r>
              <a:rPr lang="en-US" dirty="0" smtClean="0"/>
              <a:t>First need BSRA working again</a:t>
            </a:r>
          </a:p>
          <a:p>
            <a:pPr lvl="1"/>
            <a:r>
              <a:rPr lang="en-US" dirty="0" smtClean="0"/>
              <a:t>Wednesday: If </a:t>
            </a:r>
            <a:r>
              <a:rPr lang="en-US" dirty="0" err="1" smtClean="0"/>
              <a:t>Pb</a:t>
            </a:r>
            <a:r>
              <a:rPr lang="en-US" dirty="0" smtClean="0"/>
              <a:t>-p test </a:t>
            </a:r>
            <a:r>
              <a:rPr lang="en-US" dirty="0" smtClean="0">
                <a:solidFill>
                  <a:srgbClr val="FF0000"/>
                </a:solidFill>
              </a:rPr>
              <a:t>we need to do some checks and possibly load other settings, to be discussed with Daniel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loss maps with blow-up, do you want to test this, Ralph ?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 mechanism for the fixed display "injection oscillation" is needed to update its calibration (this is slightly different for ions than for protons)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Wolfgang </a:t>
            </a:r>
            <a:r>
              <a:rPr lang="en-US" dirty="0" err="1" smtClean="0"/>
              <a:t>Hoefle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54014</TotalTime>
  <Words>470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Monday 14th November</vt:lpstr>
      <vt:lpstr>Again... Injection 24 bunches not very smooth</vt:lpstr>
      <vt:lpstr>No b2 vertical injection oscillations!</vt:lpstr>
      <vt:lpstr>....and finally made it: 170  x 170 ion bunches</vt:lpstr>
      <vt:lpstr>Physics</vt:lpstr>
      <vt:lpstr>8:25 Dump – Abort gap is full</vt:lpstr>
      <vt:lpstr>Plan</vt:lpstr>
      <vt:lpstr>LPC on p+ Pb</vt:lpstr>
      <vt:lpstr>Wolfgang’s wish list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3338</cp:revision>
  <dcterms:created xsi:type="dcterms:W3CDTF">2010-07-26T05:43:59Z</dcterms:created>
  <dcterms:modified xsi:type="dcterms:W3CDTF">2011-11-15T08:53:02Z</dcterms:modified>
</cp:coreProperties>
</file>