
<file path=[Content_Types].xml><?xml version="1.0" encoding="utf-8"?>
<Types xmlns="http://schemas.openxmlformats.org/package/2006/content-types">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theme/theme3.xml" ContentType="application/vnd.openxmlformats-officedocument.theme+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Default Extension="png" ContentType="image/png"/>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Override PartName="/ppt/slideMasters/slideMaster2.xml" ContentType="application/vnd.openxmlformats-officedocument.presentationml.slideMaster+xml"/>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1" r:id="rId1"/>
    <p:sldMasterId id="2147483660" r:id="rId2"/>
  </p:sldMasterIdLst>
  <p:notesMasterIdLst>
    <p:notesMasterId r:id="rId22"/>
  </p:notesMasterIdLst>
  <p:sldIdLst>
    <p:sldId id="863" r:id="rId3"/>
    <p:sldId id="929" r:id="rId4"/>
    <p:sldId id="928" r:id="rId5"/>
    <p:sldId id="923" r:id="rId6"/>
    <p:sldId id="914" r:id="rId7"/>
    <p:sldId id="933" r:id="rId8"/>
    <p:sldId id="936" r:id="rId9"/>
    <p:sldId id="940" r:id="rId10"/>
    <p:sldId id="939" r:id="rId11"/>
    <p:sldId id="937" r:id="rId12"/>
    <p:sldId id="941" r:id="rId13"/>
    <p:sldId id="938" r:id="rId14"/>
    <p:sldId id="950" r:id="rId15"/>
    <p:sldId id="951" r:id="rId16"/>
    <p:sldId id="952" r:id="rId17"/>
    <p:sldId id="949" r:id="rId18"/>
    <p:sldId id="955" r:id="rId19"/>
    <p:sldId id="953" r:id="rId20"/>
    <p:sldId id="954" r:id="rId21"/>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DFF1C"/>
    <a:srgbClr val="FF9900"/>
    <a:srgbClr val="960663"/>
    <a:srgbClr val="FF3300"/>
    <a:srgbClr val="FFFF66"/>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0370" autoAdjust="0"/>
    <p:restoredTop sz="94706" autoAdjust="0"/>
  </p:normalViewPr>
  <p:slideViewPr>
    <p:cSldViewPr>
      <p:cViewPr>
        <p:scale>
          <a:sx n="100" d="100"/>
          <a:sy n="100" d="100"/>
        </p:scale>
        <p:origin x="-1376"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4504"/>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5.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tableStyles" Target="tableStyles.xml"/><Relationship Id="rId14" Type="http://schemas.openxmlformats.org/officeDocument/2006/relationships/slide" Target="slides/slide12.xml"/><Relationship Id="rId23" Type="http://schemas.openxmlformats.org/officeDocument/2006/relationships/printerSettings" Target="printerSettings/printerSettings1.bin"/><Relationship Id="rId4" Type="http://schemas.openxmlformats.org/officeDocument/2006/relationships/slide" Target="slides/slide2.xml"/><Relationship Id="rId26" Type="http://schemas.openxmlformats.org/officeDocument/2006/relationships/theme" Target="theme/theme1.xml"/><Relationship Id="rId11" Type="http://schemas.openxmlformats.org/officeDocument/2006/relationships/slide" Target="slides/slide9.xml"/><Relationship Id="rId6" Type="http://schemas.openxmlformats.org/officeDocument/2006/relationships/slide" Target="slides/slide4.xml"/><Relationship Id="rId16" Type="http://schemas.openxmlformats.org/officeDocument/2006/relationships/slide" Target="slides/slide14.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20" Type="http://schemas.openxmlformats.org/officeDocument/2006/relationships/slide" Target="slides/slide18.xml"/><Relationship Id="rId22" Type="http://schemas.openxmlformats.org/officeDocument/2006/relationships/notesMaster" Target="notesMasters/notesMaster1.xml"/><Relationship Id="rId21" Type="http://schemas.openxmlformats.org/officeDocument/2006/relationships/slide" Target="slides/slide19.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solidFill>
                  <a:srgbClr val="00007D"/>
                </a:solidFill>
              </a:rPr>
              <a:t>LHC status</a:t>
            </a:r>
            <a:endParaRPr lang="en-US" dirty="0">
              <a:solidFill>
                <a:srgbClr val="00007D"/>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EE9A8FA0-5CB1-47CC-8E14-97CA62F167CF}" type="slidenum">
              <a:rPr lang="en-US">
                <a:solidFill>
                  <a:srgbClr val="00007D"/>
                </a:solidFill>
              </a:rPr>
              <a:pPr>
                <a:defRPr/>
              </a:pPr>
              <a:t>‹#›</a:t>
            </a:fld>
            <a:endParaRPr lang="en-US" dirty="0">
              <a:solidFill>
                <a:srgbClr val="00007D"/>
              </a:solidFill>
            </a:endParaRPr>
          </a:p>
        </p:txBody>
      </p:sp>
      <p:sp>
        <p:nvSpPr>
          <p:cNvPr id="5" name="Rectangle 16"/>
          <p:cNvSpPr>
            <a:spLocks noGrp="1" noChangeArrowheads="1"/>
          </p:cNvSpPr>
          <p:nvPr>
            <p:ph type="dt" sz="half" idx="12"/>
          </p:nvPr>
        </p:nvSpPr>
        <p:spPr>
          <a:ln/>
        </p:spPr>
        <p:txBody>
          <a:bodyPr/>
          <a:lstStyle>
            <a:lvl1pPr>
              <a:defRPr/>
            </a:lvl1pPr>
          </a:lstStyle>
          <a:p>
            <a:pPr>
              <a:defRPr/>
            </a:pPr>
            <a:r>
              <a:rPr lang="en-US" smtClean="0">
                <a:solidFill>
                  <a:srgbClr val="00007D"/>
                </a:solidFill>
              </a:rPr>
              <a:t>11-11-11</a:t>
            </a:r>
            <a:endParaRPr lang="en-US" dirty="0">
              <a:solidFill>
                <a:srgbClr val="00007D"/>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000108"/>
            <a:ext cx="8229600" cy="5111750"/>
          </a:xfrm>
        </p:spPr>
        <p:txBody>
          <a:bodyPr/>
          <a:lstStyle>
            <a:lvl3pPr>
              <a:defRPr>
                <a:solidFill>
                  <a:schemeClr val="bg2">
                    <a:lumMod val="40000"/>
                    <a:lumOff val="60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7" name="Date Placeholder 16"/>
          <p:cNvSpPr>
            <a:spLocks noGrp="1"/>
          </p:cNvSpPr>
          <p:nvPr>
            <p:ph type="dt" sz="half" idx="10"/>
          </p:nvPr>
        </p:nvSpPr>
        <p:spPr/>
        <p:txBody>
          <a:bodyPr/>
          <a:lstStyle/>
          <a:p>
            <a:pPr>
              <a:defRPr/>
            </a:pPr>
            <a:r>
              <a:rPr lang="en-US" smtClean="0">
                <a:solidFill>
                  <a:srgbClr val="00007D"/>
                </a:solidFill>
              </a:rPr>
              <a:t>11-11-11</a:t>
            </a:r>
            <a:endParaRPr lang="en-US">
              <a:solidFill>
                <a:srgbClr val="00007D"/>
              </a:solidFill>
            </a:endParaRPr>
          </a:p>
        </p:txBody>
      </p:sp>
      <p:sp>
        <p:nvSpPr>
          <p:cNvPr id="18" name="Slide Number Placeholder 17"/>
          <p:cNvSpPr>
            <a:spLocks noGrp="1"/>
          </p:cNvSpPr>
          <p:nvPr>
            <p:ph type="sldNum" sz="quarter" idx="11"/>
          </p:nvPr>
        </p:nvSpPr>
        <p:spPr/>
        <p:txBody>
          <a:bodyPr/>
          <a:lstStyle/>
          <a:p>
            <a:pPr>
              <a:defRPr/>
            </a:pPr>
            <a:fld id="{69CF8F24-2345-4359-A23A-40838D5E6DC1}" type="slidenum">
              <a:rPr lang="en-US" smtClean="0">
                <a:solidFill>
                  <a:srgbClr val="00007D"/>
                </a:solidFill>
              </a:rPr>
              <a:pPr>
                <a:defRPr/>
              </a:pPr>
              <a:t>‹#›</a:t>
            </a:fld>
            <a:endParaRPr lang="en-US" dirty="0">
              <a:solidFill>
                <a:srgbClr val="00007D"/>
              </a:solidFill>
            </a:endParaRPr>
          </a:p>
        </p:txBody>
      </p:sp>
      <p:sp>
        <p:nvSpPr>
          <p:cNvPr id="19" name="Footer Placeholder 18"/>
          <p:cNvSpPr>
            <a:spLocks noGrp="1"/>
          </p:cNvSpPr>
          <p:nvPr>
            <p:ph type="ftr" sz="quarter" idx="12"/>
          </p:nvPr>
        </p:nvSpPr>
        <p:spPr/>
        <p:txBody>
          <a:bodyPr/>
          <a:lstStyle/>
          <a:p>
            <a:pPr>
              <a:defRPr/>
            </a:pPr>
            <a:r>
              <a:rPr lang="en-US" smtClean="0">
                <a:solidFill>
                  <a:srgbClr val="00007D"/>
                </a:solidFill>
              </a:rPr>
              <a:t>LHC status</a:t>
            </a:r>
            <a:endParaRPr lang="en-US">
              <a:solidFill>
                <a:srgbClr val="00007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solidFill>
                  <a:srgbClr val="00007D"/>
                </a:solidFill>
              </a:rPr>
              <a:t>LHC status</a:t>
            </a:r>
            <a:endParaRPr lang="en-US" dirty="0">
              <a:solidFill>
                <a:srgbClr val="00007D"/>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EE9A8FA0-5CB1-47CC-8E14-97CA62F167CF}" type="slidenum">
              <a:rPr lang="en-US">
                <a:solidFill>
                  <a:srgbClr val="00007D"/>
                </a:solidFill>
              </a:rPr>
              <a:pPr>
                <a:defRPr/>
              </a:pPr>
              <a:t>‹#›</a:t>
            </a:fld>
            <a:endParaRPr lang="en-US" dirty="0">
              <a:solidFill>
                <a:srgbClr val="00007D"/>
              </a:solidFill>
            </a:endParaRPr>
          </a:p>
        </p:txBody>
      </p:sp>
      <p:sp>
        <p:nvSpPr>
          <p:cNvPr id="5" name="Rectangle 16"/>
          <p:cNvSpPr>
            <a:spLocks noGrp="1" noChangeArrowheads="1"/>
          </p:cNvSpPr>
          <p:nvPr>
            <p:ph type="dt" sz="half" idx="12"/>
          </p:nvPr>
        </p:nvSpPr>
        <p:spPr>
          <a:ln/>
        </p:spPr>
        <p:txBody>
          <a:bodyPr/>
          <a:lstStyle>
            <a:lvl1pPr>
              <a:defRPr/>
            </a:lvl1pPr>
          </a:lstStyle>
          <a:p>
            <a:pPr>
              <a:defRPr/>
            </a:pPr>
            <a:r>
              <a:rPr lang="en-US" smtClean="0">
                <a:solidFill>
                  <a:srgbClr val="00007D"/>
                </a:solidFill>
              </a:rPr>
              <a:t>11-11-11</a:t>
            </a:r>
            <a:endParaRPr lang="en-US" dirty="0">
              <a:solidFill>
                <a:srgbClr val="00007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userDrawn="1"/>
        </p:nvPicPr>
        <p:blipFill>
          <a:blip r:embed="rId7"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userDrawn="1"/>
        </p:nvPicPr>
        <p:blipFill>
          <a:blip r:embed="rId7"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fld id="{34F03B3A-2E00-4126-B497-7F355257D099}" type="datetime1">
              <a:rPr lang="en-US" smtClean="0"/>
              <a:pPr>
                <a:defRPr/>
              </a:pPr>
              <a:t>11/14/11</a:t>
            </a:fld>
            <a:endParaRPr lang="en-US"/>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3" r:id="rId5"/>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dirty="0"/>
            </a:lvl1pPr>
          </a:lstStyle>
          <a:p>
            <a:pPr algn="ctr">
              <a:defRPr/>
            </a:pPr>
            <a:r>
              <a:rPr lang="en-US" smtClean="0">
                <a:solidFill>
                  <a:srgbClr val="00007D"/>
                </a:solidFill>
              </a:rPr>
              <a:t>LHC status</a:t>
            </a:r>
            <a:endParaRPr lang="en-US">
              <a:solidFill>
                <a:srgbClr val="00007D"/>
              </a:solidFill>
            </a:endParaRPr>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pPr>
              <a:defRPr/>
            </a:pPr>
            <a:fld id="{69CF8F24-2345-4359-A23A-40838D5E6DC1}" type="slidenum">
              <a:rPr lang="en-US">
                <a:solidFill>
                  <a:srgbClr val="00007D"/>
                </a:solidFill>
              </a:rPr>
              <a:pPr>
                <a:defRPr/>
              </a:pPr>
              <a:t>‹#›</a:t>
            </a:fld>
            <a:endParaRPr lang="en-US" dirty="0">
              <a:solidFill>
                <a:srgbClr val="00007D"/>
              </a:solidFill>
            </a:endParaRPr>
          </a:p>
        </p:txBody>
      </p:sp>
      <p:sp>
        <p:nvSpPr>
          <p:cNvPr id="922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dirty="0"/>
            </a:lvl1pPr>
          </a:lstStyle>
          <a:p>
            <a:pPr>
              <a:defRPr/>
            </a:pPr>
            <a:r>
              <a:rPr lang="en-US" smtClean="0">
                <a:solidFill>
                  <a:srgbClr val="00007D"/>
                </a:solidFill>
              </a:rPr>
              <a:t>11-11-11</a:t>
            </a:r>
            <a:endParaRPr lang="en-US">
              <a:solidFill>
                <a:srgbClr val="00007D"/>
              </a:solidFill>
            </a:endParaRPr>
          </a:p>
        </p:txBody>
      </p:sp>
      <p:sp>
        <p:nvSpPr>
          <p:cNvPr id="24593" name="Line 17"/>
          <p:cNvSpPr>
            <a:spLocks noChangeShapeType="1"/>
          </p:cNvSpPr>
          <p:nvPr userDrawn="1"/>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pPr algn="ctr" eaLnBrk="0" hangingPunct="0">
              <a:spcBef>
                <a:spcPct val="50000"/>
              </a:spcBef>
              <a:defRPr/>
            </a:pPr>
            <a:endParaRPr lang="en-US" sz="2000" dirty="0">
              <a:solidFill>
                <a:srgbClr val="00007D"/>
              </a:solidFill>
            </a:endParaRPr>
          </a:p>
        </p:txBody>
      </p:sp>
      <p:pic>
        <p:nvPicPr>
          <p:cNvPr id="9224" name="Picture 18"/>
          <p:cNvPicPr>
            <a:picLocks noChangeAspect="1" noChangeArrowheads="1"/>
          </p:cNvPicPr>
          <p:nvPr userDrawn="1"/>
        </p:nvPicPr>
        <p:blipFill>
          <a:blip r:embed="rId4" cstate="print"/>
          <a:srcRect/>
          <a:stretch>
            <a:fillRect/>
          </a:stretch>
        </p:blipFill>
        <p:spPr bwMode="auto">
          <a:xfrm>
            <a:off x="0" y="0"/>
            <a:ext cx="654050" cy="623888"/>
          </a:xfrm>
          <a:prstGeom prst="rect">
            <a:avLst/>
          </a:prstGeom>
          <a:noFill/>
          <a:ln w="12700" cap="sq" algn="ctr">
            <a:noFill/>
            <a:miter lim="800000"/>
            <a:headEnd/>
            <a:tailEnd type="none" w="lg" len="lg"/>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p:txStyles>
    <p:titleStyle>
      <a:lvl1pPr algn="l"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2"/>
          </a:solidFill>
          <a:latin typeface="Arial" charset="0"/>
        </a:defRPr>
      </a:lvl2pPr>
      <a:lvl3pPr algn="l" rtl="0" eaLnBrk="0" fontAlgn="base" hangingPunct="0">
        <a:spcBef>
          <a:spcPct val="0"/>
        </a:spcBef>
        <a:spcAft>
          <a:spcPct val="0"/>
        </a:spcAft>
        <a:defRPr sz="3200">
          <a:solidFill>
            <a:schemeClr val="bg2"/>
          </a:solidFill>
          <a:latin typeface="Arial" charset="0"/>
        </a:defRPr>
      </a:lvl3pPr>
      <a:lvl4pPr algn="l" rtl="0" eaLnBrk="0" fontAlgn="base" hangingPunct="0">
        <a:spcBef>
          <a:spcPct val="0"/>
        </a:spcBef>
        <a:spcAft>
          <a:spcPct val="0"/>
        </a:spcAft>
        <a:defRPr sz="3200">
          <a:solidFill>
            <a:schemeClr val="bg2"/>
          </a:solidFill>
          <a:latin typeface="Arial" charset="0"/>
        </a:defRPr>
      </a:lvl4pPr>
      <a:lvl5pPr algn="l" rtl="0" eaLnBrk="0" fontAlgn="base" hangingPunct="0">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accent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3"/>
          <p:cNvSpPr txBox="1">
            <a:spLocks/>
          </p:cNvSpPr>
          <p:nvPr/>
        </p:nvSpPr>
        <p:spPr bwMode="auto">
          <a:xfrm>
            <a:off x="685800" y="228600"/>
            <a:ext cx="81534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0" cap="none" spc="0" normalizeH="0" baseline="0" noProof="0" dirty="0" smtClean="0">
                <a:ln>
                  <a:noFill/>
                </a:ln>
                <a:solidFill>
                  <a:srgbClr val="FF0000"/>
                </a:solidFill>
                <a:effectLst/>
                <a:uLnTx/>
                <a:uFillTx/>
                <a:latin typeface="+mn-lt"/>
                <a:ea typeface="+mn-ea"/>
                <a:cs typeface="+mn-cs"/>
              </a:rPr>
              <a:t>LHC Status</a:t>
            </a:r>
            <a:r>
              <a:rPr kumimoji="0" lang="en-GB" sz="3200" b="0" i="0" u="none" strike="noStrike" kern="0" cap="none" spc="0" normalizeH="0" baseline="0" noProof="0" dirty="0" smtClean="0">
                <a:ln>
                  <a:noFill/>
                </a:ln>
                <a:solidFill>
                  <a:srgbClr val="FF0000"/>
                </a:solidFill>
                <a:effectLst/>
                <a:uLnTx/>
                <a:uFillTx/>
                <a:latin typeface="+mn-lt"/>
                <a:ea typeface="+mn-ea"/>
                <a:cs typeface="+mn-cs"/>
              </a:rPr>
              <a:t> </a:t>
            </a:r>
            <a:r>
              <a:rPr lang="en-GB" sz="3200" kern="0" noProof="0" dirty="0" smtClean="0">
                <a:solidFill>
                  <a:srgbClr val="FF0000"/>
                </a:solidFill>
                <a:latin typeface="+mn-lt"/>
              </a:rPr>
              <a:t>Mon</a:t>
            </a:r>
            <a:r>
              <a:rPr kumimoji="0" lang="en-GB" sz="3200" b="0" i="0" u="none" strike="noStrike" kern="0" cap="none" spc="0" normalizeH="0" baseline="0" noProof="0" dirty="0" smtClean="0">
                <a:ln>
                  <a:noFill/>
                </a:ln>
                <a:solidFill>
                  <a:srgbClr val="FF0000"/>
                </a:solidFill>
                <a:effectLst/>
                <a:uLnTx/>
                <a:uFillTx/>
                <a:latin typeface="+mn-lt"/>
                <a:ea typeface="+mn-ea"/>
                <a:cs typeface="+mn-cs"/>
              </a:rPr>
              <a:t> </a:t>
            </a:r>
            <a:r>
              <a:rPr kumimoji="0" lang="en-GB" sz="3200" b="0" i="0" u="none" strike="noStrike" kern="0" cap="none" spc="0" normalizeH="0" baseline="0" noProof="0" dirty="0" smtClean="0">
                <a:ln>
                  <a:noFill/>
                </a:ln>
                <a:solidFill>
                  <a:srgbClr val="FF0000"/>
                </a:solidFill>
                <a:effectLst/>
                <a:uLnTx/>
                <a:uFillTx/>
                <a:latin typeface="+mn-lt"/>
                <a:ea typeface="+mn-ea"/>
                <a:cs typeface="+mn-cs"/>
              </a:rPr>
              <a:t>Morning </a:t>
            </a:r>
            <a:r>
              <a:rPr lang="en-GB" sz="3200" kern="0" noProof="0" dirty="0" smtClean="0">
                <a:solidFill>
                  <a:srgbClr val="FF0000"/>
                </a:solidFill>
                <a:latin typeface="+mn-lt"/>
              </a:rPr>
              <a:t>14 </a:t>
            </a:r>
            <a:r>
              <a:rPr lang="en-GB" sz="3200" kern="0" noProof="0" dirty="0" smtClean="0">
                <a:solidFill>
                  <a:srgbClr val="FF0000"/>
                </a:solidFill>
                <a:latin typeface="+mn-lt"/>
              </a:rPr>
              <a:t>Nov 2011</a:t>
            </a: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Bernhard Holzer, </a:t>
            </a:r>
            <a:r>
              <a:rPr lang="en-GB" sz="1900" kern="0" dirty="0" smtClean="0">
                <a:solidFill>
                  <a:schemeClr val="tx2"/>
                </a:solidFill>
                <a:latin typeface="+mn-lt"/>
              </a:rPr>
              <a:t>Mike Lamont</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5" name="TextBox 4"/>
          <p:cNvSpPr txBox="1"/>
          <p:nvPr/>
        </p:nvSpPr>
        <p:spPr>
          <a:xfrm>
            <a:off x="914400" y="2133600"/>
            <a:ext cx="3775259" cy="446276"/>
          </a:xfrm>
          <a:prstGeom prst="rect">
            <a:avLst/>
          </a:prstGeom>
          <a:solidFill>
            <a:schemeClr val="bg1"/>
          </a:solidFill>
        </p:spPr>
        <p:txBody>
          <a:bodyPr wrap="none" rtlCol="0">
            <a:spAutoFit/>
          </a:bodyPr>
          <a:lstStyle/>
          <a:p>
            <a:r>
              <a:rPr lang="en-US" sz="2300" b="1" i="1" dirty="0" smtClean="0">
                <a:solidFill>
                  <a:srgbClr val="0000FF"/>
                </a:solidFill>
                <a:latin typeface="Times New Roman"/>
                <a:cs typeface="Times New Roman"/>
              </a:rPr>
              <a:t>Weekly Summary:  Fri - Sun</a:t>
            </a:r>
            <a:endParaRPr lang="en-US" sz="2300" b="1" i="1" dirty="0" smtClean="0">
              <a:solidFill>
                <a:srgbClr val="000000"/>
              </a:solidFill>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19:30    24 bunch set-up in SPS – adjustments required</a:t>
            </a:r>
          </a:p>
          <a:p>
            <a:r>
              <a:rPr lang="en-US" dirty="0" smtClean="0"/>
              <a:t>Fun filling</a:t>
            </a:r>
          </a:p>
          <a:p>
            <a:pPr lvl="1"/>
            <a:r>
              <a:rPr lang="en-US" dirty="0" smtClean="0"/>
              <a:t>injecting beam 2, 24 bunches </a:t>
            </a:r>
            <a:r>
              <a:rPr lang="en-US" dirty="0" smtClean="0">
                <a:solidFill>
                  <a:srgbClr val="FF0000"/>
                </a:solidFill>
              </a:rPr>
              <a:t>– dump after ~30 turns – </a:t>
            </a:r>
            <a:r>
              <a:rPr lang="en-US" dirty="0" smtClean="0"/>
              <a:t>BPMs point 6 </a:t>
            </a:r>
          </a:p>
          <a:p>
            <a:pPr lvl="1"/>
            <a:r>
              <a:rPr lang="en-US" dirty="0" smtClean="0"/>
              <a:t>Adjusted trajectory on first bunch (pilot) but following 23 have large injection oscillations</a:t>
            </a:r>
          </a:p>
          <a:p>
            <a:pPr lvl="1"/>
            <a:r>
              <a:rPr lang="en-US" dirty="0" smtClean="0"/>
              <a:t>Transverse damper does </a:t>
            </a:r>
            <a:r>
              <a:rPr lang="en-US" dirty="0" smtClean="0"/>
              <a:t>its </a:t>
            </a:r>
            <a:r>
              <a:rPr lang="en-US" dirty="0" smtClean="0"/>
              <a:t>job but interlocked BPMs in IR8 say no (bunch*turn &gt; limit)</a:t>
            </a:r>
          </a:p>
          <a:p>
            <a:pPr lvl="1"/>
            <a:r>
              <a:rPr lang="en-US" dirty="0" smtClean="0">
                <a:solidFill>
                  <a:srgbClr val="FF0000"/>
                </a:solidFill>
              </a:rPr>
              <a:t>Adjusted pre-pulse delay </a:t>
            </a:r>
            <a:r>
              <a:rPr lang="en-US" dirty="0" smtClean="0"/>
              <a:t>to get all bunches on more-or-less same trajectory and then corrected.</a:t>
            </a:r>
          </a:p>
          <a:p>
            <a:pPr lvl="2"/>
            <a:r>
              <a:rPr lang="en-US" dirty="0" smtClean="0"/>
              <a:t>re-synch is required after each trim of the </a:t>
            </a:r>
            <a:r>
              <a:rPr lang="en-US" dirty="0" err="1" smtClean="0"/>
              <a:t>synchro</a:t>
            </a:r>
            <a:r>
              <a:rPr lang="en-US" dirty="0" smtClean="0"/>
              <a:t> crates</a:t>
            </a:r>
          </a:p>
          <a:p>
            <a:pPr lvl="1"/>
            <a:endParaRPr lang="en-US" dirty="0" smtClean="0"/>
          </a:p>
          <a:p>
            <a:endParaRPr lang="en-GB" dirty="0"/>
          </a:p>
        </p:txBody>
      </p:sp>
      <p:sp>
        <p:nvSpPr>
          <p:cNvPr id="3" name="Title 2"/>
          <p:cNvSpPr>
            <a:spLocks noGrp="1"/>
          </p:cNvSpPr>
          <p:nvPr>
            <p:ph type="title"/>
          </p:nvPr>
        </p:nvSpPr>
        <p:spPr/>
        <p:txBody>
          <a:bodyPr/>
          <a:lstStyle/>
          <a:p>
            <a:r>
              <a:rPr lang="en-US" dirty="0" smtClean="0"/>
              <a:t>Saturday evening</a:t>
            </a:r>
            <a:endParaRPr lang="en-GB" dirty="0"/>
          </a:p>
        </p:txBody>
      </p:sp>
      <p:sp>
        <p:nvSpPr>
          <p:cNvPr id="4" name="Date Placeholder 3"/>
          <p:cNvSpPr>
            <a:spLocks noGrp="1"/>
          </p:cNvSpPr>
          <p:nvPr>
            <p:ph type="dt" sz="half" idx="10"/>
          </p:nvPr>
        </p:nvSpPr>
        <p:spPr/>
        <p:txBody>
          <a:bodyPr/>
          <a:lstStyle/>
          <a:p>
            <a:pPr>
              <a:defRPr/>
            </a:pPr>
            <a:r>
              <a:rPr lang="en-US" smtClean="0">
                <a:solidFill>
                  <a:srgbClr val="00007D"/>
                </a:solidFill>
              </a:rPr>
              <a:t>11-11-11</a:t>
            </a:r>
            <a:endParaRPr lang="en-US">
              <a:solidFill>
                <a:srgbClr val="00007D"/>
              </a:solidFill>
            </a:endParaRPr>
          </a:p>
        </p:txBody>
      </p:sp>
      <p:sp>
        <p:nvSpPr>
          <p:cNvPr id="5" name="Footer Placeholder 4"/>
          <p:cNvSpPr>
            <a:spLocks noGrp="1"/>
          </p:cNvSpPr>
          <p:nvPr>
            <p:ph type="ftr" sz="quarter" idx="12"/>
          </p:nvPr>
        </p:nvSpPr>
        <p:spPr/>
        <p:txBody>
          <a:bodyPr/>
          <a:lstStyle/>
          <a:p>
            <a:pPr>
              <a:defRPr/>
            </a:pPr>
            <a:r>
              <a:rPr lang="en-US" smtClean="0">
                <a:solidFill>
                  <a:srgbClr val="00007D"/>
                </a:solidFill>
              </a:rPr>
              <a:t>LHC status</a:t>
            </a:r>
            <a:endParaRPr lang="en-US">
              <a:solidFill>
                <a:srgbClr val="00007D"/>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Injection B2</a:t>
            </a:r>
            <a:endParaRPr lang="en-GB" dirty="0"/>
          </a:p>
        </p:txBody>
      </p:sp>
      <p:sp>
        <p:nvSpPr>
          <p:cNvPr id="5" name="Footer Placeholder 4"/>
          <p:cNvSpPr>
            <a:spLocks noGrp="1"/>
          </p:cNvSpPr>
          <p:nvPr>
            <p:ph type="ftr" sz="quarter" idx="10"/>
          </p:nvPr>
        </p:nvSpPr>
        <p:spPr/>
        <p:txBody>
          <a:bodyPr/>
          <a:lstStyle/>
          <a:p>
            <a:pPr>
              <a:defRPr/>
            </a:pPr>
            <a:r>
              <a:rPr lang="en-US" smtClean="0">
                <a:solidFill>
                  <a:srgbClr val="00007D"/>
                </a:solidFill>
              </a:rPr>
              <a:t>LHC status</a:t>
            </a:r>
            <a:endParaRPr lang="en-US" dirty="0">
              <a:solidFill>
                <a:srgbClr val="00007D"/>
              </a:solidFill>
            </a:endParaRPr>
          </a:p>
        </p:txBody>
      </p:sp>
      <p:sp>
        <p:nvSpPr>
          <p:cNvPr id="4" name="Date Placeholder 3"/>
          <p:cNvSpPr>
            <a:spLocks noGrp="1"/>
          </p:cNvSpPr>
          <p:nvPr>
            <p:ph type="dt" sz="half" idx="12"/>
          </p:nvPr>
        </p:nvSpPr>
        <p:spPr/>
        <p:txBody>
          <a:bodyPr/>
          <a:lstStyle/>
          <a:p>
            <a:pPr>
              <a:defRPr/>
            </a:pPr>
            <a:r>
              <a:rPr lang="en-US" smtClean="0">
                <a:solidFill>
                  <a:srgbClr val="00007D"/>
                </a:solidFill>
              </a:rPr>
              <a:t>11-11-11</a:t>
            </a:r>
            <a:endParaRPr lang="en-US" dirty="0">
              <a:solidFill>
                <a:srgbClr val="00007D"/>
              </a:solidFill>
            </a:endParaRPr>
          </a:p>
        </p:txBody>
      </p:sp>
      <p:pic>
        <p:nvPicPr>
          <p:cNvPr id="5122" name="Picture 2"/>
          <p:cNvPicPr>
            <a:picLocks noChangeAspect="1" noChangeArrowheads="1"/>
          </p:cNvPicPr>
          <p:nvPr/>
        </p:nvPicPr>
        <p:blipFill>
          <a:blip r:embed="rId2" cstate="print"/>
          <a:srcRect t="7436" b="62463"/>
          <a:stretch>
            <a:fillRect/>
          </a:stretch>
        </p:blipFill>
        <p:spPr bwMode="auto">
          <a:xfrm>
            <a:off x="609600" y="1143000"/>
            <a:ext cx="8382000" cy="3396338"/>
          </a:xfrm>
          <a:prstGeom prst="rect">
            <a:avLst/>
          </a:prstGeom>
          <a:noFill/>
          <a:ln w="9525">
            <a:noFill/>
            <a:miter lim="800000"/>
            <a:headEnd/>
            <a:tailEnd/>
          </a:ln>
        </p:spPr>
      </p:pic>
      <p:sp>
        <p:nvSpPr>
          <p:cNvPr id="7" name="TextBox 6"/>
          <p:cNvSpPr txBox="1"/>
          <p:nvPr/>
        </p:nvSpPr>
        <p:spPr>
          <a:xfrm>
            <a:off x="2895600" y="762000"/>
            <a:ext cx="4419600"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kicker delay moved </a:t>
            </a:r>
            <a:r>
              <a:rPr lang="en-US" sz="2000" dirty="0" smtClean="0">
                <a:solidFill>
                  <a:srgbClr val="00007D"/>
                </a:solidFill>
              </a:rPr>
              <a:t>another</a:t>
            </a:r>
            <a:r>
              <a:rPr lang="en-US" sz="2000" dirty="0" smtClean="0">
                <a:solidFill>
                  <a:srgbClr val="00007D"/>
                </a:solidFill>
              </a:rPr>
              <a:t> -150 </a:t>
            </a:r>
            <a:r>
              <a:rPr lang="en-US" sz="2000" dirty="0" smtClean="0">
                <a:solidFill>
                  <a:srgbClr val="00007D"/>
                </a:solidFill>
              </a:rPr>
              <a:t>ns</a:t>
            </a:r>
            <a:endParaRPr lang="en-GB" sz="2000" dirty="0">
              <a:solidFill>
                <a:srgbClr val="00007D"/>
              </a:solidFill>
            </a:endParaRPr>
          </a:p>
        </p:txBody>
      </p:sp>
      <p:sp>
        <p:nvSpPr>
          <p:cNvPr id="8" name="TextBox 7"/>
          <p:cNvSpPr txBox="1"/>
          <p:nvPr/>
        </p:nvSpPr>
        <p:spPr>
          <a:xfrm>
            <a:off x="3657600" y="1752600"/>
            <a:ext cx="1403412" cy="369332"/>
          </a:xfrm>
          <a:prstGeom prst="rect">
            <a:avLst/>
          </a:prstGeom>
          <a:solidFill>
            <a:srgbClr val="FFFF00"/>
          </a:solidFill>
        </p:spPr>
        <p:txBody>
          <a:bodyPr wrap="none" rtlCol="0">
            <a:spAutoFit/>
          </a:bodyPr>
          <a:lstStyle/>
          <a:p>
            <a:r>
              <a:rPr lang="en-US" dirty="0" smtClean="0"/>
              <a:t>kicker pulse</a:t>
            </a:r>
            <a:endParaRPr lang="en-US" dirty="0"/>
          </a:p>
        </p:txBody>
      </p:sp>
      <p:sp>
        <p:nvSpPr>
          <p:cNvPr id="9" name="TextBox 8"/>
          <p:cNvSpPr txBox="1"/>
          <p:nvPr/>
        </p:nvSpPr>
        <p:spPr>
          <a:xfrm>
            <a:off x="3810000" y="3669268"/>
            <a:ext cx="1057163" cy="369332"/>
          </a:xfrm>
          <a:prstGeom prst="rect">
            <a:avLst/>
          </a:prstGeom>
          <a:solidFill>
            <a:srgbClr val="6DFF1C"/>
          </a:solidFill>
        </p:spPr>
        <p:txBody>
          <a:bodyPr wrap="none" rtlCol="0">
            <a:spAutoFit/>
          </a:bodyPr>
          <a:lstStyle/>
          <a:p>
            <a:r>
              <a:rPr lang="en-US" dirty="0" smtClean="0"/>
              <a:t>beam </a:t>
            </a:r>
            <a:r>
              <a:rPr lang="en-US" dirty="0" err="1" smtClean="0"/>
              <a:t>inj</a:t>
            </a:r>
            <a:endParaRPr lang="en-US" dirty="0"/>
          </a:p>
        </p:txBody>
      </p:sp>
      <p:sp>
        <p:nvSpPr>
          <p:cNvPr id="11" name="Rectangle 10"/>
          <p:cNvSpPr/>
          <p:nvPr/>
        </p:nvSpPr>
        <p:spPr>
          <a:xfrm>
            <a:off x="685800" y="4572000"/>
            <a:ext cx="7924800" cy="1754327"/>
          </a:xfrm>
          <a:prstGeom prst="rect">
            <a:avLst/>
          </a:prstGeom>
        </p:spPr>
        <p:txBody>
          <a:bodyPr wrap="square">
            <a:spAutoFit/>
          </a:bodyPr>
          <a:lstStyle/>
          <a:p>
            <a:r>
              <a:rPr lang="en-US" dirty="0" smtClean="0">
                <a:latin typeface="Times New Roman"/>
                <a:cs typeface="Times New Roman"/>
              </a:rPr>
              <a:t>After looking in Timber, I think that the </a:t>
            </a:r>
            <a:r>
              <a:rPr lang="en-US" dirty="0" smtClean="0">
                <a:solidFill>
                  <a:srgbClr val="FF0000"/>
                </a:solidFill>
                <a:latin typeface="Times New Roman"/>
                <a:cs typeface="Times New Roman"/>
              </a:rPr>
              <a:t>MKI8 kick for bunch 1 is now too close to the end of the AGK.</a:t>
            </a:r>
            <a:r>
              <a:rPr lang="en-US" dirty="0" smtClean="0">
                <a:latin typeface="Times New Roman"/>
                <a:cs typeface="Times New Roman"/>
              </a:rPr>
              <a:t> The 10ns jitter on AGK window rising edge can now </a:t>
            </a:r>
            <a:r>
              <a:rPr lang="en-US" dirty="0" smtClean="0">
                <a:latin typeface="Times New Roman"/>
                <a:cs typeface="Times New Roman"/>
              </a:rPr>
              <a:t>generate </a:t>
            </a:r>
            <a:r>
              <a:rPr lang="en-US" dirty="0" smtClean="0">
                <a:latin typeface="Times New Roman"/>
                <a:cs typeface="Times New Roman"/>
              </a:rPr>
              <a:t>missing kick while trying to inject in bucket 1. </a:t>
            </a:r>
            <a:r>
              <a:rPr lang="en-US" dirty="0" smtClean="0">
                <a:solidFill>
                  <a:srgbClr val="FF0000"/>
                </a:solidFill>
                <a:latin typeface="Times New Roman"/>
                <a:cs typeface="Times New Roman"/>
              </a:rPr>
              <a:t>This has happened already once today during morning shift</a:t>
            </a:r>
            <a:r>
              <a:rPr lang="en-US" dirty="0" smtClean="0">
                <a:latin typeface="Times New Roman"/>
                <a:cs typeface="Times New Roman"/>
              </a:rPr>
              <a:t>. So I think that it is worth to add a positive delay of +15ns to the </a:t>
            </a:r>
            <a:r>
              <a:rPr lang="en-US" dirty="0" err="1" smtClean="0">
                <a:latin typeface="Times New Roman"/>
                <a:cs typeface="Times New Roman"/>
              </a:rPr>
              <a:t>prepulse</a:t>
            </a:r>
            <a:r>
              <a:rPr lang="en-US" dirty="0" smtClean="0">
                <a:latin typeface="Times New Roman"/>
                <a:cs typeface="Times New Roman"/>
              </a:rPr>
              <a:t> </a:t>
            </a:r>
            <a:r>
              <a:rPr lang="en-US" dirty="0" err="1" smtClean="0">
                <a:latin typeface="Times New Roman"/>
                <a:cs typeface="Times New Roman"/>
              </a:rPr>
              <a:t>w.r.t</a:t>
            </a:r>
            <a:r>
              <a:rPr lang="en-US" dirty="0" smtClean="0">
                <a:latin typeface="Times New Roman"/>
                <a:cs typeface="Times New Roman"/>
              </a:rPr>
              <a:t>. the 150ns removed yesterday by Stefano.</a:t>
            </a:r>
            <a:r>
              <a:rPr lang="en-US" dirty="0" smtClean="0">
                <a:latin typeface="Times New Roman"/>
                <a:cs typeface="Times New Roman"/>
              </a:rPr>
              <a:t> </a:t>
            </a:r>
            <a:r>
              <a:rPr lang="en-US" dirty="0" smtClean="0">
                <a:solidFill>
                  <a:srgbClr val="0000FF"/>
                </a:solidFill>
                <a:latin typeface="Times New Roman"/>
                <a:cs typeface="Times New Roman"/>
              </a:rPr>
              <a:t>(Etienne </a:t>
            </a:r>
            <a:r>
              <a:rPr lang="en-US" dirty="0" err="1" smtClean="0">
                <a:solidFill>
                  <a:srgbClr val="0000FF"/>
                </a:solidFill>
                <a:latin typeface="Times New Roman"/>
                <a:cs typeface="Times New Roman"/>
              </a:rPr>
              <a:t>Carlier</a:t>
            </a:r>
            <a:r>
              <a:rPr lang="en-US" dirty="0" smtClean="0">
                <a:solidFill>
                  <a:srgbClr val="0000FF"/>
                </a:solidFill>
                <a:latin typeface="Times New Roman"/>
                <a:cs typeface="Times New Roman"/>
              </a:rPr>
              <a:t>)</a:t>
            </a:r>
            <a:endParaRPr lang="en-US" dirty="0">
              <a:solidFill>
                <a:srgbClr val="0000FF"/>
              </a:solidFill>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430" y="908650"/>
            <a:ext cx="8229600" cy="5111750"/>
          </a:xfrm>
        </p:spPr>
        <p:txBody>
          <a:bodyPr/>
          <a:lstStyle/>
          <a:p>
            <a:r>
              <a:rPr lang="en-US" dirty="0" smtClean="0"/>
              <a:t>00:30</a:t>
            </a:r>
          </a:p>
          <a:p>
            <a:pPr lvl="1"/>
            <a:r>
              <a:rPr lang="en-GB" dirty="0" smtClean="0"/>
              <a:t>PC trip in S56: RQT12.R5B2 </a:t>
            </a:r>
            <a:br>
              <a:rPr lang="en-GB" dirty="0" smtClean="0"/>
            </a:br>
            <a:r>
              <a:rPr lang="en-GB" dirty="0" smtClean="0"/>
              <a:t>VS :OUTPUT STAGE POWER SUPPLY :FAULT :UT:LT </a:t>
            </a:r>
          </a:p>
          <a:p>
            <a:pPr lvl="1"/>
            <a:r>
              <a:rPr lang="en-US" dirty="0" smtClean="0"/>
              <a:t>Access required</a:t>
            </a:r>
          </a:p>
          <a:p>
            <a:r>
              <a:rPr lang="en-US" dirty="0" smtClean="0"/>
              <a:t>04:20 Access required for Atlas – circuit breaker of water pump</a:t>
            </a:r>
            <a:endParaRPr lang="en-US" dirty="0" smtClean="0"/>
          </a:p>
          <a:p>
            <a:r>
              <a:rPr lang="en-US" dirty="0" smtClean="0">
                <a:solidFill>
                  <a:srgbClr val="FF0000"/>
                </a:solidFill>
              </a:rPr>
              <a:t>PS </a:t>
            </a:r>
            <a:r>
              <a:rPr lang="en-US" dirty="0" smtClean="0">
                <a:solidFill>
                  <a:srgbClr val="FF0000"/>
                </a:solidFill>
              </a:rPr>
              <a:t>announced us a vacuum problem </a:t>
            </a:r>
            <a:r>
              <a:rPr lang="en-US" dirty="0" smtClean="0"/>
              <a:t>at the location of the </a:t>
            </a:r>
            <a:r>
              <a:rPr lang="en-US" dirty="0" err="1" smtClean="0"/>
              <a:t>wirescanner</a:t>
            </a:r>
            <a:r>
              <a:rPr lang="en-US" dirty="0" smtClean="0"/>
              <a:t>.</a:t>
            </a:r>
          </a:p>
          <a:p>
            <a:r>
              <a:rPr lang="en-US" dirty="0" smtClean="0"/>
              <a:t>They said the vacuum is degrading rather quickly and an intervention to perform a leak detection would have to be done soon.</a:t>
            </a:r>
          </a:p>
          <a:p>
            <a:r>
              <a:rPr lang="en-US" dirty="0" smtClean="0"/>
              <a:t>the decision was taken to start the vacuum intervention in the PS and let ATLAS repair their detector cooling problem which is still not solved. </a:t>
            </a:r>
            <a:endParaRPr lang="en-GB" dirty="0"/>
          </a:p>
        </p:txBody>
      </p:sp>
      <p:sp>
        <p:nvSpPr>
          <p:cNvPr id="3" name="Title 2"/>
          <p:cNvSpPr>
            <a:spLocks noGrp="1"/>
          </p:cNvSpPr>
          <p:nvPr>
            <p:ph type="title"/>
          </p:nvPr>
        </p:nvSpPr>
        <p:spPr/>
        <p:txBody>
          <a:bodyPr/>
          <a:lstStyle/>
          <a:p>
            <a:r>
              <a:rPr lang="en-US" dirty="0" smtClean="0"/>
              <a:t>Sunday morning</a:t>
            </a:r>
            <a:endParaRPr lang="en-GB" dirty="0"/>
          </a:p>
        </p:txBody>
      </p:sp>
      <p:sp>
        <p:nvSpPr>
          <p:cNvPr id="4" name="Date Placeholder 3"/>
          <p:cNvSpPr>
            <a:spLocks noGrp="1"/>
          </p:cNvSpPr>
          <p:nvPr>
            <p:ph type="dt" sz="half" idx="10"/>
          </p:nvPr>
        </p:nvSpPr>
        <p:spPr/>
        <p:txBody>
          <a:bodyPr/>
          <a:lstStyle/>
          <a:p>
            <a:pPr>
              <a:defRPr/>
            </a:pPr>
            <a:r>
              <a:rPr lang="en-US" smtClean="0">
                <a:solidFill>
                  <a:srgbClr val="00007D"/>
                </a:solidFill>
              </a:rPr>
              <a:t>11-11-11</a:t>
            </a:r>
            <a:endParaRPr lang="en-US">
              <a:solidFill>
                <a:srgbClr val="00007D"/>
              </a:solidFill>
            </a:endParaRPr>
          </a:p>
        </p:txBody>
      </p:sp>
      <p:sp>
        <p:nvSpPr>
          <p:cNvPr id="5" name="Footer Placeholder 4"/>
          <p:cNvSpPr>
            <a:spLocks noGrp="1"/>
          </p:cNvSpPr>
          <p:nvPr>
            <p:ph type="ftr" sz="quarter" idx="12"/>
          </p:nvPr>
        </p:nvSpPr>
        <p:spPr/>
        <p:txBody>
          <a:bodyPr/>
          <a:lstStyle/>
          <a:p>
            <a:pPr>
              <a:defRPr/>
            </a:pPr>
            <a:r>
              <a:rPr lang="en-US" smtClean="0">
                <a:solidFill>
                  <a:srgbClr val="00007D"/>
                </a:solidFill>
              </a:rPr>
              <a:t>LHC status</a:t>
            </a:r>
            <a:endParaRPr lang="en-US">
              <a:solidFill>
                <a:srgbClr val="00007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3"/>
          <p:cNvSpPr txBox="1">
            <a:spLocks/>
          </p:cNvSpPr>
          <p:nvPr/>
        </p:nvSpPr>
        <p:spPr bwMode="auto">
          <a:xfrm>
            <a:off x="685800" y="0"/>
            <a:ext cx="8153400" cy="914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0" cap="none" spc="0" normalizeH="0" baseline="0" noProof="0" dirty="0" smtClean="0">
                <a:ln>
                  <a:noFill/>
                </a:ln>
                <a:solidFill>
                  <a:srgbClr val="FF0000"/>
                </a:solidFill>
                <a:effectLst/>
                <a:uLnTx/>
                <a:uFillTx/>
                <a:latin typeface="+mn-lt"/>
                <a:ea typeface="+mn-ea"/>
                <a:cs typeface="+mn-cs"/>
              </a:rPr>
              <a:t>Sun Morning</a:t>
            </a:r>
            <a:r>
              <a:rPr lang="en-GB" sz="3200" kern="0" noProof="0" dirty="0" smtClean="0">
                <a:solidFill>
                  <a:srgbClr val="FF0000"/>
                </a:solidFill>
                <a:latin typeface="+mn-lt"/>
              </a:rPr>
              <a:t>14 </a:t>
            </a: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7" name="TextBox 6"/>
          <p:cNvSpPr txBox="1"/>
          <p:nvPr/>
        </p:nvSpPr>
        <p:spPr>
          <a:xfrm>
            <a:off x="304800" y="838200"/>
            <a:ext cx="5298164" cy="5463034"/>
          </a:xfrm>
          <a:prstGeom prst="rect">
            <a:avLst/>
          </a:prstGeom>
          <a:solidFill>
            <a:schemeClr val="bg1"/>
          </a:solidFill>
        </p:spPr>
        <p:txBody>
          <a:bodyPr wrap="none" rtlCol="0">
            <a:spAutoFit/>
          </a:bodyPr>
          <a:lstStyle/>
          <a:p>
            <a:r>
              <a:rPr lang="en-US" sz="2300" b="1" i="1" dirty="0" smtClean="0">
                <a:solidFill>
                  <a:srgbClr val="0000FF"/>
                </a:solidFill>
                <a:latin typeface="Times New Roman"/>
                <a:cs typeface="Times New Roman"/>
              </a:rPr>
              <a:t>11:</a:t>
            </a:r>
            <a:r>
              <a:rPr lang="en-US" sz="2300" b="1" i="1" dirty="0" smtClean="0">
                <a:solidFill>
                  <a:srgbClr val="0000FF"/>
                </a:solidFill>
                <a:latin typeface="Times New Roman"/>
                <a:cs typeface="Times New Roman"/>
              </a:rPr>
              <a:t>0</a:t>
            </a:r>
            <a:r>
              <a:rPr lang="en-US" sz="2300" b="1" i="1" dirty="0" smtClean="0">
                <a:solidFill>
                  <a:srgbClr val="0000FF"/>
                </a:solidFill>
                <a:latin typeface="Times New Roman"/>
                <a:cs typeface="Times New Roman"/>
              </a:rPr>
              <a:t>0h  </a:t>
            </a:r>
            <a:r>
              <a:rPr lang="en-US" sz="2000" dirty="0" smtClean="0"/>
              <a:t>ATLAS access finished, restart</a:t>
            </a:r>
          </a:p>
          <a:p>
            <a:endParaRPr lang="en-US" sz="2000" b="1" i="1" dirty="0" smtClean="0">
              <a:solidFill>
                <a:srgbClr val="000000"/>
              </a:solidFill>
              <a:latin typeface="Times New Roman"/>
              <a:cs typeface="Times New Roman"/>
            </a:endParaRPr>
          </a:p>
          <a:p>
            <a:r>
              <a:rPr lang="en-US" sz="2300" b="1" i="1" dirty="0" smtClean="0">
                <a:solidFill>
                  <a:srgbClr val="0000FF"/>
                </a:solidFill>
                <a:latin typeface="Times New Roman"/>
                <a:cs typeface="Times New Roman"/>
              </a:rPr>
              <a:t>13:04h  </a:t>
            </a:r>
            <a:r>
              <a:rPr lang="en-US" sz="2000" dirty="0" smtClean="0"/>
              <a:t>Injection for physics, ramp, squeeze</a:t>
            </a:r>
          </a:p>
          <a:p>
            <a:endParaRPr lang="en-US" sz="2000" dirty="0" smtClean="0"/>
          </a:p>
          <a:p>
            <a:r>
              <a:rPr lang="en-US" sz="2300" b="1" i="1" dirty="0" smtClean="0">
                <a:solidFill>
                  <a:srgbClr val="0000FF"/>
                </a:solidFill>
                <a:latin typeface="Times New Roman"/>
                <a:cs typeface="Times New Roman"/>
              </a:rPr>
              <a:t>14:40h  stable beams</a:t>
            </a:r>
            <a:r>
              <a:rPr lang="en-US" sz="2000" dirty="0" smtClean="0"/>
              <a:t> </a:t>
            </a:r>
          </a:p>
          <a:p>
            <a:r>
              <a:rPr lang="en-US" sz="2000" b="1" i="1" dirty="0" smtClean="0">
                <a:solidFill>
                  <a:srgbClr val="000000"/>
                </a:solidFill>
                <a:latin typeface="Times New Roman"/>
                <a:cs typeface="Times New Roman"/>
              </a:rPr>
              <a:t>                </a:t>
            </a:r>
            <a:r>
              <a:rPr lang="en-US" sz="2000" b="1" i="1" dirty="0" smtClean="0">
                <a:latin typeface="Times New Roman"/>
                <a:cs typeface="Times New Roman"/>
              </a:rPr>
              <a:t>9 </a:t>
            </a:r>
            <a:r>
              <a:rPr lang="en-US" sz="2000" b="1" i="1" dirty="0" err="1" smtClean="0">
                <a:latin typeface="Times New Roman"/>
                <a:cs typeface="Times New Roman"/>
              </a:rPr>
              <a:t>x</a:t>
            </a:r>
            <a:r>
              <a:rPr lang="en-US" sz="2000" b="1" i="1" dirty="0" smtClean="0">
                <a:latin typeface="Times New Roman"/>
                <a:cs typeface="Times New Roman"/>
              </a:rPr>
              <a:t> 9 bunches</a:t>
            </a:r>
          </a:p>
          <a:p>
            <a:endParaRPr lang="en-US" sz="2000" b="1" i="1" dirty="0" smtClean="0">
              <a:solidFill>
                <a:srgbClr val="000000"/>
              </a:solidFill>
              <a:latin typeface="Times New Roman"/>
              <a:cs typeface="Times New Roman"/>
            </a:endParaRPr>
          </a:p>
          <a:p>
            <a:endParaRPr lang="en-US" sz="2000" b="1" i="1" dirty="0" smtClean="0">
              <a:solidFill>
                <a:srgbClr val="000000"/>
              </a:solidFill>
              <a:latin typeface="Times New Roman"/>
              <a:cs typeface="Times New Roman"/>
            </a:endParaRPr>
          </a:p>
          <a:p>
            <a:endParaRPr lang="en-US" sz="2000" b="1" i="1" dirty="0" smtClean="0">
              <a:solidFill>
                <a:srgbClr val="000000"/>
              </a:solidFill>
              <a:latin typeface="Times New Roman"/>
              <a:cs typeface="Times New Roman"/>
            </a:endParaRPr>
          </a:p>
          <a:p>
            <a:r>
              <a:rPr lang="en-US" sz="2000" b="1" i="1" dirty="0" smtClean="0">
                <a:solidFill>
                  <a:srgbClr val="000000"/>
                </a:solidFill>
                <a:latin typeface="Times New Roman"/>
                <a:cs typeface="Times New Roman"/>
              </a:rPr>
              <a:t>	</a:t>
            </a:r>
          </a:p>
          <a:p>
            <a:r>
              <a:rPr lang="en-US" sz="2000" b="1" i="1" dirty="0" smtClean="0">
                <a:solidFill>
                  <a:srgbClr val="000000"/>
                </a:solidFill>
                <a:latin typeface="Times New Roman"/>
                <a:cs typeface="Times New Roman"/>
              </a:rPr>
              <a:t>						     lifetime = 20 </a:t>
            </a:r>
            <a:r>
              <a:rPr lang="en-US" sz="2000" b="1" i="1" dirty="0" err="1" smtClean="0">
                <a:solidFill>
                  <a:srgbClr val="000000"/>
                </a:solidFill>
                <a:latin typeface="Times New Roman"/>
                <a:cs typeface="Times New Roman"/>
              </a:rPr>
              <a:t>h</a:t>
            </a:r>
            <a:endParaRPr lang="en-US" sz="2000" b="1" i="1" dirty="0" smtClean="0">
              <a:solidFill>
                <a:srgbClr val="000000"/>
              </a:solidFill>
              <a:latin typeface="Times New Roman"/>
              <a:cs typeface="Times New Roman"/>
            </a:endParaRPr>
          </a:p>
          <a:p>
            <a:endParaRPr lang="en-US" sz="2000" b="1" i="1" dirty="0" smtClean="0">
              <a:solidFill>
                <a:srgbClr val="000000"/>
              </a:solidFill>
              <a:latin typeface="Times New Roman"/>
              <a:cs typeface="Times New Roman"/>
            </a:endParaRPr>
          </a:p>
          <a:p>
            <a:endParaRPr lang="en-US" sz="2000" b="1" i="1" dirty="0" smtClean="0">
              <a:solidFill>
                <a:srgbClr val="000000"/>
              </a:solidFill>
              <a:latin typeface="Times New Roman"/>
              <a:cs typeface="Times New Roman"/>
            </a:endParaRPr>
          </a:p>
          <a:p>
            <a:endParaRPr lang="en-US" sz="2000" b="1" i="1" dirty="0" smtClean="0">
              <a:solidFill>
                <a:srgbClr val="000000"/>
              </a:solidFill>
              <a:latin typeface="Times New Roman"/>
              <a:cs typeface="Times New Roman"/>
            </a:endParaRPr>
          </a:p>
          <a:p>
            <a:endParaRPr lang="en-US" sz="2000" b="1" i="1" dirty="0" smtClean="0">
              <a:solidFill>
                <a:srgbClr val="000000"/>
              </a:solidFill>
              <a:latin typeface="Times New Roman"/>
              <a:cs typeface="Times New Roman"/>
            </a:endParaRPr>
          </a:p>
          <a:p>
            <a:r>
              <a:rPr lang="en-US" sz="2000" b="1" i="1" dirty="0" smtClean="0">
                <a:solidFill>
                  <a:srgbClr val="000000"/>
                </a:solidFill>
                <a:latin typeface="Times New Roman"/>
                <a:cs typeface="Times New Roman"/>
              </a:rPr>
              <a:t>                  intensity </a:t>
            </a:r>
            <a:r>
              <a:rPr lang="en-US" sz="2000" b="1" i="1" dirty="0" err="1" smtClean="0">
                <a:solidFill>
                  <a:srgbClr val="000000"/>
                </a:solidFill>
                <a:latin typeface="Times New Roman"/>
                <a:cs typeface="Times New Roman"/>
              </a:rPr>
              <a:t>Np</a:t>
            </a:r>
            <a:r>
              <a:rPr lang="en-US" sz="2000" b="1" i="1" dirty="0" smtClean="0">
                <a:solidFill>
                  <a:srgbClr val="000000"/>
                </a:solidFill>
                <a:latin typeface="Times New Roman"/>
                <a:cs typeface="Times New Roman"/>
              </a:rPr>
              <a:t> = 10</a:t>
            </a:r>
            <a:r>
              <a:rPr lang="en-US" sz="2000" b="1" i="1" baseline="30000" dirty="0" smtClean="0">
                <a:solidFill>
                  <a:srgbClr val="000000"/>
                </a:solidFill>
                <a:latin typeface="Times New Roman"/>
                <a:cs typeface="Times New Roman"/>
              </a:rPr>
              <a:t>10</a:t>
            </a:r>
            <a:r>
              <a:rPr lang="en-US" sz="2000" b="1" i="1" dirty="0" smtClean="0">
                <a:solidFill>
                  <a:srgbClr val="000000"/>
                </a:solidFill>
                <a:latin typeface="Times New Roman"/>
                <a:cs typeface="Times New Roman"/>
              </a:rPr>
              <a:t>	</a:t>
            </a:r>
            <a:endParaRPr lang="en-US" sz="2000" b="1" i="1" dirty="0" smtClean="0">
              <a:solidFill>
                <a:srgbClr val="000000"/>
              </a:solidFill>
              <a:latin typeface="Times New Roman"/>
              <a:cs typeface="Times New Roman"/>
            </a:endParaRPr>
          </a:p>
        </p:txBody>
      </p:sp>
      <p:pic>
        <p:nvPicPr>
          <p:cNvPr id="8" name="Picture 7"/>
          <p:cNvPicPr>
            <a:picLocks noChangeAspect="1"/>
          </p:cNvPicPr>
          <p:nvPr/>
        </p:nvPicPr>
        <p:blipFill>
          <a:blip r:embed="rId2"/>
          <a:stretch>
            <a:fillRect/>
          </a:stretch>
        </p:blipFill>
        <p:spPr>
          <a:xfrm>
            <a:off x="4191000" y="2057400"/>
            <a:ext cx="4672058" cy="1846929"/>
          </a:xfrm>
          <a:prstGeom prst="rect">
            <a:avLst/>
          </a:prstGeom>
        </p:spPr>
      </p:pic>
      <p:pic>
        <p:nvPicPr>
          <p:cNvPr id="9" name="Picture 8"/>
          <p:cNvPicPr>
            <a:picLocks noChangeAspect="1"/>
          </p:cNvPicPr>
          <p:nvPr/>
        </p:nvPicPr>
        <p:blipFill>
          <a:blip r:embed="rId3"/>
          <a:srcRect t="694" b="55527"/>
          <a:stretch>
            <a:fillRect/>
          </a:stretch>
        </p:blipFill>
        <p:spPr>
          <a:xfrm>
            <a:off x="4191000" y="4038600"/>
            <a:ext cx="4652883" cy="1737440"/>
          </a:xfrm>
          <a:prstGeom prst="rect">
            <a:avLst/>
          </a:prstGeom>
        </p:spPr>
      </p:pic>
      <p:pic>
        <p:nvPicPr>
          <p:cNvPr id="10" name="Picture 9"/>
          <p:cNvPicPr>
            <a:picLocks noChangeAspect="1"/>
          </p:cNvPicPr>
          <p:nvPr/>
        </p:nvPicPr>
        <p:blipFill>
          <a:blip r:embed="rId3"/>
          <a:srcRect t="75655"/>
          <a:stretch>
            <a:fillRect/>
          </a:stretch>
        </p:blipFill>
        <p:spPr>
          <a:xfrm>
            <a:off x="4191000" y="5891799"/>
            <a:ext cx="4652883" cy="9662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2810496" y="3657600"/>
            <a:ext cx="6333504" cy="1854200"/>
          </a:xfrm>
          <a:prstGeom prst="rect">
            <a:avLst/>
          </a:prstGeom>
        </p:spPr>
      </p:pic>
      <p:sp>
        <p:nvSpPr>
          <p:cNvPr id="3" name="Footer Placeholder 2"/>
          <p:cNvSpPr>
            <a:spLocks noGrp="1"/>
          </p:cNvSpPr>
          <p:nvPr>
            <p:ph type="ftr" sz="quarter" idx="10"/>
          </p:nvPr>
        </p:nvSpPr>
        <p:spPr/>
        <p:txBody>
          <a:bodyPr/>
          <a:lstStyle/>
          <a:p>
            <a:pPr>
              <a:defRPr/>
            </a:pPr>
            <a:r>
              <a:rPr lang="en-US" smtClean="0">
                <a:solidFill>
                  <a:srgbClr val="00007D"/>
                </a:solidFill>
              </a:rPr>
              <a:t>LHC status</a:t>
            </a:r>
            <a:endParaRPr lang="en-US" dirty="0">
              <a:solidFill>
                <a:srgbClr val="00007D"/>
              </a:solidFill>
            </a:endParaRPr>
          </a:p>
        </p:txBody>
      </p:sp>
      <p:sp>
        <p:nvSpPr>
          <p:cNvPr id="4" name="Date Placeholder 3"/>
          <p:cNvSpPr>
            <a:spLocks noGrp="1"/>
          </p:cNvSpPr>
          <p:nvPr>
            <p:ph type="dt" sz="half" idx="12"/>
          </p:nvPr>
        </p:nvSpPr>
        <p:spPr/>
        <p:txBody>
          <a:bodyPr/>
          <a:lstStyle/>
          <a:p>
            <a:pPr>
              <a:defRPr/>
            </a:pPr>
            <a:r>
              <a:rPr lang="en-US" smtClean="0">
                <a:solidFill>
                  <a:srgbClr val="00007D"/>
                </a:solidFill>
              </a:rPr>
              <a:t>11-11-11</a:t>
            </a:r>
            <a:endParaRPr lang="en-US" dirty="0">
              <a:solidFill>
                <a:srgbClr val="00007D"/>
              </a:solidFill>
            </a:endParaRPr>
          </a:p>
        </p:txBody>
      </p:sp>
      <p:sp>
        <p:nvSpPr>
          <p:cNvPr id="5" name="Subtitle 3"/>
          <p:cNvSpPr txBox="1">
            <a:spLocks/>
          </p:cNvSpPr>
          <p:nvPr/>
        </p:nvSpPr>
        <p:spPr bwMode="auto">
          <a:xfrm>
            <a:off x="685800" y="0"/>
            <a:ext cx="8153400" cy="914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0" cap="none" spc="0" normalizeH="0" baseline="0" noProof="0" dirty="0" smtClean="0">
                <a:ln>
                  <a:noFill/>
                </a:ln>
                <a:solidFill>
                  <a:srgbClr val="FF0000"/>
                </a:solidFill>
                <a:effectLst/>
                <a:uLnTx/>
                <a:uFillTx/>
                <a:latin typeface="+mn-lt"/>
                <a:ea typeface="+mn-ea"/>
                <a:cs typeface="+mn-cs"/>
              </a:rPr>
              <a:t>Sun Morning</a:t>
            </a:r>
            <a:r>
              <a:rPr lang="en-GB" sz="3200" kern="0" noProof="0" dirty="0" smtClean="0">
                <a:solidFill>
                  <a:srgbClr val="FF0000"/>
                </a:solidFill>
                <a:latin typeface="+mn-lt"/>
              </a:rPr>
              <a:t> / Late</a:t>
            </a: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6" name="Rectangle 15"/>
          <p:cNvSpPr/>
          <p:nvPr/>
        </p:nvSpPr>
        <p:spPr>
          <a:xfrm>
            <a:off x="304800" y="3581400"/>
            <a:ext cx="2165443" cy="384721"/>
          </a:xfrm>
          <a:prstGeom prst="rect">
            <a:avLst/>
          </a:prstGeom>
        </p:spPr>
        <p:txBody>
          <a:bodyPr wrap="none">
            <a:spAutoFit/>
          </a:bodyPr>
          <a:lstStyle/>
          <a:p>
            <a:r>
              <a:rPr lang="en-US" b="1" i="1" dirty="0" smtClean="0">
                <a:solidFill>
                  <a:srgbClr val="000000"/>
                </a:solidFill>
                <a:latin typeface="Times New Roman"/>
                <a:cs typeface="Times New Roman"/>
              </a:rPr>
              <a:t> </a:t>
            </a:r>
            <a:r>
              <a:rPr lang="en-US" sz="1900" b="1" i="1" dirty="0" smtClean="0">
                <a:solidFill>
                  <a:srgbClr val="000000"/>
                </a:solidFill>
                <a:latin typeface="Times New Roman"/>
                <a:cs typeface="Times New Roman"/>
              </a:rPr>
              <a:t>bunch lengthening</a:t>
            </a:r>
            <a:endParaRPr lang="en-US" sz="1900" dirty="0"/>
          </a:p>
        </p:txBody>
      </p:sp>
      <p:sp>
        <p:nvSpPr>
          <p:cNvPr id="17" name="TextBox 16"/>
          <p:cNvSpPr txBox="1"/>
          <p:nvPr/>
        </p:nvSpPr>
        <p:spPr>
          <a:xfrm>
            <a:off x="4953000" y="5029200"/>
            <a:ext cx="733795" cy="307777"/>
          </a:xfrm>
          <a:prstGeom prst="rect">
            <a:avLst/>
          </a:prstGeom>
          <a:solidFill>
            <a:schemeClr val="bg1"/>
          </a:solidFill>
        </p:spPr>
        <p:txBody>
          <a:bodyPr wrap="none" rtlCol="0">
            <a:spAutoFit/>
          </a:bodyPr>
          <a:lstStyle/>
          <a:p>
            <a:r>
              <a:rPr lang="en-US" sz="1400" dirty="0" smtClean="0"/>
              <a:t>13:30h</a:t>
            </a:r>
            <a:endParaRPr lang="en-US" sz="1400" dirty="0"/>
          </a:p>
        </p:txBody>
      </p:sp>
      <p:sp>
        <p:nvSpPr>
          <p:cNvPr id="18" name="TextBox 17"/>
          <p:cNvSpPr txBox="1"/>
          <p:nvPr/>
        </p:nvSpPr>
        <p:spPr>
          <a:xfrm>
            <a:off x="8334005" y="5026223"/>
            <a:ext cx="733795" cy="307777"/>
          </a:xfrm>
          <a:prstGeom prst="rect">
            <a:avLst/>
          </a:prstGeom>
          <a:solidFill>
            <a:schemeClr val="bg1"/>
          </a:solidFill>
        </p:spPr>
        <p:txBody>
          <a:bodyPr wrap="none" rtlCol="0">
            <a:spAutoFit/>
          </a:bodyPr>
          <a:lstStyle/>
          <a:p>
            <a:r>
              <a:rPr lang="en-US" sz="1400" dirty="0" smtClean="0"/>
              <a:t>21:30h</a:t>
            </a:r>
            <a:endParaRPr lang="en-US" sz="1400" dirty="0"/>
          </a:p>
        </p:txBody>
      </p:sp>
      <p:sp>
        <p:nvSpPr>
          <p:cNvPr id="19" name="TextBox 18"/>
          <p:cNvSpPr txBox="1"/>
          <p:nvPr/>
        </p:nvSpPr>
        <p:spPr>
          <a:xfrm>
            <a:off x="2362200" y="4419600"/>
            <a:ext cx="623864" cy="307777"/>
          </a:xfrm>
          <a:prstGeom prst="rect">
            <a:avLst/>
          </a:prstGeom>
          <a:solidFill>
            <a:schemeClr val="bg1"/>
          </a:solidFill>
        </p:spPr>
        <p:txBody>
          <a:bodyPr wrap="none" rtlCol="0">
            <a:spAutoFit/>
          </a:bodyPr>
          <a:lstStyle/>
          <a:p>
            <a:r>
              <a:rPr lang="en-US" sz="1400" dirty="0" smtClean="0"/>
              <a:t>1.0ns</a:t>
            </a:r>
            <a:endParaRPr lang="en-US" sz="1400" dirty="0"/>
          </a:p>
        </p:txBody>
      </p:sp>
      <p:sp>
        <p:nvSpPr>
          <p:cNvPr id="20" name="TextBox 19"/>
          <p:cNvSpPr txBox="1"/>
          <p:nvPr/>
        </p:nvSpPr>
        <p:spPr>
          <a:xfrm>
            <a:off x="2362200" y="3835400"/>
            <a:ext cx="623864" cy="307777"/>
          </a:xfrm>
          <a:prstGeom prst="rect">
            <a:avLst/>
          </a:prstGeom>
          <a:solidFill>
            <a:schemeClr val="bg1"/>
          </a:solidFill>
        </p:spPr>
        <p:txBody>
          <a:bodyPr wrap="none" rtlCol="0">
            <a:spAutoFit/>
          </a:bodyPr>
          <a:lstStyle/>
          <a:p>
            <a:r>
              <a:rPr lang="en-US" sz="1400" dirty="0" smtClean="0"/>
              <a:t>1.6ns</a:t>
            </a:r>
            <a:endParaRPr lang="en-US" sz="1400" dirty="0"/>
          </a:p>
        </p:txBody>
      </p:sp>
      <p:pic>
        <p:nvPicPr>
          <p:cNvPr id="22" name="Picture 21"/>
          <p:cNvPicPr>
            <a:picLocks noChangeAspect="1"/>
          </p:cNvPicPr>
          <p:nvPr/>
        </p:nvPicPr>
        <p:blipFill>
          <a:blip r:embed="rId3"/>
          <a:stretch>
            <a:fillRect/>
          </a:stretch>
        </p:blipFill>
        <p:spPr>
          <a:xfrm>
            <a:off x="4876800" y="533400"/>
            <a:ext cx="4114800" cy="2790497"/>
          </a:xfrm>
          <a:prstGeom prst="rect">
            <a:avLst/>
          </a:prstGeom>
        </p:spPr>
      </p:pic>
      <p:sp>
        <p:nvSpPr>
          <p:cNvPr id="23" name="Rectangle 22"/>
          <p:cNvSpPr/>
          <p:nvPr/>
        </p:nvSpPr>
        <p:spPr>
          <a:xfrm>
            <a:off x="304800" y="914400"/>
            <a:ext cx="2894208" cy="1123384"/>
          </a:xfrm>
          <a:prstGeom prst="rect">
            <a:avLst/>
          </a:prstGeom>
        </p:spPr>
        <p:txBody>
          <a:bodyPr wrap="none">
            <a:spAutoFit/>
          </a:bodyPr>
          <a:lstStyle/>
          <a:p>
            <a:r>
              <a:rPr lang="en-US" b="1" i="1" dirty="0" smtClean="0">
                <a:solidFill>
                  <a:srgbClr val="000000"/>
                </a:solidFill>
                <a:latin typeface="Times New Roman"/>
                <a:cs typeface="Times New Roman"/>
              </a:rPr>
              <a:t> </a:t>
            </a:r>
            <a:r>
              <a:rPr lang="en-US" sz="1900" b="1" i="1" dirty="0" err="1" smtClean="0">
                <a:solidFill>
                  <a:srgbClr val="000000"/>
                </a:solidFill>
                <a:latin typeface="Times New Roman"/>
                <a:cs typeface="Times New Roman"/>
              </a:rPr>
              <a:t>emittances</a:t>
            </a:r>
            <a:r>
              <a:rPr lang="en-US" sz="1900" b="1" i="1" dirty="0" smtClean="0">
                <a:solidFill>
                  <a:srgbClr val="000000"/>
                </a:solidFill>
                <a:latin typeface="Times New Roman"/>
                <a:cs typeface="Times New Roman"/>
              </a:rPr>
              <a:t> ... ? 	</a:t>
            </a:r>
            <a:r>
              <a:rPr lang="en-US" sz="1600" dirty="0" smtClean="0"/>
              <a:t>B2V 2.45</a:t>
            </a:r>
          </a:p>
          <a:p>
            <a:r>
              <a:rPr lang="en-US" sz="1600" dirty="0" smtClean="0"/>
              <a:t>		B2H 5.6</a:t>
            </a:r>
          </a:p>
          <a:p>
            <a:r>
              <a:rPr lang="en-US" sz="1600" dirty="0" smtClean="0"/>
              <a:t>		B1H 5.2</a:t>
            </a:r>
          </a:p>
          <a:p>
            <a:r>
              <a:rPr lang="en-US" sz="1600" dirty="0" smtClean="0"/>
              <a:t>		B1V </a:t>
            </a:r>
            <a:r>
              <a:rPr lang="en-US" sz="1600" dirty="0" smtClean="0"/>
              <a:t>1.74</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solidFill>
                  <a:srgbClr val="00007D"/>
                </a:solidFill>
              </a:rPr>
              <a:t>LHC status</a:t>
            </a:r>
            <a:endParaRPr lang="en-US" dirty="0">
              <a:solidFill>
                <a:srgbClr val="00007D"/>
              </a:solidFill>
            </a:endParaRPr>
          </a:p>
        </p:txBody>
      </p:sp>
      <p:sp>
        <p:nvSpPr>
          <p:cNvPr id="4" name="Date Placeholder 3"/>
          <p:cNvSpPr>
            <a:spLocks noGrp="1"/>
          </p:cNvSpPr>
          <p:nvPr>
            <p:ph type="dt" sz="half" idx="12"/>
          </p:nvPr>
        </p:nvSpPr>
        <p:spPr/>
        <p:txBody>
          <a:bodyPr/>
          <a:lstStyle/>
          <a:p>
            <a:pPr>
              <a:defRPr/>
            </a:pPr>
            <a:r>
              <a:rPr lang="en-US" smtClean="0">
                <a:solidFill>
                  <a:srgbClr val="00007D"/>
                </a:solidFill>
              </a:rPr>
              <a:t>11-11-11</a:t>
            </a:r>
            <a:endParaRPr lang="en-US" dirty="0">
              <a:solidFill>
                <a:srgbClr val="00007D"/>
              </a:solidFill>
            </a:endParaRPr>
          </a:p>
        </p:txBody>
      </p:sp>
      <p:sp>
        <p:nvSpPr>
          <p:cNvPr id="5" name="Subtitle 3"/>
          <p:cNvSpPr txBox="1">
            <a:spLocks/>
          </p:cNvSpPr>
          <p:nvPr/>
        </p:nvSpPr>
        <p:spPr bwMode="auto">
          <a:xfrm>
            <a:off x="685800" y="0"/>
            <a:ext cx="8153400" cy="914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0" cap="none" spc="0" normalizeH="0" baseline="0" noProof="0" dirty="0" smtClean="0">
                <a:ln>
                  <a:noFill/>
                </a:ln>
                <a:solidFill>
                  <a:srgbClr val="FF0000"/>
                </a:solidFill>
                <a:effectLst/>
                <a:uLnTx/>
                <a:uFillTx/>
                <a:latin typeface="+mn-lt"/>
                <a:ea typeface="+mn-ea"/>
                <a:cs typeface="+mn-cs"/>
              </a:rPr>
              <a:t>Sun </a:t>
            </a:r>
            <a:r>
              <a:rPr lang="en-GB" sz="3200" kern="0" noProof="0" dirty="0" smtClean="0">
                <a:solidFill>
                  <a:srgbClr val="FF0000"/>
                </a:solidFill>
                <a:latin typeface="+mn-lt"/>
              </a:rPr>
              <a:t>Late</a:t>
            </a: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21" name="Rectangle 20"/>
          <p:cNvSpPr/>
          <p:nvPr/>
        </p:nvSpPr>
        <p:spPr>
          <a:xfrm>
            <a:off x="1981200" y="1028700"/>
            <a:ext cx="7162800" cy="1754327"/>
          </a:xfrm>
          <a:prstGeom prst="rect">
            <a:avLst/>
          </a:prstGeom>
        </p:spPr>
        <p:txBody>
          <a:bodyPr wrap="square">
            <a:spAutoFit/>
          </a:bodyPr>
          <a:lstStyle/>
          <a:p>
            <a:r>
              <a:rPr lang="en-US" dirty="0" smtClean="0"/>
              <a:t>Alice has a problem with the pixel </a:t>
            </a:r>
            <a:r>
              <a:rPr lang="en-US" dirty="0" smtClean="0"/>
              <a:t>cooling -&gt;  dump</a:t>
            </a:r>
          </a:p>
          <a:p>
            <a:endParaRPr lang="en-US" dirty="0" smtClean="0"/>
          </a:p>
          <a:p>
            <a:r>
              <a:rPr lang="en-US" dirty="0" smtClean="0"/>
              <a:t>PS </a:t>
            </a:r>
            <a:r>
              <a:rPr lang="en-US" dirty="0" smtClean="0"/>
              <a:t>vacuum is now around 3e-7,</a:t>
            </a:r>
            <a:r>
              <a:rPr lang="en-US" dirty="0" smtClean="0"/>
              <a:t> </a:t>
            </a:r>
          </a:p>
          <a:p>
            <a:r>
              <a:rPr lang="en-US" dirty="0" smtClean="0"/>
              <a:t>    at </a:t>
            </a:r>
            <a:r>
              <a:rPr lang="en-US" dirty="0" smtClean="0"/>
              <a:t>1e-8 they will open the vacuum </a:t>
            </a:r>
            <a:r>
              <a:rPr lang="en-US" dirty="0" smtClean="0"/>
              <a:t>valves,</a:t>
            </a:r>
          </a:p>
          <a:p>
            <a:r>
              <a:rPr lang="en-US" dirty="0" smtClean="0"/>
              <a:t>    </a:t>
            </a:r>
            <a:r>
              <a:rPr lang="en-US" dirty="0" smtClean="0"/>
              <a:t>tomorrow morning at 7:00 it is foreseen to carry out the</a:t>
            </a:r>
            <a:r>
              <a:rPr lang="en-US" dirty="0" smtClean="0"/>
              <a:t> </a:t>
            </a:r>
          </a:p>
          <a:p>
            <a:r>
              <a:rPr lang="en-US" dirty="0" smtClean="0"/>
              <a:t>    sublimation</a:t>
            </a:r>
            <a:r>
              <a:rPr lang="en-US" dirty="0" smtClean="0"/>
              <a:t>.</a:t>
            </a:r>
            <a:r>
              <a:rPr lang="en-US" dirty="0" smtClean="0"/>
              <a:t> </a:t>
            </a:r>
            <a:endParaRPr lang="en-US" dirty="0"/>
          </a:p>
        </p:txBody>
      </p:sp>
      <p:sp>
        <p:nvSpPr>
          <p:cNvPr id="22" name="Rectangle 21"/>
          <p:cNvSpPr/>
          <p:nvPr/>
        </p:nvSpPr>
        <p:spPr>
          <a:xfrm>
            <a:off x="228600" y="990600"/>
            <a:ext cx="1795550" cy="400110"/>
          </a:xfrm>
          <a:prstGeom prst="rect">
            <a:avLst/>
          </a:prstGeom>
        </p:spPr>
        <p:txBody>
          <a:bodyPr wrap="none">
            <a:spAutoFit/>
          </a:bodyPr>
          <a:lstStyle/>
          <a:p>
            <a:r>
              <a:rPr lang="en-US" sz="2000" b="1" i="1" dirty="0" smtClean="0">
                <a:solidFill>
                  <a:srgbClr val="0000FF"/>
                </a:solidFill>
                <a:latin typeface="Times New Roman"/>
                <a:cs typeface="Times New Roman"/>
              </a:rPr>
              <a:t>21:30h  Dump </a:t>
            </a:r>
            <a:endParaRPr lang="en-US" sz="2000" dirty="0"/>
          </a:p>
        </p:txBody>
      </p:sp>
      <p:pic>
        <p:nvPicPr>
          <p:cNvPr id="24" name="Picture 23"/>
          <p:cNvPicPr>
            <a:picLocks noChangeAspect="1"/>
          </p:cNvPicPr>
          <p:nvPr/>
        </p:nvPicPr>
        <p:blipFill>
          <a:blip r:embed="rId2"/>
          <a:stretch>
            <a:fillRect/>
          </a:stretch>
        </p:blipFill>
        <p:spPr>
          <a:xfrm>
            <a:off x="3124200" y="2909887"/>
            <a:ext cx="5783943" cy="3795713"/>
          </a:xfrm>
          <a:prstGeom prst="rect">
            <a:avLst/>
          </a:prstGeom>
        </p:spPr>
      </p:pic>
      <p:sp>
        <p:nvSpPr>
          <p:cNvPr id="25" name="TextBox 24"/>
          <p:cNvSpPr txBox="1"/>
          <p:nvPr/>
        </p:nvSpPr>
        <p:spPr>
          <a:xfrm>
            <a:off x="198290" y="2952690"/>
            <a:ext cx="1809635" cy="400110"/>
          </a:xfrm>
          <a:prstGeom prst="rect">
            <a:avLst/>
          </a:prstGeom>
          <a:noFill/>
        </p:spPr>
        <p:txBody>
          <a:bodyPr wrap="none" rtlCol="0">
            <a:spAutoFit/>
          </a:bodyPr>
          <a:lstStyle/>
          <a:p>
            <a:r>
              <a:rPr lang="en-US" sz="2000" b="1" i="1" dirty="0" smtClean="0">
                <a:solidFill>
                  <a:srgbClr val="0000FF"/>
                </a:solidFill>
                <a:latin typeface="Times New Roman"/>
                <a:cs typeface="Times New Roman"/>
              </a:rPr>
              <a:t>present status:</a:t>
            </a:r>
            <a:endParaRPr lang="en-US" sz="2000" b="1" i="1" dirty="0">
              <a:solidFill>
                <a:srgbClr val="0000FF"/>
              </a:solidFill>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PS recovery</a:t>
            </a:r>
          </a:p>
          <a:p>
            <a:r>
              <a:rPr lang="en-US" dirty="0" smtClean="0"/>
              <a:t>Checks of B2 injection</a:t>
            </a:r>
          </a:p>
          <a:p>
            <a:r>
              <a:rPr lang="en-US" dirty="0" smtClean="0"/>
              <a:t>170 b physics</a:t>
            </a:r>
          </a:p>
          <a:p>
            <a:endParaRPr lang="en-US" dirty="0" smtClean="0"/>
          </a:p>
          <a:p>
            <a:endParaRPr lang="en-US" dirty="0" smtClean="0"/>
          </a:p>
          <a:p>
            <a:r>
              <a:rPr lang="en-US" dirty="0" smtClean="0"/>
              <a:t>Off momentum loss maps at injection</a:t>
            </a:r>
          </a:p>
          <a:p>
            <a:pPr lvl="1"/>
            <a:r>
              <a:rPr lang="en-US" dirty="0" smtClean="0"/>
              <a:t>IP3 showing up in betatron loss maps – safe but irregular (Ralph Assmann) – should understand </a:t>
            </a:r>
            <a:r>
              <a:rPr lang="en-US" dirty="0" err="1" smtClean="0"/>
              <a:t>situtation</a:t>
            </a:r>
            <a:endParaRPr lang="en-GB" dirty="0"/>
          </a:p>
        </p:txBody>
      </p:sp>
      <p:sp>
        <p:nvSpPr>
          <p:cNvPr id="2" name="Title 1"/>
          <p:cNvSpPr>
            <a:spLocks noGrp="1"/>
          </p:cNvSpPr>
          <p:nvPr>
            <p:ph type="title"/>
          </p:nvPr>
        </p:nvSpPr>
        <p:spPr>
          <a:xfrm>
            <a:off x="762000" y="152400"/>
            <a:ext cx="7315200" cy="792163"/>
          </a:xfrm>
        </p:spPr>
        <p:txBody>
          <a:bodyPr/>
          <a:lstStyle/>
          <a:p>
            <a:pPr algn="l"/>
            <a:r>
              <a:rPr lang="en-US" b="1" i="1" dirty="0" smtClean="0">
                <a:solidFill>
                  <a:srgbClr val="FF0000"/>
                </a:solidFill>
                <a:latin typeface="Times New Roman"/>
                <a:cs typeface="Times New Roman"/>
              </a:rPr>
              <a:t>Plan &amp; Info for Ralph &amp; Jan</a:t>
            </a:r>
            <a:endParaRPr lang="en-GB" b="1" i="1" dirty="0">
              <a:solidFill>
                <a:srgbClr val="FF0000"/>
              </a:solidFill>
              <a:latin typeface="Times New Roman"/>
              <a:cs typeface="Times New Roman"/>
            </a:endParaRPr>
          </a:p>
        </p:txBody>
      </p:sp>
      <p:sp>
        <p:nvSpPr>
          <p:cNvPr id="4" name="Date Placeholder 3"/>
          <p:cNvSpPr>
            <a:spLocks noGrp="1"/>
          </p:cNvSpPr>
          <p:nvPr>
            <p:ph type="dt" sz="half" idx="4294967295"/>
          </p:nvPr>
        </p:nvSpPr>
        <p:spPr>
          <a:xfrm>
            <a:off x="34925" y="6616700"/>
            <a:ext cx="2133600" cy="268288"/>
          </a:xfrm>
          <a:prstGeom prst="rect">
            <a:avLst/>
          </a:prstGeom>
        </p:spPr>
        <p:txBody>
          <a:bodyPr/>
          <a:lstStyle/>
          <a:p>
            <a:pPr>
              <a:defRPr/>
            </a:pPr>
            <a:r>
              <a:rPr lang="en-US" smtClean="0">
                <a:solidFill>
                  <a:srgbClr val="00007D"/>
                </a:solidFill>
              </a:rPr>
              <a:t>11-11-11</a:t>
            </a:r>
            <a:endParaRPr lang="en-US">
              <a:solidFill>
                <a:srgbClr val="00007D"/>
              </a:solidFill>
            </a:endParaRPr>
          </a:p>
        </p:txBody>
      </p:sp>
      <p:sp>
        <p:nvSpPr>
          <p:cNvPr id="3" name="Footer Placeholder 2"/>
          <p:cNvSpPr>
            <a:spLocks noGrp="1"/>
          </p:cNvSpPr>
          <p:nvPr>
            <p:ph type="ftr" sz="quarter" idx="4294967295"/>
          </p:nvPr>
        </p:nvSpPr>
        <p:spPr>
          <a:xfrm>
            <a:off x="3124200" y="6632575"/>
            <a:ext cx="2895600" cy="252413"/>
          </a:xfrm>
          <a:prstGeom prst="rect">
            <a:avLst/>
          </a:prstGeom>
        </p:spPr>
        <p:txBody>
          <a:bodyPr/>
          <a:lstStyle/>
          <a:p>
            <a:pPr>
              <a:defRPr/>
            </a:pPr>
            <a:r>
              <a:rPr lang="en-US" smtClean="0">
                <a:solidFill>
                  <a:srgbClr val="00007D"/>
                </a:solidFill>
              </a:rPr>
              <a:t>LHC status</a:t>
            </a:r>
            <a:endParaRPr lang="en-US">
              <a:solidFill>
                <a:srgbClr val="00007D"/>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Additional BLMs L2 (Bernd </a:t>
            </a:r>
            <a:r>
              <a:rPr lang="en-US" dirty="0" err="1" smtClean="0"/>
              <a:t>Dehning</a:t>
            </a:r>
            <a:r>
              <a:rPr lang="en-US" dirty="0" smtClean="0"/>
              <a:t>)</a:t>
            </a:r>
          </a:p>
          <a:p>
            <a:pPr lvl="1"/>
            <a:r>
              <a:rPr lang="en-US" dirty="0"/>
              <a:t>I propose to prepare the installation beginning of next week, with 4 new monitors monitors. We will </a:t>
            </a:r>
            <a:r>
              <a:rPr lang="en-US" dirty="0" smtClean="0"/>
              <a:t>pull an </a:t>
            </a:r>
            <a:r>
              <a:rPr lang="en-US" dirty="0"/>
              <a:t>new optical </a:t>
            </a:r>
            <a:r>
              <a:rPr lang="en-US" dirty="0" err="1"/>
              <a:t>fibre</a:t>
            </a:r>
            <a:r>
              <a:rPr lang="en-US" dirty="0"/>
              <a:t> cable and install new electronics in this area</a:t>
            </a:r>
            <a:r>
              <a:rPr lang="en-US" dirty="0" smtClean="0"/>
              <a:t>.</a:t>
            </a:r>
            <a:endParaRPr lang="en-US" dirty="0"/>
          </a:p>
          <a:p>
            <a:pPr lvl="1"/>
            <a:r>
              <a:rPr lang="en-US" dirty="0"/>
              <a:t>We need for the installation 4 hours, hoping that could be scheduled during some downtime of the LHC.</a:t>
            </a:r>
          </a:p>
        </p:txBody>
      </p:sp>
      <p:sp>
        <p:nvSpPr>
          <p:cNvPr id="3" name="Title 2"/>
          <p:cNvSpPr>
            <a:spLocks noGrp="1"/>
          </p:cNvSpPr>
          <p:nvPr>
            <p:ph type="title"/>
          </p:nvPr>
        </p:nvSpPr>
        <p:spPr/>
        <p:txBody>
          <a:bodyPr/>
          <a:lstStyle/>
          <a:p>
            <a:r>
              <a:rPr lang="en-US" dirty="0" smtClean="0"/>
              <a:t>On the list</a:t>
            </a:r>
            <a:endParaRPr lang="en-US" dirty="0"/>
          </a:p>
        </p:txBody>
      </p:sp>
      <p:sp>
        <p:nvSpPr>
          <p:cNvPr id="4" name="Date Placeholder 3"/>
          <p:cNvSpPr>
            <a:spLocks noGrp="1"/>
          </p:cNvSpPr>
          <p:nvPr>
            <p:ph type="dt" sz="half" idx="4294967295"/>
          </p:nvPr>
        </p:nvSpPr>
        <p:spPr>
          <a:xfrm>
            <a:off x="34925" y="6616700"/>
            <a:ext cx="2133600" cy="268288"/>
          </a:xfrm>
          <a:prstGeom prst="rect">
            <a:avLst/>
          </a:prstGeom>
        </p:spPr>
        <p:txBody>
          <a:bodyPr/>
          <a:lstStyle/>
          <a:p>
            <a:pPr>
              <a:defRPr/>
            </a:pPr>
            <a:r>
              <a:rPr lang="en-US" smtClean="0">
                <a:solidFill>
                  <a:srgbClr val="00007D"/>
                </a:solidFill>
              </a:rPr>
              <a:t>11-11-11</a:t>
            </a:r>
            <a:endParaRPr lang="en-US">
              <a:solidFill>
                <a:srgbClr val="00007D"/>
              </a:solidFill>
            </a:endParaRPr>
          </a:p>
        </p:txBody>
      </p:sp>
      <p:sp>
        <p:nvSpPr>
          <p:cNvPr id="5" name="Footer Placeholder 4"/>
          <p:cNvSpPr>
            <a:spLocks noGrp="1"/>
          </p:cNvSpPr>
          <p:nvPr>
            <p:ph type="ftr" sz="quarter" idx="4294967295"/>
          </p:nvPr>
        </p:nvSpPr>
        <p:spPr>
          <a:xfrm>
            <a:off x="3124200" y="6632575"/>
            <a:ext cx="2895600" cy="252413"/>
          </a:xfrm>
          <a:prstGeom prst="rect">
            <a:avLst/>
          </a:prstGeom>
        </p:spPr>
        <p:txBody>
          <a:bodyPr/>
          <a:lstStyle/>
          <a:p>
            <a:pPr>
              <a:defRPr/>
            </a:pPr>
            <a:r>
              <a:rPr lang="en-US" smtClean="0">
                <a:solidFill>
                  <a:srgbClr val="00007D"/>
                </a:solidFill>
              </a:rPr>
              <a:t>LHC status</a:t>
            </a:r>
            <a:endParaRPr lang="en-US">
              <a:solidFill>
                <a:srgbClr val="00007D"/>
              </a:solidFill>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24700301"/>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P6 compressor station</a:t>
            </a:r>
            <a:endParaRPr lang="en-GB" dirty="0"/>
          </a:p>
        </p:txBody>
      </p:sp>
      <p:sp>
        <p:nvSpPr>
          <p:cNvPr id="5" name="Footer Placeholder 4"/>
          <p:cNvSpPr>
            <a:spLocks noGrp="1"/>
          </p:cNvSpPr>
          <p:nvPr>
            <p:ph type="ftr" sz="quarter" idx="10"/>
          </p:nvPr>
        </p:nvSpPr>
        <p:spPr/>
        <p:txBody>
          <a:bodyPr/>
          <a:lstStyle/>
          <a:p>
            <a:pPr>
              <a:defRPr/>
            </a:pPr>
            <a:r>
              <a:rPr lang="en-US" smtClean="0">
                <a:solidFill>
                  <a:srgbClr val="00007D"/>
                </a:solidFill>
              </a:rPr>
              <a:t>LHC status</a:t>
            </a:r>
            <a:endParaRPr lang="en-US" dirty="0">
              <a:solidFill>
                <a:srgbClr val="00007D"/>
              </a:solidFill>
            </a:endParaRPr>
          </a:p>
        </p:txBody>
      </p:sp>
      <p:sp>
        <p:nvSpPr>
          <p:cNvPr id="4" name="Date Placeholder 3"/>
          <p:cNvSpPr>
            <a:spLocks noGrp="1"/>
          </p:cNvSpPr>
          <p:nvPr>
            <p:ph type="dt" sz="half" idx="12"/>
          </p:nvPr>
        </p:nvSpPr>
        <p:spPr/>
        <p:txBody>
          <a:bodyPr/>
          <a:lstStyle/>
          <a:p>
            <a:pPr>
              <a:defRPr/>
            </a:pPr>
            <a:r>
              <a:rPr lang="en-US" smtClean="0">
                <a:solidFill>
                  <a:srgbClr val="00007D"/>
                </a:solidFill>
              </a:rPr>
              <a:t>11-11-11</a:t>
            </a:r>
            <a:endParaRPr lang="en-US" dirty="0">
              <a:solidFill>
                <a:srgbClr val="00007D"/>
              </a:solidFill>
            </a:endParaRPr>
          </a:p>
        </p:txBody>
      </p:sp>
      <p:pic>
        <p:nvPicPr>
          <p:cNvPr id="1026" name="Picture 2"/>
          <p:cNvPicPr>
            <a:picLocks noChangeAspect="1" noChangeArrowheads="1"/>
          </p:cNvPicPr>
          <p:nvPr/>
        </p:nvPicPr>
        <p:blipFill>
          <a:blip r:embed="rId2" cstate="print"/>
          <a:srcRect/>
          <a:stretch>
            <a:fillRect/>
          </a:stretch>
        </p:blipFill>
        <p:spPr bwMode="auto">
          <a:xfrm>
            <a:off x="1673225" y="1479249"/>
            <a:ext cx="7165975" cy="4997751"/>
          </a:xfrm>
          <a:prstGeom prst="rect">
            <a:avLst/>
          </a:prstGeom>
          <a:noFill/>
          <a:ln w="9525">
            <a:noFill/>
            <a:miter lim="800000"/>
            <a:headEnd/>
            <a:tailEnd/>
          </a:ln>
        </p:spPr>
      </p:pic>
      <p:sp>
        <p:nvSpPr>
          <p:cNvPr id="7" name="TextBox 6"/>
          <p:cNvSpPr txBox="1"/>
          <p:nvPr/>
        </p:nvSpPr>
        <p:spPr>
          <a:xfrm>
            <a:off x="304800" y="914400"/>
            <a:ext cx="3520578" cy="369332"/>
          </a:xfrm>
          <a:prstGeom prst="rect">
            <a:avLst/>
          </a:prstGeom>
          <a:noFill/>
        </p:spPr>
        <p:txBody>
          <a:bodyPr wrap="none" rtlCol="0">
            <a:spAutoFit/>
          </a:bodyPr>
          <a:lstStyle/>
          <a:p>
            <a:r>
              <a:rPr lang="en-US" dirty="0" smtClean="0"/>
              <a:t>info for Jan &amp; Ralph:   water leak</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 6 compressor station - action plan</a:t>
            </a:r>
            <a:endParaRPr lang="en-GB" dirty="0"/>
          </a:p>
        </p:txBody>
      </p:sp>
      <p:sp>
        <p:nvSpPr>
          <p:cNvPr id="3" name="Footer Placeholder 2"/>
          <p:cNvSpPr>
            <a:spLocks noGrp="1"/>
          </p:cNvSpPr>
          <p:nvPr>
            <p:ph type="ftr" sz="quarter" idx="10"/>
          </p:nvPr>
        </p:nvSpPr>
        <p:spPr/>
        <p:txBody>
          <a:bodyPr/>
          <a:lstStyle/>
          <a:p>
            <a:pPr>
              <a:defRPr/>
            </a:pPr>
            <a:r>
              <a:rPr lang="en-US" smtClean="0">
                <a:solidFill>
                  <a:srgbClr val="00007D"/>
                </a:solidFill>
              </a:rPr>
              <a:t>LHC status</a:t>
            </a:r>
            <a:endParaRPr lang="en-US" dirty="0">
              <a:solidFill>
                <a:srgbClr val="00007D"/>
              </a:solidFill>
            </a:endParaRPr>
          </a:p>
        </p:txBody>
      </p:sp>
      <p:sp>
        <p:nvSpPr>
          <p:cNvPr id="4" name="Date Placeholder 3"/>
          <p:cNvSpPr>
            <a:spLocks noGrp="1"/>
          </p:cNvSpPr>
          <p:nvPr>
            <p:ph type="dt" sz="half" idx="12"/>
          </p:nvPr>
        </p:nvSpPr>
        <p:spPr/>
        <p:txBody>
          <a:bodyPr/>
          <a:lstStyle/>
          <a:p>
            <a:pPr>
              <a:defRPr/>
            </a:pPr>
            <a:r>
              <a:rPr lang="en-US" smtClean="0">
                <a:solidFill>
                  <a:srgbClr val="00007D"/>
                </a:solidFill>
              </a:rPr>
              <a:t>11-11-11</a:t>
            </a:r>
            <a:endParaRPr lang="en-US" dirty="0">
              <a:solidFill>
                <a:srgbClr val="00007D"/>
              </a:solidFill>
            </a:endParaRPr>
          </a:p>
        </p:txBody>
      </p:sp>
      <p:pic>
        <p:nvPicPr>
          <p:cNvPr id="2050" name="Picture 2"/>
          <p:cNvPicPr>
            <a:picLocks noChangeAspect="1" noChangeArrowheads="1"/>
          </p:cNvPicPr>
          <p:nvPr/>
        </p:nvPicPr>
        <p:blipFill>
          <a:blip r:embed="rId2" cstate="print"/>
          <a:srcRect/>
          <a:stretch>
            <a:fillRect/>
          </a:stretch>
        </p:blipFill>
        <p:spPr bwMode="auto">
          <a:xfrm>
            <a:off x="395420" y="764630"/>
            <a:ext cx="8456613" cy="5667375"/>
          </a:xfrm>
          <a:prstGeom prst="rect">
            <a:avLst/>
          </a:prstGeom>
          <a:noFill/>
          <a:ln w="9525">
            <a:noFill/>
            <a:miter lim="800000"/>
            <a:headEnd/>
            <a:tailEnd/>
          </a:ln>
        </p:spPr>
      </p:pic>
      <p:cxnSp>
        <p:nvCxnSpPr>
          <p:cNvPr id="7" name="Straight Connector 6"/>
          <p:cNvCxnSpPr/>
          <p:nvPr/>
        </p:nvCxnSpPr>
        <p:spPr bwMode="auto">
          <a:xfrm>
            <a:off x="3505200" y="3886200"/>
            <a:ext cx="1981200" cy="1588"/>
          </a:xfrm>
          <a:prstGeom prst="line">
            <a:avLst/>
          </a:prstGeom>
          <a:solidFill>
            <a:schemeClr val="accent1"/>
          </a:solidFill>
          <a:ln w="12700" cap="sq" cmpd="sng" algn="ctr">
            <a:solidFill>
              <a:srgbClr val="FF0000"/>
            </a:solidFill>
            <a:prstDash val="solid"/>
            <a:round/>
            <a:headEnd type="none" w="med" len="med"/>
            <a:tailEnd type="none" w="med" len="med"/>
          </a:ln>
          <a:effectLst/>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3"/>
          <p:cNvSpPr txBox="1">
            <a:spLocks/>
          </p:cNvSpPr>
          <p:nvPr/>
        </p:nvSpPr>
        <p:spPr bwMode="auto">
          <a:xfrm>
            <a:off x="685800" y="0"/>
            <a:ext cx="81534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0" cap="none" spc="0" normalizeH="0" baseline="0" noProof="0" dirty="0" smtClean="0">
                <a:ln>
                  <a:noFill/>
                </a:ln>
                <a:solidFill>
                  <a:srgbClr val="FF0000"/>
                </a:solidFill>
                <a:effectLst/>
                <a:uLnTx/>
                <a:uFillTx/>
                <a:latin typeface="+mn-lt"/>
                <a:ea typeface="+mn-ea"/>
                <a:cs typeface="+mn-cs"/>
              </a:rPr>
              <a:t>LHC Status </a:t>
            </a:r>
            <a:r>
              <a:rPr lang="en-GB" sz="3200" kern="0" dirty="0" smtClean="0">
                <a:solidFill>
                  <a:srgbClr val="FF0000"/>
                </a:solidFill>
                <a:latin typeface="+mn-lt"/>
              </a:rPr>
              <a:t>S</a:t>
            </a:r>
            <a:r>
              <a:rPr lang="en-GB" sz="3200" kern="0" noProof="0" dirty="0" smtClean="0">
                <a:solidFill>
                  <a:srgbClr val="FF0000"/>
                </a:solidFill>
                <a:latin typeface="+mn-lt"/>
              </a:rPr>
              <a:t>at</a:t>
            </a:r>
            <a:r>
              <a:rPr kumimoji="0" lang="en-GB" sz="3200" b="0" i="0" u="none" strike="noStrike" kern="0" cap="none" spc="0" normalizeH="0" baseline="0" noProof="0" dirty="0" smtClean="0">
                <a:ln>
                  <a:noFill/>
                </a:ln>
                <a:solidFill>
                  <a:srgbClr val="FF0000"/>
                </a:solidFill>
                <a:effectLst/>
                <a:uLnTx/>
                <a:uFillTx/>
                <a:latin typeface="+mn-lt"/>
                <a:ea typeface="+mn-ea"/>
                <a:cs typeface="+mn-cs"/>
              </a:rPr>
              <a:t> Morning </a:t>
            </a:r>
            <a:r>
              <a:rPr lang="en-GB" sz="3200" kern="0" noProof="0" dirty="0" smtClean="0">
                <a:solidFill>
                  <a:srgbClr val="FF0000"/>
                </a:solidFill>
                <a:latin typeface="+mn-lt"/>
              </a:rPr>
              <a:t>12 Nov 2011</a:t>
            </a: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Bernhard Holzer, </a:t>
            </a:r>
            <a:r>
              <a:rPr lang="en-GB" sz="1900" kern="0" dirty="0" smtClean="0">
                <a:solidFill>
                  <a:schemeClr val="tx2"/>
                </a:solidFill>
                <a:latin typeface="+mn-lt"/>
              </a:rPr>
              <a:t>Mike Lamont</a:t>
            </a:r>
            <a:endParaRPr kumimoji="0" lang="en-GB" sz="19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8" name="TextBox 7"/>
          <p:cNvSpPr txBox="1"/>
          <p:nvPr/>
        </p:nvSpPr>
        <p:spPr>
          <a:xfrm>
            <a:off x="223699" y="1333381"/>
            <a:ext cx="1986101" cy="800219"/>
          </a:xfrm>
          <a:prstGeom prst="rect">
            <a:avLst/>
          </a:prstGeom>
          <a:solidFill>
            <a:schemeClr val="bg1"/>
          </a:solidFill>
        </p:spPr>
        <p:txBody>
          <a:bodyPr wrap="none" rtlCol="0">
            <a:spAutoFit/>
          </a:bodyPr>
          <a:lstStyle/>
          <a:p>
            <a:r>
              <a:rPr lang="en-US" sz="2300" b="1" i="1" dirty="0" smtClean="0">
                <a:solidFill>
                  <a:srgbClr val="0000FF"/>
                </a:solidFill>
                <a:latin typeface="Times New Roman"/>
                <a:cs typeface="Times New Roman"/>
              </a:rPr>
              <a:t>Plan: </a:t>
            </a:r>
          </a:p>
          <a:p>
            <a:r>
              <a:rPr lang="en-US" sz="2300" b="1" i="1" dirty="0" smtClean="0">
                <a:solidFill>
                  <a:srgbClr val="0000FF"/>
                </a:solidFill>
                <a:latin typeface="Times New Roman"/>
                <a:cs typeface="Times New Roman"/>
              </a:rPr>
              <a:t>Restart for </a:t>
            </a:r>
            <a:r>
              <a:rPr lang="en-US" sz="2300" b="1" i="1" dirty="0" err="1" smtClean="0">
                <a:solidFill>
                  <a:srgbClr val="0000FF"/>
                </a:solidFill>
                <a:latin typeface="Times New Roman"/>
                <a:cs typeface="Times New Roman"/>
              </a:rPr>
              <a:t>Pb</a:t>
            </a:r>
            <a:endParaRPr lang="en-US" sz="2300" b="1" i="1" dirty="0" smtClean="0">
              <a:solidFill>
                <a:srgbClr val="000000"/>
              </a:solidFill>
              <a:latin typeface="Times New Roman"/>
              <a:cs typeface="Times New Roman"/>
            </a:endParaRPr>
          </a:p>
        </p:txBody>
      </p:sp>
      <p:pic>
        <p:nvPicPr>
          <p:cNvPr id="6" name="Picture 5"/>
          <p:cNvPicPr>
            <a:picLocks noChangeAspect="1"/>
          </p:cNvPicPr>
          <p:nvPr/>
        </p:nvPicPr>
        <p:blipFill>
          <a:blip r:embed="rId2"/>
          <a:stretch>
            <a:fillRect/>
          </a:stretch>
        </p:blipFill>
        <p:spPr>
          <a:xfrm>
            <a:off x="2590800" y="1219200"/>
            <a:ext cx="6932682" cy="55683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3"/>
          <p:cNvSpPr txBox="1">
            <a:spLocks/>
          </p:cNvSpPr>
          <p:nvPr/>
        </p:nvSpPr>
        <p:spPr bwMode="auto">
          <a:xfrm>
            <a:off x="685800" y="228600"/>
            <a:ext cx="81534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1900" b="0" i="0" u="none" strike="noStrike" kern="0" cap="none" spc="0" normalizeH="0" baseline="0" noProof="0" dirty="0" smtClean="0">
                <a:ln>
                  <a:noFill/>
                </a:ln>
                <a:solidFill>
                  <a:schemeClr val="tx2"/>
                </a:solidFill>
                <a:effectLst/>
                <a:uLnTx/>
                <a:uFillTx/>
                <a:latin typeface="+mn-lt"/>
                <a:ea typeface="+mn-ea"/>
                <a:cs typeface="+mn-cs"/>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2" name="TextBox 11"/>
          <p:cNvSpPr txBox="1"/>
          <p:nvPr/>
        </p:nvSpPr>
        <p:spPr>
          <a:xfrm>
            <a:off x="304800" y="2428488"/>
            <a:ext cx="7902774" cy="2600712"/>
          </a:xfrm>
          <a:prstGeom prst="rect">
            <a:avLst/>
          </a:prstGeom>
          <a:solidFill>
            <a:schemeClr val="bg1"/>
          </a:solidFill>
        </p:spPr>
        <p:txBody>
          <a:bodyPr wrap="none" rtlCol="0">
            <a:spAutoFit/>
          </a:bodyPr>
          <a:lstStyle/>
          <a:p>
            <a:r>
              <a:rPr lang="en-US" sz="2300" b="1" i="1" dirty="0" smtClean="0">
                <a:solidFill>
                  <a:srgbClr val="0000FF"/>
                </a:solidFill>
                <a:latin typeface="Times New Roman"/>
                <a:cs typeface="Times New Roman"/>
              </a:rPr>
              <a:t>20:00h a little bit of vacuum ... </a:t>
            </a:r>
          </a:p>
          <a:p>
            <a:r>
              <a:rPr lang="en-US" sz="2000" dirty="0" smtClean="0">
                <a:latin typeface="CourierNewPSMT"/>
              </a:rPr>
              <a:t>Opening all vacuum valves... sent sequence twice, </a:t>
            </a:r>
          </a:p>
          <a:p>
            <a:r>
              <a:rPr lang="en-US" sz="2000" dirty="0" smtClean="0">
                <a:latin typeface="CourierNewPSMT"/>
              </a:rPr>
              <a:t>not enough. Had to open "Alice" and "CMS" by hand.</a:t>
            </a:r>
          </a:p>
          <a:p>
            <a:r>
              <a:rPr lang="en-US" sz="2000" dirty="0" smtClean="0">
                <a:latin typeface="CourierNewPSMT"/>
              </a:rPr>
              <a:t>Some valves in UP63 stay closed... </a:t>
            </a:r>
          </a:p>
          <a:p>
            <a:r>
              <a:rPr lang="en-US" sz="2000" dirty="0" smtClean="0">
                <a:latin typeface="CourierNewPSMT"/>
              </a:rPr>
              <a:t>Calling up the vacuum piquet.</a:t>
            </a:r>
          </a:p>
          <a:p>
            <a:endParaRPr lang="en-US" sz="2000" b="1" i="1" dirty="0" smtClean="0">
              <a:solidFill>
                <a:srgbClr val="000000"/>
              </a:solidFill>
              <a:latin typeface="CourierNewPSMT"/>
              <a:cs typeface="Times New Roman"/>
            </a:endParaRPr>
          </a:p>
          <a:p>
            <a:r>
              <a:rPr lang="en-US" sz="2000" dirty="0" err="1" smtClean="0"/>
              <a:t>Outgassing</a:t>
            </a:r>
            <a:r>
              <a:rPr lang="en-US" sz="2000" dirty="0" smtClean="0"/>
              <a:t> and still rather </a:t>
            </a:r>
          </a:p>
          <a:p>
            <a:r>
              <a:rPr lang="en-US" sz="2000" dirty="0" smtClean="0"/>
              <a:t>high pressure in Q4.R6</a:t>
            </a:r>
            <a:endParaRPr lang="en-US" sz="2000" b="1" i="1" dirty="0" smtClean="0">
              <a:solidFill>
                <a:srgbClr val="000000"/>
              </a:solidFill>
              <a:latin typeface="Times New Roman"/>
              <a:cs typeface="Times New Roman"/>
            </a:endParaRPr>
          </a:p>
        </p:txBody>
      </p:sp>
      <p:sp>
        <p:nvSpPr>
          <p:cNvPr id="7" name="Subtitle 3"/>
          <p:cNvSpPr txBox="1">
            <a:spLocks/>
          </p:cNvSpPr>
          <p:nvPr/>
        </p:nvSpPr>
        <p:spPr bwMode="auto">
          <a:xfrm>
            <a:off x="685800" y="0"/>
            <a:ext cx="81534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400" b="0" i="0" u="none" strike="noStrike" kern="0" cap="none" spc="0" normalizeH="0" baseline="0" noProof="0" dirty="0" smtClean="0">
                <a:ln>
                  <a:noFill/>
                </a:ln>
                <a:solidFill>
                  <a:srgbClr val="FF0000"/>
                </a:solidFill>
                <a:effectLst/>
                <a:uLnTx/>
                <a:uFillTx/>
                <a:latin typeface="+mn-lt"/>
                <a:ea typeface="+mn-ea"/>
                <a:cs typeface="+mn-cs"/>
              </a:rPr>
              <a:t>LHC Status </a:t>
            </a:r>
            <a:r>
              <a:rPr lang="en-GB" sz="2400" kern="0" dirty="0" smtClean="0">
                <a:solidFill>
                  <a:srgbClr val="FF0000"/>
                </a:solidFill>
                <a:latin typeface="+mn-lt"/>
              </a:rPr>
              <a:t>S</a:t>
            </a:r>
            <a:r>
              <a:rPr lang="en-GB" sz="2400" kern="0" noProof="0" dirty="0" smtClean="0">
                <a:solidFill>
                  <a:srgbClr val="FF0000"/>
                </a:solidFill>
                <a:latin typeface="+mn-lt"/>
              </a:rPr>
              <a:t>at</a:t>
            </a:r>
            <a:r>
              <a:rPr kumimoji="0" lang="en-GB" sz="2400" b="0" i="0" u="none" strike="noStrike" kern="0" cap="none" spc="0" normalizeH="0" baseline="0" noProof="0" dirty="0" smtClean="0">
                <a:ln>
                  <a:noFill/>
                </a:ln>
                <a:solidFill>
                  <a:srgbClr val="FF0000"/>
                </a:solidFill>
                <a:effectLst/>
                <a:uLnTx/>
                <a:uFillTx/>
                <a:latin typeface="+mn-lt"/>
                <a:ea typeface="+mn-ea"/>
                <a:cs typeface="+mn-cs"/>
              </a:rPr>
              <a:t> Morning </a:t>
            </a:r>
            <a:r>
              <a:rPr lang="en-GB" sz="2400" kern="0" noProof="0" dirty="0" smtClean="0">
                <a:solidFill>
                  <a:srgbClr val="FF0000"/>
                </a:solidFill>
                <a:latin typeface="+mn-lt"/>
              </a:rPr>
              <a:t>12 Nov 2011</a:t>
            </a:r>
            <a:endParaRPr kumimoji="0" lang="en-GB" sz="24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9" name="TextBox 8"/>
          <p:cNvSpPr txBox="1"/>
          <p:nvPr/>
        </p:nvSpPr>
        <p:spPr>
          <a:xfrm>
            <a:off x="304800" y="838200"/>
            <a:ext cx="8274037" cy="1369606"/>
          </a:xfrm>
          <a:prstGeom prst="rect">
            <a:avLst/>
          </a:prstGeom>
          <a:solidFill>
            <a:schemeClr val="bg1"/>
          </a:solidFill>
        </p:spPr>
        <p:txBody>
          <a:bodyPr wrap="none" rtlCol="0">
            <a:spAutoFit/>
          </a:bodyPr>
          <a:lstStyle/>
          <a:p>
            <a:r>
              <a:rPr lang="en-US" sz="2300" b="1" i="1" dirty="0" smtClean="0">
                <a:solidFill>
                  <a:srgbClr val="0000FF"/>
                </a:solidFill>
                <a:latin typeface="Times New Roman"/>
                <a:cs typeface="Times New Roman"/>
              </a:rPr>
              <a:t>18:40h </a:t>
            </a:r>
            <a:r>
              <a:rPr lang="en-US" sz="2000" dirty="0" smtClean="0"/>
              <a:t>Sectors 23 45 78 81 prepared for powering</a:t>
            </a:r>
          </a:p>
          <a:p>
            <a:r>
              <a:rPr lang="en-US" sz="2000" b="1" i="1" dirty="0" smtClean="0">
                <a:solidFill>
                  <a:srgbClr val="000000"/>
                </a:solidFill>
                <a:latin typeface="Times New Roman"/>
                <a:cs typeface="Times New Roman"/>
              </a:rPr>
              <a:t>	“</a:t>
            </a:r>
            <a:r>
              <a:rPr lang="en-US" sz="2000" dirty="0" smtClean="0">
                <a:latin typeface="CourierNewPSMT"/>
              </a:rPr>
              <a:t>In 67 only one error left:RCBV26.R6B2 </a:t>
            </a:r>
          </a:p>
          <a:p>
            <a:r>
              <a:rPr lang="en-US" sz="2000" dirty="0" smtClean="0">
                <a:latin typeface="CourierNewPSMT"/>
              </a:rPr>
              <a:t>       -&gt; FGC_STATE,</a:t>
            </a:r>
          </a:p>
          <a:p>
            <a:r>
              <a:rPr lang="en-US" sz="2000" dirty="0" smtClean="0">
                <a:latin typeface="CourierNewPSMT"/>
              </a:rPr>
              <a:t>	    Sent an additional off and it cleared out.</a:t>
            </a:r>
            <a:endParaRPr lang="en-US" sz="2000" b="1" i="1" dirty="0" smtClean="0">
              <a:solidFill>
                <a:srgbClr val="000000"/>
              </a:solidFill>
              <a:latin typeface="Times New Roman"/>
              <a:cs typeface="Times New Roman"/>
            </a:endParaRPr>
          </a:p>
        </p:txBody>
      </p:sp>
      <p:pic>
        <p:nvPicPr>
          <p:cNvPr id="11" name="Picture 10"/>
          <p:cNvPicPr>
            <a:picLocks noChangeAspect="1"/>
          </p:cNvPicPr>
          <p:nvPr/>
        </p:nvPicPr>
        <p:blipFill>
          <a:blip r:embed="rId2"/>
          <a:stretch>
            <a:fillRect/>
          </a:stretch>
        </p:blipFill>
        <p:spPr>
          <a:xfrm>
            <a:off x="4876800" y="3759200"/>
            <a:ext cx="4227330" cy="3098800"/>
          </a:xfrm>
          <a:prstGeom prst="rect">
            <a:avLst/>
          </a:prstGeom>
        </p:spPr>
      </p:pic>
      <p:sp>
        <p:nvSpPr>
          <p:cNvPr id="13" name="TextBox 12"/>
          <p:cNvSpPr txBox="1"/>
          <p:nvPr/>
        </p:nvSpPr>
        <p:spPr>
          <a:xfrm>
            <a:off x="5105400" y="3733800"/>
            <a:ext cx="578253" cy="369332"/>
          </a:xfrm>
          <a:prstGeom prst="rect">
            <a:avLst/>
          </a:prstGeom>
          <a:solidFill>
            <a:schemeClr val="bg1"/>
          </a:solidFill>
        </p:spPr>
        <p:txBody>
          <a:bodyPr wrap="none" rtlCol="0">
            <a:spAutoFit/>
          </a:bodyPr>
          <a:lstStyle/>
          <a:p>
            <a:r>
              <a:rPr lang="en-US" dirty="0" smtClean="0"/>
              <a:t>10</a:t>
            </a:r>
            <a:r>
              <a:rPr lang="en-US" baseline="30000" dirty="0" smtClean="0"/>
              <a:t>-6</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Subtitle 3"/>
          <p:cNvSpPr txBox="1">
            <a:spLocks/>
          </p:cNvSpPr>
          <p:nvPr/>
        </p:nvSpPr>
        <p:spPr bwMode="auto">
          <a:xfrm>
            <a:off x="685800" y="0"/>
            <a:ext cx="81534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400" b="0" i="0" u="none" strike="noStrike" kern="0" cap="none" spc="0" normalizeH="0" baseline="0" noProof="0" dirty="0" smtClean="0">
                <a:ln>
                  <a:noFill/>
                </a:ln>
                <a:solidFill>
                  <a:srgbClr val="FF0000"/>
                </a:solidFill>
                <a:effectLst/>
                <a:uLnTx/>
                <a:uFillTx/>
                <a:latin typeface="+mn-lt"/>
                <a:ea typeface="+mn-ea"/>
                <a:cs typeface="+mn-cs"/>
              </a:rPr>
              <a:t>LHC Status </a:t>
            </a:r>
            <a:r>
              <a:rPr lang="en-GB" sz="2400" kern="0" dirty="0" smtClean="0">
                <a:solidFill>
                  <a:srgbClr val="FF0000"/>
                </a:solidFill>
                <a:latin typeface="+mn-lt"/>
              </a:rPr>
              <a:t>S</a:t>
            </a:r>
            <a:r>
              <a:rPr lang="en-GB" sz="2400" kern="0" noProof="0" dirty="0" smtClean="0">
                <a:solidFill>
                  <a:srgbClr val="FF0000"/>
                </a:solidFill>
                <a:latin typeface="+mn-lt"/>
              </a:rPr>
              <a:t>at</a:t>
            </a:r>
            <a:r>
              <a:rPr kumimoji="0" lang="en-GB" sz="2400" b="0" i="0" u="none" strike="noStrike" kern="0" cap="none" spc="0" normalizeH="0" baseline="0" noProof="0" dirty="0" smtClean="0">
                <a:ln>
                  <a:noFill/>
                </a:ln>
                <a:solidFill>
                  <a:srgbClr val="FF0000"/>
                </a:solidFill>
                <a:effectLst/>
                <a:uLnTx/>
                <a:uFillTx/>
                <a:latin typeface="+mn-lt"/>
                <a:ea typeface="+mn-ea"/>
                <a:cs typeface="+mn-cs"/>
              </a:rPr>
              <a:t> Morning </a:t>
            </a:r>
            <a:r>
              <a:rPr lang="en-GB" sz="2400" kern="0" noProof="0" dirty="0" smtClean="0">
                <a:solidFill>
                  <a:srgbClr val="FF0000"/>
                </a:solidFill>
                <a:latin typeface="+mn-lt"/>
              </a:rPr>
              <a:t>12 Nov 2011</a:t>
            </a:r>
            <a:endParaRPr kumimoji="0" lang="en-GB" sz="24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4" name="Slide Number Placeholder 3"/>
          <p:cNvSpPr>
            <a:spLocks noGrp="1"/>
          </p:cNvSpPr>
          <p:nvPr>
            <p:ph type="sldNum" sz="quarter" idx="4294967295"/>
          </p:nvPr>
        </p:nvSpPr>
        <p:spPr>
          <a:xfrm>
            <a:off x="6902450" y="6632575"/>
            <a:ext cx="2133600" cy="252413"/>
          </a:xfrm>
          <a:prstGeom prst="rect">
            <a:avLst/>
          </a:prstGeom>
        </p:spPr>
        <p:txBody>
          <a:bodyPr/>
          <a:lstStyle/>
          <a:p>
            <a:fld id="{57C3E7D3-E8A8-4E1B-881E-DBC7929F1526}" type="slidenum">
              <a:rPr lang="en-US" smtClean="0"/>
              <a:pPr/>
              <a:t>4</a:t>
            </a:fld>
            <a:endParaRPr lang="en-US"/>
          </a:p>
        </p:txBody>
      </p:sp>
      <p:sp>
        <p:nvSpPr>
          <p:cNvPr id="5" name="Footer Placeholder 4"/>
          <p:cNvSpPr>
            <a:spLocks noGrp="1"/>
          </p:cNvSpPr>
          <p:nvPr>
            <p:ph type="ftr" sz="quarter" idx="4294967295"/>
          </p:nvPr>
        </p:nvSpPr>
        <p:spPr>
          <a:xfrm>
            <a:off x="3124200" y="6632575"/>
            <a:ext cx="2895600" cy="252413"/>
          </a:xfrm>
          <a:prstGeom prst="rect">
            <a:avLst/>
          </a:prstGeom>
        </p:spPr>
        <p:txBody>
          <a:bodyPr/>
          <a:lstStyle/>
          <a:p>
            <a:r>
              <a:rPr lang="en-US" smtClean="0"/>
              <a:t>LMC - beta* 1 m</a:t>
            </a:r>
            <a:endParaRPr lang="en-US" dirty="0"/>
          </a:p>
        </p:txBody>
      </p:sp>
      <p:sp>
        <p:nvSpPr>
          <p:cNvPr id="6" name="Date Placeholder 5"/>
          <p:cNvSpPr>
            <a:spLocks noGrp="1"/>
          </p:cNvSpPr>
          <p:nvPr>
            <p:ph type="dt" sz="half" idx="4294967295"/>
          </p:nvPr>
        </p:nvSpPr>
        <p:spPr>
          <a:xfrm>
            <a:off x="34925" y="6616700"/>
            <a:ext cx="2133600" cy="268288"/>
          </a:xfrm>
          <a:prstGeom prst="rect">
            <a:avLst/>
          </a:prstGeom>
        </p:spPr>
        <p:txBody>
          <a:bodyPr/>
          <a:lstStyle/>
          <a:p>
            <a:fld id="{4D34EDEB-5CDF-45D2-9C5E-FC5C40FD665F}" type="datetime1">
              <a:rPr lang="en-US" smtClean="0"/>
              <a:pPr/>
              <a:t>11/14/11</a:t>
            </a:fld>
            <a:endParaRPr lang="en-US" dirty="0"/>
          </a:p>
        </p:txBody>
      </p:sp>
      <p:sp>
        <p:nvSpPr>
          <p:cNvPr id="15" name="TextBox 14"/>
          <p:cNvSpPr txBox="1"/>
          <p:nvPr/>
        </p:nvSpPr>
        <p:spPr>
          <a:xfrm>
            <a:off x="304800" y="990600"/>
            <a:ext cx="3387769" cy="815608"/>
          </a:xfrm>
          <a:prstGeom prst="rect">
            <a:avLst/>
          </a:prstGeom>
          <a:solidFill>
            <a:schemeClr val="bg1"/>
          </a:solidFill>
        </p:spPr>
        <p:txBody>
          <a:bodyPr wrap="none" rtlCol="0">
            <a:spAutoFit/>
          </a:bodyPr>
          <a:lstStyle/>
          <a:p>
            <a:r>
              <a:rPr lang="en-US" sz="2300" b="1" i="1" dirty="0" smtClean="0">
                <a:solidFill>
                  <a:srgbClr val="0000FF"/>
                </a:solidFill>
                <a:latin typeface="Times New Roman"/>
                <a:cs typeface="Times New Roman"/>
              </a:rPr>
              <a:t>22:02h </a:t>
            </a:r>
            <a:r>
              <a:rPr lang="en-US" sz="2400" dirty="0" err="1" smtClean="0"/>
              <a:t>precycle</a:t>
            </a:r>
            <a:r>
              <a:rPr lang="en-US" sz="2400" dirty="0" smtClean="0"/>
              <a:t> started</a:t>
            </a:r>
            <a:endParaRPr lang="en-US" sz="2300" b="1" i="1" dirty="0" smtClean="0">
              <a:solidFill>
                <a:srgbClr val="0000FF"/>
              </a:solidFill>
              <a:latin typeface="Times New Roman"/>
              <a:cs typeface="Times New Roman"/>
            </a:endParaRPr>
          </a:p>
          <a:p>
            <a:r>
              <a:rPr lang="en-US" sz="2300" b="1" i="1" dirty="0" smtClean="0">
                <a:solidFill>
                  <a:srgbClr val="0000FF"/>
                </a:solidFill>
                <a:latin typeface="Times New Roman"/>
                <a:cs typeface="Times New Roman"/>
              </a:rPr>
              <a:t>		</a:t>
            </a:r>
            <a:endParaRPr lang="en-US" sz="2000" b="1" i="1" dirty="0" smtClean="0">
              <a:solidFill>
                <a:srgbClr val="000000"/>
              </a:solidFill>
              <a:latin typeface="Times New Roman"/>
              <a:cs typeface="Times New Roman"/>
            </a:endParaRPr>
          </a:p>
        </p:txBody>
      </p:sp>
      <p:sp>
        <p:nvSpPr>
          <p:cNvPr id="14" name="TextBox 13"/>
          <p:cNvSpPr txBox="1"/>
          <p:nvPr/>
        </p:nvSpPr>
        <p:spPr>
          <a:xfrm>
            <a:off x="304373" y="1600200"/>
            <a:ext cx="6047635" cy="3231654"/>
          </a:xfrm>
          <a:prstGeom prst="rect">
            <a:avLst/>
          </a:prstGeom>
          <a:solidFill>
            <a:schemeClr val="bg1"/>
          </a:solidFill>
        </p:spPr>
        <p:txBody>
          <a:bodyPr wrap="none" rtlCol="0">
            <a:spAutoFit/>
          </a:bodyPr>
          <a:lstStyle/>
          <a:p>
            <a:r>
              <a:rPr lang="en-US" sz="2300" b="1" i="1" dirty="0" smtClean="0">
                <a:solidFill>
                  <a:srgbClr val="0000FF"/>
                </a:solidFill>
                <a:latin typeface="Times New Roman"/>
                <a:cs typeface="Times New Roman"/>
              </a:rPr>
              <a:t>00:00h </a:t>
            </a:r>
            <a:r>
              <a:rPr lang="en-US" sz="2000" dirty="0" smtClean="0">
                <a:latin typeface="Times New Roman"/>
                <a:cs typeface="Times New Roman"/>
              </a:rPr>
              <a:t>BEAM MODE &gt; INJECTION PROBE BEAM</a:t>
            </a:r>
            <a:endParaRPr lang="en-US" sz="2000" b="1" i="1" dirty="0" smtClean="0">
              <a:solidFill>
                <a:srgbClr val="0000FF"/>
              </a:solidFill>
              <a:latin typeface="Times New Roman"/>
              <a:cs typeface="Times New Roman"/>
            </a:endParaRPr>
          </a:p>
          <a:p>
            <a:endParaRPr lang="en-US" sz="2300" b="1" i="1" dirty="0" smtClean="0">
              <a:solidFill>
                <a:srgbClr val="0000FF"/>
              </a:solidFill>
              <a:latin typeface="Times New Roman"/>
              <a:cs typeface="Times New Roman"/>
            </a:endParaRPr>
          </a:p>
          <a:p>
            <a:endParaRPr lang="en-US" sz="2300" b="1" i="1" dirty="0" smtClean="0">
              <a:solidFill>
                <a:srgbClr val="0000FF"/>
              </a:solidFill>
              <a:latin typeface="Times New Roman"/>
              <a:cs typeface="Times New Roman"/>
            </a:endParaRPr>
          </a:p>
          <a:p>
            <a:endParaRPr lang="en-US" sz="2300" b="1" i="1" dirty="0" smtClean="0">
              <a:solidFill>
                <a:srgbClr val="0000FF"/>
              </a:solidFill>
              <a:latin typeface="Times New Roman"/>
              <a:cs typeface="Times New Roman"/>
            </a:endParaRPr>
          </a:p>
          <a:p>
            <a:endParaRPr lang="en-US" sz="2300" b="1" i="1" dirty="0" smtClean="0">
              <a:solidFill>
                <a:srgbClr val="0000FF"/>
              </a:solidFill>
              <a:latin typeface="Times New Roman"/>
              <a:cs typeface="Times New Roman"/>
            </a:endParaRPr>
          </a:p>
          <a:p>
            <a:endParaRPr lang="en-US" sz="2300" b="1" i="1" dirty="0" smtClean="0">
              <a:solidFill>
                <a:srgbClr val="0000FF"/>
              </a:solidFill>
              <a:latin typeface="Times New Roman"/>
              <a:cs typeface="Times New Roman"/>
            </a:endParaRPr>
          </a:p>
          <a:p>
            <a:endParaRPr lang="en-US" sz="2300" b="1" i="1" dirty="0" smtClean="0">
              <a:solidFill>
                <a:srgbClr val="0000FF"/>
              </a:solidFill>
              <a:latin typeface="Times New Roman"/>
              <a:cs typeface="Times New Roman"/>
            </a:endParaRPr>
          </a:p>
          <a:p>
            <a:r>
              <a:rPr lang="en-US" sz="2300" b="1" i="1" dirty="0" smtClean="0">
                <a:solidFill>
                  <a:srgbClr val="0000FF"/>
                </a:solidFill>
                <a:latin typeface="Times New Roman"/>
                <a:cs typeface="Times New Roman"/>
              </a:rPr>
              <a:t>    </a:t>
            </a:r>
            <a:r>
              <a:rPr lang="en-US" sz="2000" dirty="0" smtClean="0">
                <a:latin typeface="Times New Roman"/>
                <a:cs typeface="Times New Roman"/>
              </a:rPr>
              <a:t>orbit correction b1 </a:t>
            </a:r>
            <a:r>
              <a:rPr lang="en-US" sz="2000" dirty="0" err="1" smtClean="0">
                <a:latin typeface="Times New Roman"/>
                <a:cs typeface="Times New Roman"/>
              </a:rPr>
              <a:t>v</a:t>
            </a:r>
            <a:r>
              <a:rPr lang="en-US" sz="2000" dirty="0" smtClean="0">
                <a:latin typeface="Times New Roman"/>
                <a:cs typeface="Times New Roman"/>
              </a:rPr>
              <a:t> ... needs </a:t>
            </a:r>
            <a:r>
              <a:rPr lang="en-US" sz="2000" dirty="0" err="1" smtClean="0">
                <a:latin typeface="Times New Roman"/>
                <a:cs typeface="Times New Roman"/>
              </a:rPr>
              <a:t>tlc</a:t>
            </a:r>
            <a:endParaRPr lang="en-US" sz="2000" dirty="0" smtClean="0">
              <a:latin typeface="Times New Roman"/>
              <a:cs typeface="Times New Roman"/>
            </a:endParaRPr>
          </a:p>
          <a:p>
            <a:r>
              <a:rPr lang="en-US" dirty="0" smtClean="0">
                <a:solidFill>
                  <a:srgbClr val="000000"/>
                </a:solidFill>
                <a:latin typeface="Times New Roman"/>
                <a:cs typeface="Times New Roman"/>
              </a:rPr>
              <a:t>     </a:t>
            </a:r>
            <a:r>
              <a:rPr lang="en-US" sz="1500" dirty="0" smtClean="0">
                <a:solidFill>
                  <a:srgbClr val="000000"/>
                </a:solidFill>
                <a:latin typeface="Times New Roman"/>
                <a:cs typeface="Times New Roman"/>
              </a:rPr>
              <a:t>(</a:t>
            </a:r>
            <a:r>
              <a:rPr lang="en-US" sz="1500" dirty="0" smtClean="0">
                <a:solidFill>
                  <a:srgbClr val="000000"/>
                </a:solidFill>
              </a:rPr>
              <a:t>BPM.6L7.B1)</a:t>
            </a:r>
            <a:r>
              <a:rPr lang="en-US" sz="2000" dirty="0" smtClean="0">
                <a:solidFill>
                  <a:srgbClr val="0000FF"/>
                </a:solidFill>
                <a:latin typeface="Times New Roman"/>
                <a:cs typeface="Times New Roman"/>
              </a:rPr>
              <a:t>		</a:t>
            </a:r>
            <a:endParaRPr lang="en-US" sz="2000" dirty="0" smtClean="0">
              <a:solidFill>
                <a:srgbClr val="000000"/>
              </a:solidFill>
              <a:latin typeface="Times New Roman"/>
              <a:cs typeface="Times New Roman"/>
            </a:endParaRPr>
          </a:p>
        </p:txBody>
      </p:sp>
      <p:pic>
        <p:nvPicPr>
          <p:cNvPr id="20" name="Picture 19"/>
          <p:cNvPicPr>
            <a:picLocks noChangeAspect="1"/>
          </p:cNvPicPr>
          <p:nvPr/>
        </p:nvPicPr>
        <p:blipFill>
          <a:blip r:embed="rId2"/>
          <a:stretch>
            <a:fillRect/>
          </a:stretch>
        </p:blipFill>
        <p:spPr>
          <a:xfrm>
            <a:off x="6286773" y="1447800"/>
            <a:ext cx="2552427" cy="2134665"/>
          </a:xfrm>
          <a:prstGeom prst="rect">
            <a:avLst/>
          </a:prstGeom>
        </p:spPr>
      </p:pic>
      <p:pic>
        <p:nvPicPr>
          <p:cNvPr id="21" name="Picture 20"/>
          <p:cNvPicPr>
            <a:picLocks noChangeAspect="1"/>
          </p:cNvPicPr>
          <p:nvPr/>
        </p:nvPicPr>
        <p:blipFill>
          <a:blip r:embed="rId3"/>
          <a:stretch>
            <a:fillRect/>
          </a:stretch>
        </p:blipFill>
        <p:spPr>
          <a:xfrm>
            <a:off x="4038600" y="3810000"/>
            <a:ext cx="4787900" cy="19151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btitle 3"/>
          <p:cNvSpPr txBox="1">
            <a:spLocks/>
          </p:cNvSpPr>
          <p:nvPr/>
        </p:nvSpPr>
        <p:spPr bwMode="auto">
          <a:xfrm>
            <a:off x="685800" y="0"/>
            <a:ext cx="8153400" cy="1752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400" b="0" i="0" u="none" strike="noStrike" kern="0" cap="none" spc="0" normalizeH="0" baseline="0" noProof="0" dirty="0" smtClean="0">
                <a:ln>
                  <a:noFill/>
                </a:ln>
                <a:solidFill>
                  <a:srgbClr val="FF0000"/>
                </a:solidFill>
                <a:effectLst/>
                <a:uLnTx/>
                <a:uFillTx/>
                <a:latin typeface="+mn-lt"/>
                <a:ea typeface="+mn-ea"/>
                <a:cs typeface="+mn-cs"/>
              </a:rPr>
              <a:t>LHC Status </a:t>
            </a:r>
            <a:r>
              <a:rPr lang="en-GB" sz="2400" kern="0" dirty="0" smtClean="0">
                <a:solidFill>
                  <a:srgbClr val="FF0000"/>
                </a:solidFill>
                <a:latin typeface="+mn-lt"/>
              </a:rPr>
              <a:t>S</a:t>
            </a:r>
            <a:r>
              <a:rPr lang="en-GB" sz="2400" kern="0" noProof="0" dirty="0" smtClean="0">
                <a:solidFill>
                  <a:srgbClr val="FF0000"/>
                </a:solidFill>
                <a:latin typeface="+mn-lt"/>
              </a:rPr>
              <a:t>at</a:t>
            </a:r>
            <a:r>
              <a:rPr kumimoji="0" lang="en-GB" sz="2400" b="0" i="0" u="none" strike="noStrike" kern="0" cap="none" spc="0" normalizeH="0" baseline="0" noProof="0" dirty="0" smtClean="0">
                <a:ln>
                  <a:noFill/>
                </a:ln>
                <a:solidFill>
                  <a:srgbClr val="FF0000"/>
                </a:solidFill>
                <a:effectLst/>
                <a:uLnTx/>
                <a:uFillTx/>
                <a:latin typeface="+mn-lt"/>
                <a:ea typeface="+mn-ea"/>
                <a:cs typeface="+mn-cs"/>
              </a:rPr>
              <a:t> Morning </a:t>
            </a:r>
            <a:r>
              <a:rPr lang="en-GB" sz="2400" kern="0" noProof="0" dirty="0" smtClean="0">
                <a:solidFill>
                  <a:srgbClr val="FF0000"/>
                </a:solidFill>
                <a:latin typeface="+mn-lt"/>
              </a:rPr>
              <a:t>12 Nov 2011</a:t>
            </a:r>
            <a:endParaRPr kumimoji="0" lang="en-GB" sz="24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32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11" name="TextBox 10"/>
          <p:cNvSpPr txBox="1"/>
          <p:nvPr/>
        </p:nvSpPr>
        <p:spPr>
          <a:xfrm>
            <a:off x="228600" y="1752600"/>
            <a:ext cx="3755144" cy="400110"/>
          </a:xfrm>
          <a:prstGeom prst="rect">
            <a:avLst/>
          </a:prstGeom>
          <a:solidFill>
            <a:schemeClr val="bg1"/>
          </a:solidFill>
        </p:spPr>
        <p:txBody>
          <a:bodyPr wrap="none" rtlCol="0">
            <a:spAutoFit/>
          </a:bodyPr>
          <a:lstStyle/>
          <a:p>
            <a:r>
              <a:rPr lang="en-US" sz="2000" b="1" i="1" dirty="0" smtClean="0">
                <a:solidFill>
                  <a:srgbClr val="0000FF"/>
                </a:solidFill>
                <a:latin typeface="Times New Roman"/>
                <a:cs typeface="Times New Roman"/>
              </a:rPr>
              <a:t>03:35h  </a:t>
            </a:r>
            <a:r>
              <a:rPr lang="en-US" sz="2000" i="1" dirty="0" smtClean="0">
                <a:latin typeface="Times New Roman"/>
                <a:cs typeface="Times New Roman"/>
              </a:rPr>
              <a:t>Injection, Ramp, Flat Top</a:t>
            </a:r>
            <a:endParaRPr lang="en-US" sz="2000" i="1" dirty="0" smtClean="0">
              <a:latin typeface="Arial"/>
              <a:cs typeface="Arial"/>
            </a:endParaRPr>
          </a:p>
        </p:txBody>
      </p:sp>
      <p:sp>
        <p:nvSpPr>
          <p:cNvPr id="13" name="Rectangle 12"/>
          <p:cNvSpPr/>
          <p:nvPr/>
        </p:nvSpPr>
        <p:spPr>
          <a:xfrm>
            <a:off x="228600" y="2220724"/>
            <a:ext cx="8077200" cy="415498"/>
          </a:xfrm>
          <a:prstGeom prst="rect">
            <a:avLst/>
          </a:prstGeom>
        </p:spPr>
        <p:txBody>
          <a:bodyPr wrap="square">
            <a:spAutoFit/>
          </a:bodyPr>
          <a:lstStyle/>
          <a:p>
            <a:r>
              <a:rPr lang="en-US" sz="2000" b="1" i="1" dirty="0" smtClean="0">
                <a:solidFill>
                  <a:srgbClr val="0000FF"/>
                </a:solidFill>
                <a:latin typeface="Times New Roman"/>
                <a:cs typeface="Times New Roman"/>
              </a:rPr>
              <a:t>05:03h </a:t>
            </a:r>
            <a:r>
              <a:rPr lang="en-US" sz="2000" i="1" dirty="0" smtClean="0">
                <a:solidFill>
                  <a:srgbClr val="000000"/>
                </a:solidFill>
                <a:latin typeface="Times New Roman"/>
                <a:cs typeface="Times New Roman"/>
              </a:rPr>
              <a:t>Injection, Ramp &amp; Squeeze ... </a:t>
            </a:r>
            <a:r>
              <a:rPr lang="en-US" sz="2000" i="1" dirty="0" smtClean="0">
                <a:solidFill>
                  <a:srgbClr val="FF0000"/>
                </a:solidFill>
                <a:latin typeface="Times New Roman"/>
                <a:cs typeface="Times New Roman"/>
              </a:rPr>
              <a:t>for physics</a:t>
            </a:r>
            <a:endParaRPr lang="en-US" sz="2000" dirty="0">
              <a:solidFill>
                <a:srgbClr val="FF0000"/>
              </a:solidFill>
            </a:endParaRPr>
          </a:p>
        </p:txBody>
      </p:sp>
      <p:pic>
        <p:nvPicPr>
          <p:cNvPr id="15" name="Picture 14"/>
          <p:cNvPicPr>
            <a:picLocks noChangeAspect="1"/>
          </p:cNvPicPr>
          <p:nvPr/>
        </p:nvPicPr>
        <p:blipFill>
          <a:blip r:embed="rId2"/>
          <a:srcRect b="31586"/>
          <a:stretch>
            <a:fillRect/>
          </a:stretch>
        </p:blipFill>
        <p:spPr>
          <a:xfrm>
            <a:off x="1524000" y="2819400"/>
            <a:ext cx="6299200" cy="3661146"/>
          </a:xfrm>
          <a:prstGeom prst="rect">
            <a:avLst/>
          </a:prstGeom>
        </p:spPr>
      </p:pic>
      <p:sp>
        <p:nvSpPr>
          <p:cNvPr id="8" name="TextBox 7"/>
          <p:cNvSpPr txBox="1"/>
          <p:nvPr/>
        </p:nvSpPr>
        <p:spPr>
          <a:xfrm>
            <a:off x="304800" y="1230124"/>
            <a:ext cx="3576386" cy="400110"/>
          </a:xfrm>
          <a:prstGeom prst="rect">
            <a:avLst/>
          </a:prstGeom>
          <a:solidFill>
            <a:schemeClr val="bg1"/>
          </a:solidFill>
        </p:spPr>
        <p:txBody>
          <a:bodyPr wrap="none" rtlCol="0">
            <a:spAutoFit/>
          </a:bodyPr>
          <a:lstStyle/>
          <a:p>
            <a:r>
              <a:rPr lang="en-US" sz="2000" b="1" i="1" dirty="0" smtClean="0">
                <a:solidFill>
                  <a:srgbClr val="0000FF"/>
                </a:solidFill>
                <a:latin typeface="Times New Roman"/>
                <a:cs typeface="Times New Roman"/>
              </a:rPr>
              <a:t>01:00h </a:t>
            </a:r>
            <a:r>
              <a:rPr lang="en-US" sz="2000" dirty="0" smtClean="0">
                <a:latin typeface="Times New Roman"/>
                <a:cs typeface="Times New Roman"/>
              </a:rPr>
              <a:t>Loss Maps: Injection </a:t>
            </a:r>
            <a:r>
              <a:rPr lang="en-US" sz="2000" dirty="0" err="1" smtClean="0">
                <a:latin typeface="Times New Roman"/>
                <a:cs typeface="Times New Roman"/>
              </a:rPr>
              <a:t>Pb</a:t>
            </a:r>
            <a:endParaRPr lang="en-US" sz="2000" b="1" i="1" dirty="0" smtClean="0">
              <a:solidFill>
                <a:srgbClr val="000000"/>
              </a:solidFill>
              <a:latin typeface="Times New Roman"/>
              <a:cs typeface="Times New Roman"/>
            </a:endParaRPr>
          </a:p>
        </p:txBody>
      </p:sp>
      <p:pic>
        <p:nvPicPr>
          <p:cNvPr id="9" name="Picture 8"/>
          <p:cNvPicPr>
            <a:picLocks noChangeAspect="1"/>
          </p:cNvPicPr>
          <p:nvPr/>
        </p:nvPicPr>
        <p:blipFill>
          <a:blip r:embed="rId3"/>
          <a:stretch>
            <a:fillRect/>
          </a:stretch>
        </p:blipFill>
        <p:spPr>
          <a:xfrm>
            <a:off x="6324600" y="685800"/>
            <a:ext cx="2642904" cy="1676400"/>
          </a:xfrm>
          <a:prstGeom prst="rect">
            <a:avLst/>
          </a:prstGeom>
        </p:spPr>
      </p:pic>
      <p:sp>
        <p:nvSpPr>
          <p:cNvPr id="14" name="Rectangle 13"/>
          <p:cNvSpPr/>
          <p:nvPr/>
        </p:nvSpPr>
        <p:spPr>
          <a:xfrm>
            <a:off x="304800" y="838200"/>
            <a:ext cx="3070188" cy="400110"/>
          </a:xfrm>
          <a:prstGeom prst="rect">
            <a:avLst/>
          </a:prstGeom>
        </p:spPr>
        <p:txBody>
          <a:bodyPr wrap="none">
            <a:spAutoFit/>
          </a:bodyPr>
          <a:lstStyle/>
          <a:p>
            <a:r>
              <a:rPr lang="en-US" sz="2000" b="1" i="1" dirty="0" smtClean="0">
                <a:solidFill>
                  <a:srgbClr val="0000FF"/>
                </a:solidFill>
                <a:latin typeface="Times New Roman"/>
                <a:cs typeface="Times New Roman"/>
              </a:rPr>
              <a:t>00:48h </a:t>
            </a:r>
            <a:r>
              <a:rPr lang="en-US" sz="2000" i="1" dirty="0" err="1" smtClean="0">
                <a:latin typeface="Times New Roman"/>
                <a:cs typeface="Times New Roman"/>
              </a:rPr>
              <a:t>Asynch</a:t>
            </a:r>
            <a:r>
              <a:rPr lang="en-US" sz="2000" i="1" dirty="0" smtClean="0">
                <a:latin typeface="Times New Roman"/>
                <a:cs typeface="Times New Roman"/>
              </a:rPr>
              <a:t> beam dump</a:t>
            </a:r>
            <a:endParaRPr lang="en-US" sz="2000" i="1"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12/11/11 at 00:48 at injection:</a:t>
            </a:r>
          </a:p>
          <a:p>
            <a:pPr lvl="1"/>
            <a:r>
              <a:rPr lang="en-US" sz="1600" dirty="0" smtClean="0"/>
              <a:t>B1: TCT/TCDQ ratio not measurable. TCDQA.B measures 12.9 Gray/s. 5e-4 times this loss is 6e-3, which is well above the noise level of the TCT BLMs, so loss ratio is below limit.</a:t>
            </a:r>
          </a:p>
          <a:p>
            <a:pPr lvl="1"/>
            <a:r>
              <a:rPr lang="en-US" sz="1600" dirty="0" smtClean="0"/>
              <a:t>B1: TCT/TCDQ ratio again not measurable. TCDQA.B measures 11.7 Gray/s, which would again have been enough to measure the TCT losses if unacceptable. </a:t>
            </a:r>
          </a:p>
          <a:p>
            <a:pPr lvl="1"/>
            <a:r>
              <a:rPr lang="en-US" sz="1600" dirty="0" smtClean="0">
                <a:solidFill>
                  <a:srgbClr val="FF0000"/>
                </a:solidFill>
              </a:rPr>
              <a:t>No losses on triplet measured.</a:t>
            </a:r>
          </a:p>
          <a:p>
            <a:pPr lvl="1"/>
            <a:r>
              <a:rPr lang="en-US" sz="1600" dirty="0" err="1" smtClean="0">
                <a:solidFill>
                  <a:srgbClr val="FF0000"/>
                </a:solidFill>
              </a:rPr>
              <a:t>Asynch</a:t>
            </a:r>
            <a:r>
              <a:rPr lang="en-US" sz="1600" dirty="0" smtClean="0">
                <a:solidFill>
                  <a:srgbClr val="FF0000"/>
                </a:solidFill>
              </a:rPr>
              <a:t> dump ok.</a:t>
            </a:r>
          </a:p>
          <a:p>
            <a:r>
              <a:rPr lang="en-US" dirty="0" smtClean="0"/>
              <a:t>12/11/11 04:08 at flat top:</a:t>
            </a:r>
          </a:p>
          <a:p>
            <a:pPr lvl="1"/>
            <a:r>
              <a:rPr lang="en-US" sz="1600" dirty="0" smtClean="0"/>
              <a:t>B1: TCT/TCDQ ratio again not measurable because of too small losses on TCTs. TCDQA.B measures 471 Gray/s, which would have been largely sufficient to measure any losses above threshold.</a:t>
            </a:r>
          </a:p>
          <a:p>
            <a:pPr lvl="1"/>
            <a:r>
              <a:rPr lang="en-US" sz="1600" dirty="0" smtClean="0"/>
              <a:t>B2: TCT/TCDQ loss ratio is 1.1e-6, very low for ions.</a:t>
            </a:r>
          </a:p>
          <a:p>
            <a:pPr lvl="1"/>
            <a:r>
              <a:rPr lang="en-US" sz="1600" dirty="0" smtClean="0"/>
              <a:t>Triplets are clean.</a:t>
            </a:r>
          </a:p>
          <a:p>
            <a:pPr lvl="1"/>
            <a:r>
              <a:rPr lang="en-US" sz="1600" dirty="0" err="1" smtClean="0">
                <a:solidFill>
                  <a:srgbClr val="FF0000"/>
                </a:solidFill>
              </a:rPr>
              <a:t>Asynch</a:t>
            </a:r>
            <a:r>
              <a:rPr lang="en-US" sz="1600" dirty="0" smtClean="0">
                <a:solidFill>
                  <a:srgbClr val="FF0000"/>
                </a:solidFill>
              </a:rPr>
              <a:t> dumps all fine </a:t>
            </a:r>
            <a:r>
              <a:rPr lang="en-US" sz="1600" dirty="0" smtClean="0"/>
              <a:t>– </a:t>
            </a:r>
            <a:r>
              <a:rPr lang="en-US" sz="1600" dirty="0" smtClean="0">
                <a:solidFill>
                  <a:srgbClr val="008000"/>
                </a:solidFill>
              </a:rPr>
              <a:t>ok for stable beams with multiple bunches.</a:t>
            </a:r>
          </a:p>
          <a:p>
            <a:endParaRPr lang="en-US" dirty="0" smtClean="0"/>
          </a:p>
          <a:p>
            <a:endParaRPr lang="en-GB" dirty="0"/>
          </a:p>
        </p:txBody>
      </p:sp>
      <p:sp>
        <p:nvSpPr>
          <p:cNvPr id="4" name="Title 3"/>
          <p:cNvSpPr>
            <a:spLocks noGrp="1"/>
          </p:cNvSpPr>
          <p:nvPr>
            <p:ph type="title"/>
          </p:nvPr>
        </p:nvSpPr>
        <p:spPr/>
        <p:txBody>
          <a:bodyPr/>
          <a:lstStyle/>
          <a:p>
            <a:r>
              <a:rPr lang="en-US" dirty="0" err="1" smtClean="0"/>
              <a:t>Async</a:t>
            </a:r>
            <a:r>
              <a:rPr lang="en-US" dirty="0" smtClean="0"/>
              <a:t> dumps</a:t>
            </a:r>
            <a:r>
              <a:rPr lang="en-US" dirty="0" smtClean="0"/>
              <a:t> </a:t>
            </a:r>
            <a:endParaRPr lang="en-GB" dirty="0"/>
          </a:p>
        </p:txBody>
      </p:sp>
      <p:sp>
        <p:nvSpPr>
          <p:cNvPr id="6" name="TextBox 5"/>
          <p:cNvSpPr txBox="1"/>
          <p:nvPr/>
        </p:nvSpPr>
        <p:spPr>
          <a:xfrm>
            <a:off x="5436120" y="6021360"/>
            <a:ext cx="2736380"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Jan </a:t>
            </a:r>
            <a:r>
              <a:rPr lang="en-US" sz="2000" dirty="0" err="1" smtClean="0">
                <a:solidFill>
                  <a:srgbClr val="00007D"/>
                </a:solidFill>
              </a:rPr>
              <a:t>Utyhoven</a:t>
            </a:r>
            <a:endParaRPr lang="en-GB" sz="2000" dirty="0">
              <a:solidFill>
                <a:srgbClr val="00007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11750"/>
          </a:xfrm>
        </p:spPr>
        <p:txBody>
          <a:bodyPr/>
          <a:lstStyle/>
          <a:p>
            <a:r>
              <a:rPr lang="en-US" dirty="0" smtClean="0"/>
              <a:t>setting up of the front end started parasitically already with the stable beams in the morning</a:t>
            </a:r>
          </a:p>
          <a:p>
            <a:r>
              <a:rPr lang="en-US" dirty="0" smtClean="0"/>
              <a:t>dedicated setting up continued at ~15hr, the front ends saturate at intensity ~1.6-1.8e11 and 2mm</a:t>
            </a:r>
          </a:p>
          <a:p>
            <a:r>
              <a:rPr lang="en-US" dirty="0" smtClean="0"/>
              <a:t>setting up was interrupted by the CMS access, in the mean time we have updated the LSA functions (phase advance) and </a:t>
            </a:r>
            <a:r>
              <a:rPr lang="en-US" dirty="0" smtClean="0"/>
              <a:t>pre-calculated </a:t>
            </a:r>
            <a:r>
              <a:rPr lang="en-US" dirty="0" smtClean="0"/>
              <a:t>settings for the 200ns beam</a:t>
            </a:r>
          </a:p>
          <a:p>
            <a:r>
              <a:rPr lang="en-US" dirty="0" smtClean="0"/>
              <a:t>whole system was verified by measuring the beam transfer function in SR4</a:t>
            </a:r>
          </a:p>
          <a:p>
            <a:r>
              <a:rPr lang="en-US" dirty="0" smtClean="0">
                <a:solidFill>
                  <a:srgbClr val="008000"/>
                </a:solidFill>
              </a:rPr>
              <a:t>intervention finished </a:t>
            </a:r>
            <a:r>
              <a:rPr lang="en-US" dirty="0" smtClean="0"/>
              <a:t>two hours ahead the expected schedule, now we are waiting 4 hours for beam :-)) </a:t>
            </a:r>
            <a:endParaRPr lang="en-GB" dirty="0"/>
          </a:p>
        </p:txBody>
      </p:sp>
      <p:sp>
        <p:nvSpPr>
          <p:cNvPr id="3" name="Title 2"/>
          <p:cNvSpPr>
            <a:spLocks noGrp="1"/>
          </p:cNvSpPr>
          <p:nvPr>
            <p:ph type="title"/>
          </p:nvPr>
        </p:nvSpPr>
        <p:spPr>
          <a:xfrm>
            <a:off x="609600" y="-76200"/>
            <a:ext cx="8229600" cy="762000"/>
          </a:xfrm>
        </p:spPr>
        <p:txBody>
          <a:bodyPr/>
          <a:lstStyle/>
          <a:p>
            <a:r>
              <a:rPr lang="en-GB" sz="2800" b="1" dirty="0" smtClean="0">
                <a:solidFill>
                  <a:srgbClr val="FF0000"/>
                </a:solidFill>
                <a:latin typeface="Times New Roman"/>
                <a:cs typeface="Times New Roman"/>
              </a:rPr>
              <a:t>LHC </a:t>
            </a:r>
            <a:r>
              <a:rPr lang="en-GB" sz="2800" b="1" dirty="0" smtClean="0">
                <a:solidFill>
                  <a:srgbClr val="FF0000"/>
                </a:solidFill>
                <a:latin typeface="Times New Roman"/>
                <a:cs typeface="Times New Roman"/>
              </a:rPr>
              <a:t>Sat</a:t>
            </a:r>
            <a:r>
              <a:rPr lang="en-GB" sz="2800" b="1" dirty="0" smtClean="0">
                <a:solidFill>
                  <a:srgbClr val="FF0000"/>
                </a:solidFill>
                <a:latin typeface="Times New Roman"/>
                <a:cs typeface="Times New Roman"/>
              </a:rPr>
              <a:t> Late </a:t>
            </a:r>
            <a:r>
              <a:rPr lang="en-US" sz="2800" b="1" dirty="0" smtClean="0">
                <a:latin typeface="Times New Roman"/>
                <a:cs typeface="Times New Roman"/>
              </a:rPr>
              <a:t>ADT </a:t>
            </a:r>
            <a:r>
              <a:rPr lang="en-US" sz="2800" b="1" dirty="0" smtClean="0">
                <a:latin typeface="Times New Roman"/>
                <a:cs typeface="Times New Roman"/>
              </a:rPr>
              <a:t>setting up summary</a:t>
            </a:r>
            <a:endParaRPr lang="en-GB" sz="2800" b="1" dirty="0">
              <a:latin typeface="Times New Roman"/>
              <a:cs typeface="Times New Roman"/>
            </a:endParaRPr>
          </a:p>
        </p:txBody>
      </p:sp>
      <p:sp>
        <p:nvSpPr>
          <p:cNvPr id="4" name="Date Placeholder 3"/>
          <p:cNvSpPr>
            <a:spLocks noGrp="1"/>
          </p:cNvSpPr>
          <p:nvPr>
            <p:ph type="dt" sz="half" idx="10"/>
          </p:nvPr>
        </p:nvSpPr>
        <p:spPr/>
        <p:txBody>
          <a:bodyPr/>
          <a:lstStyle/>
          <a:p>
            <a:pPr>
              <a:defRPr/>
            </a:pPr>
            <a:r>
              <a:rPr lang="en-US" smtClean="0">
                <a:solidFill>
                  <a:srgbClr val="00007D"/>
                </a:solidFill>
              </a:rPr>
              <a:t>11-11-11</a:t>
            </a:r>
            <a:endParaRPr lang="en-US">
              <a:solidFill>
                <a:srgbClr val="00007D"/>
              </a:solidFill>
            </a:endParaRPr>
          </a:p>
        </p:txBody>
      </p:sp>
      <p:sp>
        <p:nvSpPr>
          <p:cNvPr id="5" name="Footer Placeholder 4"/>
          <p:cNvSpPr>
            <a:spLocks noGrp="1"/>
          </p:cNvSpPr>
          <p:nvPr>
            <p:ph type="ftr" sz="quarter" idx="12"/>
          </p:nvPr>
        </p:nvSpPr>
        <p:spPr/>
        <p:txBody>
          <a:bodyPr/>
          <a:lstStyle/>
          <a:p>
            <a:pPr>
              <a:defRPr/>
            </a:pPr>
            <a:r>
              <a:rPr lang="en-US" smtClean="0">
                <a:solidFill>
                  <a:srgbClr val="00007D"/>
                </a:solidFill>
              </a:rPr>
              <a:t>LHC status</a:t>
            </a:r>
            <a:endParaRPr lang="en-US">
              <a:solidFill>
                <a:srgbClr val="00007D"/>
              </a:solidFill>
            </a:endParaRPr>
          </a:p>
        </p:txBody>
      </p:sp>
      <p:sp>
        <p:nvSpPr>
          <p:cNvPr id="6" name="TextBox 5"/>
          <p:cNvSpPr txBox="1"/>
          <p:nvPr/>
        </p:nvSpPr>
        <p:spPr>
          <a:xfrm>
            <a:off x="3563860" y="6044470"/>
            <a:ext cx="3960550" cy="400110"/>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Daniel Valuch, Wolfgang Hofle</a:t>
            </a:r>
            <a:endParaRPr lang="en-GB" sz="2000" dirty="0">
              <a:solidFill>
                <a:srgbClr val="00007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looks like the first bunch was on the rising edge of the injection kicker beam 2. The OASIS picture is misleading, the delay through cable length is not included. </a:t>
            </a:r>
            <a:endParaRPr lang="en-GB" dirty="0" smtClean="0"/>
          </a:p>
          <a:p>
            <a:pPr lvl="1"/>
            <a:r>
              <a:rPr lang="en-US" dirty="0" smtClean="0"/>
              <a:t>*) We completely flattened the trajectory in TI 8 V at the end of the line before starting.</a:t>
            </a:r>
            <a:endParaRPr lang="en-GB" dirty="0" smtClean="0"/>
          </a:p>
          <a:p>
            <a:pPr lvl="1"/>
            <a:r>
              <a:rPr lang="en-US" dirty="0" smtClean="0"/>
              <a:t>Resulting injection oscillations: 2.5 mm in V</a:t>
            </a:r>
            <a:endParaRPr lang="en-GB" dirty="0" smtClean="0"/>
          </a:p>
          <a:p>
            <a:pPr>
              <a:buNone/>
            </a:pPr>
            <a:endParaRPr lang="en-GB" dirty="0" smtClean="0"/>
          </a:p>
          <a:p>
            <a:endParaRPr lang="en-GB" dirty="0"/>
          </a:p>
        </p:txBody>
      </p:sp>
      <p:sp>
        <p:nvSpPr>
          <p:cNvPr id="3" name="Title 2"/>
          <p:cNvSpPr>
            <a:spLocks noGrp="1"/>
          </p:cNvSpPr>
          <p:nvPr>
            <p:ph type="title"/>
          </p:nvPr>
        </p:nvSpPr>
        <p:spPr/>
        <p:txBody>
          <a:bodyPr/>
          <a:lstStyle/>
          <a:p>
            <a:r>
              <a:rPr lang="en-US" dirty="0" smtClean="0"/>
              <a:t>Injection</a:t>
            </a:r>
            <a:r>
              <a:rPr lang="en-US" dirty="0" smtClean="0"/>
              <a:t> </a:t>
            </a:r>
            <a:r>
              <a:rPr lang="en-US" dirty="0" smtClean="0"/>
              <a:t>a lengthy story</a:t>
            </a:r>
            <a:endParaRPr lang="en-GB" dirty="0"/>
          </a:p>
        </p:txBody>
      </p:sp>
      <p:sp>
        <p:nvSpPr>
          <p:cNvPr id="4" name="Date Placeholder 3"/>
          <p:cNvSpPr>
            <a:spLocks noGrp="1"/>
          </p:cNvSpPr>
          <p:nvPr>
            <p:ph type="dt" sz="half" idx="10"/>
          </p:nvPr>
        </p:nvSpPr>
        <p:spPr/>
        <p:txBody>
          <a:bodyPr/>
          <a:lstStyle/>
          <a:p>
            <a:pPr>
              <a:defRPr/>
            </a:pPr>
            <a:r>
              <a:rPr lang="en-US" smtClean="0">
                <a:solidFill>
                  <a:srgbClr val="00007D"/>
                </a:solidFill>
              </a:rPr>
              <a:t>11-11-11</a:t>
            </a:r>
            <a:endParaRPr lang="en-US">
              <a:solidFill>
                <a:srgbClr val="00007D"/>
              </a:solidFill>
            </a:endParaRPr>
          </a:p>
        </p:txBody>
      </p:sp>
      <p:sp>
        <p:nvSpPr>
          <p:cNvPr id="5" name="Footer Placeholder 4"/>
          <p:cNvSpPr>
            <a:spLocks noGrp="1"/>
          </p:cNvSpPr>
          <p:nvPr>
            <p:ph type="ftr" sz="quarter" idx="12"/>
          </p:nvPr>
        </p:nvSpPr>
        <p:spPr/>
        <p:txBody>
          <a:bodyPr/>
          <a:lstStyle/>
          <a:p>
            <a:pPr>
              <a:defRPr/>
            </a:pPr>
            <a:r>
              <a:rPr lang="en-US" smtClean="0">
                <a:solidFill>
                  <a:srgbClr val="00007D"/>
                </a:solidFill>
              </a:rPr>
              <a:t>LHC status</a:t>
            </a:r>
            <a:endParaRPr lang="en-US">
              <a:solidFill>
                <a:srgbClr val="00007D"/>
              </a:solidFill>
            </a:endParaRPr>
          </a:p>
        </p:txBody>
      </p:sp>
      <p:pic>
        <p:nvPicPr>
          <p:cNvPr id="3074" name="Picture 2" descr="image001"/>
          <p:cNvPicPr>
            <a:picLocks noChangeAspect="1" noChangeArrowheads="1"/>
          </p:cNvPicPr>
          <p:nvPr/>
        </p:nvPicPr>
        <p:blipFill>
          <a:blip r:embed="rId2" cstate="print"/>
          <a:srcRect/>
          <a:stretch>
            <a:fillRect/>
          </a:stretch>
        </p:blipFill>
        <p:spPr bwMode="auto">
          <a:xfrm>
            <a:off x="2267680" y="3789050"/>
            <a:ext cx="3765785" cy="2550114"/>
          </a:xfrm>
          <a:prstGeom prst="rect">
            <a:avLst/>
          </a:prstGeom>
          <a:noFill/>
          <a:ln w="9525">
            <a:noFill/>
            <a:miter lim="800000"/>
            <a:headEnd/>
            <a:tailEnd/>
          </a:ln>
        </p:spPr>
      </p:pic>
      <p:sp>
        <p:nvSpPr>
          <p:cNvPr id="7" name="TextBox 6"/>
          <p:cNvSpPr txBox="1"/>
          <p:nvPr/>
        </p:nvSpPr>
        <p:spPr>
          <a:xfrm>
            <a:off x="7236370" y="5805330"/>
            <a:ext cx="1512210" cy="707886"/>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Verena Kain</a:t>
            </a:r>
            <a:endParaRPr lang="en-GB" sz="2000" dirty="0">
              <a:solidFill>
                <a:srgbClr val="00007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Then adjusted the BT injection pulse delay for ring 2  by 25 ns (removed 25 ns)</a:t>
            </a:r>
            <a:endParaRPr lang="en-GB" dirty="0" smtClean="0"/>
          </a:p>
          <a:p>
            <a:pPr lvl="1"/>
            <a:r>
              <a:rPr lang="en-US" dirty="0" smtClean="0"/>
              <a:t>Resulting injection oscillations (no other changes): ~ 1 mm in V</a:t>
            </a:r>
            <a:endParaRPr lang="en-GB" dirty="0" smtClean="0"/>
          </a:p>
          <a:p>
            <a:pPr lvl="1"/>
            <a:r>
              <a:rPr lang="en-US" dirty="0" smtClean="0"/>
              <a:t>Summary: The change of the injection pulse delay improved the oscillations by 1.5 mm. The injection oscillations are now within tolerance, but can now also be even further reduced without increasing the offset within the TCDIs beyond tolerance. </a:t>
            </a:r>
            <a:endParaRPr lang="en-GB" dirty="0" smtClean="0"/>
          </a:p>
          <a:p>
            <a:endParaRPr lang="en-GB" dirty="0"/>
          </a:p>
        </p:txBody>
      </p:sp>
      <p:sp>
        <p:nvSpPr>
          <p:cNvPr id="3" name="Title 2"/>
          <p:cNvSpPr>
            <a:spLocks noGrp="1"/>
          </p:cNvSpPr>
          <p:nvPr>
            <p:ph type="title"/>
          </p:nvPr>
        </p:nvSpPr>
        <p:spPr/>
        <p:txBody>
          <a:bodyPr/>
          <a:lstStyle/>
          <a:p>
            <a:r>
              <a:rPr lang="en-US" dirty="0" smtClean="0"/>
              <a:t>Injection midday</a:t>
            </a:r>
            <a:endParaRPr lang="en-GB" dirty="0"/>
          </a:p>
        </p:txBody>
      </p:sp>
      <p:sp>
        <p:nvSpPr>
          <p:cNvPr id="4" name="Date Placeholder 3"/>
          <p:cNvSpPr>
            <a:spLocks noGrp="1"/>
          </p:cNvSpPr>
          <p:nvPr>
            <p:ph type="dt" sz="half" idx="10"/>
          </p:nvPr>
        </p:nvSpPr>
        <p:spPr/>
        <p:txBody>
          <a:bodyPr/>
          <a:lstStyle/>
          <a:p>
            <a:pPr>
              <a:defRPr/>
            </a:pPr>
            <a:r>
              <a:rPr lang="en-US" smtClean="0">
                <a:solidFill>
                  <a:srgbClr val="00007D"/>
                </a:solidFill>
              </a:rPr>
              <a:t>11-11-11</a:t>
            </a:r>
            <a:endParaRPr lang="en-US">
              <a:solidFill>
                <a:srgbClr val="00007D"/>
              </a:solidFill>
            </a:endParaRPr>
          </a:p>
        </p:txBody>
      </p:sp>
      <p:sp>
        <p:nvSpPr>
          <p:cNvPr id="5" name="Footer Placeholder 4"/>
          <p:cNvSpPr>
            <a:spLocks noGrp="1"/>
          </p:cNvSpPr>
          <p:nvPr>
            <p:ph type="ftr" sz="quarter" idx="12"/>
          </p:nvPr>
        </p:nvSpPr>
        <p:spPr/>
        <p:txBody>
          <a:bodyPr/>
          <a:lstStyle/>
          <a:p>
            <a:pPr>
              <a:defRPr/>
            </a:pPr>
            <a:r>
              <a:rPr lang="en-US" smtClean="0">
                <a:solidFill>
                  <a:srgbClr val="00007D"/>
                </a:solidFill>
              </a:rPr>
              <a:t>LHC status</a:t>
            </a:r>
            <a:endParaRPr lang="en-US">
              <a:solidFill>
                <a:srgbClr val="00007D"/>
              </a:solidFill>
            </a:endParaRPr>
          </a:p>
        </p:txBody>
      </p:sp>
      <p:pic>
        <p:nvPicPr>
          <p:cNvPr id="4098" name="Picture 2" descr="image002"/>
          <p:cNvPicPr>
            <a:picLocks noChangeAspect="1" noChangeArrowheads="1"/>
          </p:cNvPicPr>
          <p:nvPr/>
        </p:nvPicPr>
        <p:blipFill>
          <a:blip r:embed="rId2" cstate="print"/>
          <a:srcRect/>
          <a:stretch>
            <a:fillRect/>
          </a:stretch>
        </p:blipFill>
        <p:spPr bwMode="auto">
          <a:xfrm>
            <a:off x="2267680" y="3501010"/>
            <a:ext cx="4631875" cy="3149340"/>
          </a:xfrm>
          <a:prstGeom prst="rect">
            <a:avLst/>
          </a:prstGeom>
          <a:noFill/>
          <a:ln w="9525">
            <a:noFill/>
            <a:miter lim="800000"/>
            <a:headEnd/>
            <a:tailEnd/>
          </a:ln>
        </p:spPr>
      </p:pic>
      <p:sp>
        <p:nvSpPr>
          <p:cNvPr id="7" name="TextBox 6"/>
          <p:cNvSpPr txBox="1"/>
          <p:nvPr/>
        </p:nvSpPr>
        <p:spPr>
          <a:xfrm>
            <a:off x="7380390" y="5877340"/>
            <a:ext cx="1512210" cy="707886"/>
          </a:xfrm>
          <a:prstGeom prst="rect">
            <a:avLst/>
          </a:prstGeom>
          <a:noFill/>
        </p:spPr>
        <p:txBody>
          <a:bodyPr wrap="square" rtlCol="0">
            <a:spAutoFit/>
          </a:bodyPr>
          <a:lstStyle/>
          <a:p>
            <a:pPr algn="ctr" eaLnBrk="0" hangingPunct="0">
              <a:spcBef>
                <a:spcPct val="50000"/>
              </a:spcBef>
            </a:pPr>
            <a:r>
              <a:rPr lang="en-US" sz="2000" dirty="0" smtClean="0">
                <a:solidFill>
                  <a:srgbClr val="00007D"/>
                </a:solidFill>
              </a:rPr>
              <a:t>Verena Kain</a:t>
            </a:r>
            <a:endParaRPr lang="en-GB" sz="2000" dirty="0">
              <a:solidFill>
                <a:srgbClr val="00007D"/>
              </a:solidFill>
            </a:endParaRPr>
          </a:p>
        </p:txBody>
      </p:sp>
    </p:spTree>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32010</TotalTime>
  <Words>1350</Words>
  <Application>Microsoft Macintosh PowerPoint</Application>
  <PresentationFormat>On-screen Show (4:3)</PresentationFormat>
  <Paragraphs>171</Paragraphs>
  <Slides>19</Slides>
  <Notes>0</Notes>
  <HiddenSlides>0</HiddenSlides>
  <MMClips>0</MMClips>
  <ScaleCrop>false</ScaleCrop>
  <HeadingPairs>
    <vt:vector size="4" baseType="variant">
      <vt:variant>
        <vt:lpstr>Design Template</vt:lpstr>
      </vt:variant>
      <vt:variant>
        <vt:i4>2</vt:i4>
      </vt:variant>
      <vt:variant>
        <vt:lpstr>Slide Titles</vt:lpstr>
      </vt:variant>
      <vt:variant>
        <vt:i4>19</vt:i4>
      </vt:variant>
    </vt:vector>
  </HeadingPairs>
  <TitlesOfParts>
    <vt:vector size="21" baseType="lpstr">
      <vt:lpstr>LHCpresentations</vt:lpstr>
      <vt:lpstr>Pixel</vt:lpstr>
      <vt:lpstr>Slide 1</vt:lpstr>
      <vt:lpstr>Slide 2</vt:lpstr>
      <vt:lpstr>Slide 3</vt:lpstr>
      <vt:lpstr>Slide 4</vt:lpstr>
      <vt:lpstr>Slide 5</vt:lpstr>
      <vt:lpstr>Async dumps </vt:lpstr>
      <vt:lpstr>LHC Sat Late ADT setting up summary</vt:lpstr>
      <vt:lpstr>Injection a lengthy story</vt:lpstr>
      <vt:lpstr>Injection midday</vt:lpstr>
      <vt:lpstr>Saturday evening</vt:lpstr>
      <vt:lpstr>Injection B2</vt:lpstr>
      <vt:lpstr>Sunday morning</vt:lpstr>
      <vt:lpstr>Slide 13</vt:lpstr>
      <vt:lpstr>Slide 14</vt:lpstr>
      <vt:lpstr>Slide 15</vt:lpstr>
      <vt:lpstr>Plan &amp; Info for Ralph &amp; Jan</vt:lpstr>
      <vt:lpstr>On the list</vt:lpstr>
      <vt:lpstr>P6 compressor station</vt:lpstr>
      <vt:lpstr>Pt 6 compressor station - action plan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Bernhard Holzer</cp:lastModifiedBy>
  <cp:revision>2119</cp:revision>
  <dcterms:created xsi:type="dcterms:W3CDTF">2011-11-14T04:41:14Z</dcterms:created>
  <dcterms:modified xsi:type="dcterms:W3CDTF">2011-11-14T06:04:36Z</dcterms:modified>
</cp:coreProperties>
</file>