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12"/>
  </p:notesMasterIdLst>
  <p:handoutMasterIdLst>
    <p:handoutMasterId r:id="rId13"/>
  </p:handoutMasterIdLst>
  <p:sldIdLst>
    <p:sldId id="932" r:id="rId2"/>
    <p:sldId id="934" r:id="rId3"/>
    <p:sldId id="950" r:id="rId4"/>
    <p:sldId id="951" r:id="rId5"/>
    <p:sldId id="952" r:id="rId6"/>
    <p:sldId id="953" r:id="rId7"/>
    <p:sldId id="954" r:id="rId8"/>
    <p:sldId id="956" r:id="rId9"/>
    <p:sldId id="957" r:id="rId10"/>
    <p:sldId id="955" r:id="rId11"/>
  </p:sldIdLst>
  <p:sldSz cx="9144000" cy="6858000" type="screen4x3"/>
  <p:notesSz cx="6718300" cy="98552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A501"/>
    <a:srgbClr val="008000"/>
    <a:srgbClr val="FF0000"/>
    <a:srgbClr val="99FFCC"/>
    <a:srgbClr val="9FCAFF"/>
    <a:srgbClr val="DDDDDD"/>
    <a:srgbClr val="3399FF"/>
    <a:srgbClr val="FFCC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097" autoAdjust="0"/>
    <p:restoredTop sz="95238" autoAdjust="0"/>
  </p:normalViewPr>
  <p:slideViewPr>
    <p:cSldViewPr>
      <p:cViewPr varScale="1">
        <p:scale>
          <a:sx n="134" d="100"/>
          <a:sy n="134" d="100"/>
        </p:scale>
        <p:origin x="-128" y="-96"/>
      </p:cViewPr>
      <p:guideLst>
        <p:guide orient="horz" pos="2160"/>
        <p:guide pos="51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-3272" y="-120"/>
      </p:cViewPr>
      <p:guideLst>
        <p:guide orient="horz" pos="3104"/>
        <p:guide pos="2116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5238" y="0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C0DC6C-BFF8-144A-B30B-BD4EDED5E972}" type="datetimeFigureOut">
              <a:rPr lang="en-US" smtClean="0"/>
              <a:pPr/>
              <a:t>11/2/11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61488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5238" y="9361488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C2787-C011-484C-9C9F-47366145B8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249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5238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681538"/>
            <a:ext cx="5375275" cy="443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5238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CFAA86E-7117-48E8-AB4F-2D91C9F729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1940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  <a:defRPr/>
              </a:pPr>
              <a:endParaRPr lang="en-US" sz="24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  <a:defRPr/>
              </a:pPr>
              <a:endParaRPr lang="en-US" sz="24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2-11-11, RA</a:t>
            </a:r>
            <a:endParaRPr lang="en-US" dirty="0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pPr>
              <a:defRPr/>
            </a:pPr>
            <a:fld id="{26E3E824-1D33-4083-932F-B12D7D09EB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07FC7-9701-4F56-BA21-47F785F44A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2-11-11, RA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6FE21-7D5A-4944-9B4F-14EE2A8435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2-11-11, RA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43100-3704-4E7F-9742-368FE9AA16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2-11-11, RA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F8F70-BBF6-4832-98A0-56CA85B1B7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2-11-11, RA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196975"/>
            <a:ext cx="4038600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29050"/>
            <a:ext cx="4038600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A8A3B-17E3-4A11-B239-2716609288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2-11-11, RA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5111750"/>
          </a:xfrm>
        </p:spPr>
        <p:txBody>
          <a:bodyPr/>
          <a:lstStyle>
            <a:lvl3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2-11-11, RA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CF8F24-2345-4359-A23A-40838D5E6DC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C38A6-77F0-4FCF-B06D-A581D0D4EF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2-11-11, RA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31215-DB5D-475E-B8AB-8117DA16C7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2-11-11, RA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503C1-DF11-4A20-A24B-2DE152F8D0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2-11-11, RA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A8FA0-5CB1-47CC-8E14-97CA62F16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2-11-11, RA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AADED-51EB-4F42-B5F1-2ACE1DF1E1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2-11-11, RA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4457D-55E5-4A3A-B391-7D7C2479BC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2-11-11, RA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2502F-1A98-441D-8A55-88868DC7B2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2-11-11, RA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dirty="0"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pPr>
              <a:defRPr/>
            </a:pPr>
            <a:fld id="{69CF8F24-2345-4359-A23A-40838D5E6D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22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2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/>
            </a:lvl1pPr>
          </a:lstStyle>
          <a:p>
            <a:pPr>
              <a:defRPr/>
            </a:pPr>
            <a:r>
              <a:rPr lang="en-US" smtClean="0"/>
              <a:t>2-11-11, RA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922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accent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0034" y="836640"/>
            <a:ext cx="8229600" cy="5111750"/>
          </a:xfrm>
        </p:spPr>
        <p:txBody>
          <a:bodyPr/>
          <a:lstStyle/>
          <a:p>
            <a:r>
              <a:rPr lang="en-US" dirty="0" smtClean="0"/>
              <a:t>Lot’s of time lost due to </a:t>
            </a:r>
            <a:r>
              <a:rPr lang="en-US" dirty="0" err="1" smtClean="0"/>
              <a:t>cryo</a:t>
            </a:r>
            <a:r>
              <a:rPr lang="en-US" dirty="0" smtClean="0"/>
              <a:t> problem in IR8.</a:t>
            </a:r>
          </a:p>
          <a:p>
            <a:r>
              <a:rPr lang="en-US" dirty="0" smtClean="0"/>
              <a:t>Major impact, therefore review of MD program…</a:t>
            </a:r>
          </a:p>
          <a:p>
            <a:r>
              <a:rPr lang="en-US" dirty="0" smtClean="0"/>
              <a:t>Start discussion here, please let us know your input.</a:t>
            </a:r>
          </a:p>
          <a:p>
            <a:r>
              <a:rPr lang="en-US" dirty="0" smtClean="0"/>
              <a:t>Will probably decide in LMC meeting this afternoon.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Tue/</a:t>
            </a:r>
            <a:r>
              <a:rPr lang="de-DE" dirty="0" err="1" smtClean="0"/>
              <a:t>Wed</a:t>
            </a:r>
            <a:r>
              <a:rPr lang="de-DE" dirty="0" smtClean="0"/>
              <a:t> 1-2.11.11</a:t>
            </a:r>
            <a:endParaRPr lang="de-DE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2-11-11, RA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206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6629500"/>
              </p:ext>
            </p:extLst>
          </p:nvPr>
        </p:nvGraphicFramePr>
        <p:xfrm>
          <a:off x="518979" y="44530"/>
          <a:ext cx="8229601" cy="667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100"/>
                <a:gridCol w="4248590"/>
                <a:gridCol w="1512210"/>
                <a:gridCol w="174870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Length [h]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Result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Dry run ATS optics</a:t>
                      </a: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success</a:t>
                      </a:r>
                      <a:endParaRPr lang="en-US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</a:t>
                      </a: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Tune working points</a:t>
                      </a: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success</a:t>
                      </a:r>
                      <a:endParaRPr lang="en-US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</a:t>
                      </a: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Proton – Lead</a:t>
                      </a: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success</a:t>
                      </a:r>
                      <a:endParaRPr lang="en-US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</a:t>
                      </a: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TDI</a:t>
                      </a:r>
                      <a:r>
                        <a:rPr lang="en-US" baseline="0" dirty="0" smtClean="0"/>
                        <a:t> vacuum; UFO</a:t>
                      </a:r>
                      <a:endParaRPr lang="en-US" dirty="0" smtClean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success</a:t>
                      </a:r>
                      <a:endParaRPr lang="en-US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</a:t>
                      </a: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Beam shape scraping</a:t>
                      </a: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reschedule ?</a:t>
                      </a:r>
                      <a:endParaRPr lang="en-US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6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LR beam-beam 25ns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lost</a:t>
                      </a:r>
                      <a:endParaRPr lang="en-US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Beam instrumentation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reschedule ?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ATS and tight collimator settings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reschedule ?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9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Combined ramp and squeeze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cryo</a:t>
                      </a:r>
                      <a:r>
                        <a:rPr lang="en-US" dirty="0" smtClean="0"/>
                        <a:t> back?</a:t>
                      </a:r>
                      <a:endParaRPr lang="en-US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10</a:t>
                      </a:r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Injection stability and losses</a:t>
                      </a:r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D9D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11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Quench margin at injection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Wingdings"/>
                        </a:rPr>
                        <a:t> 2012 ?</a:t>
                      </a:r>
                      <a:endParaRPr lang="en-US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12</a:t>
                      </a:r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Quench margin at 3.5 </a:t>
                      </a:r>
                      <a:r>
                        <a:rPr lang="en-US" dirty="0" err="1" smtClean="0"/>
                        <a:t>TeV</a:t>
                      </a:r>
                      <a:endParaRPr lang="en-US" dirty="0" smtClean="0"/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Wingdings"/>
                        </a:rPr>
                        <a:t> 6 h</a:t>
                      </a:r>
                      <a:endParaRPr lang="en-US" dirty="0"/>
                    </a:p>
                  </a:txBody>
                  <a:tcPr>
                    <a:solidFill>
                      <a:srgbClr val="D9D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13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Non-linear dynamics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Wingdings"/>
                        </a:rPr>
                        <a:t> 2012 ?</a:t>
                      </a:r>
                      <a:endParaRPr lang="en-US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14</a:t>
                      </a:r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Longitudinal beam</a:t>
                      </a:r>
                      <a:r>
                        <a:rPr lang="en-US" baseline="0" dirty="0" smtClean="0"/>
                        <a:t> stability</a:t>
                      </a:r>
                      <a:endParaRPr lang="en-US" dirty="0" smtClean="0"/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D9D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15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ATS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x</a:t>
                      </a:r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IR2 aperture</a:t>
                      </a:r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Introduce</a:t>
                      </a:r>
                      <a:endParaRPr lang="en-US" dirty="0"/>
                    </a:p>
                  </a:txBody>
                  <a:tcPr>
                    <a:solidFill>
                      <a:srgbClr val="D9D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x</a:t>
                      </a:r>
                      <a:endParaRPr lang="en-US" dirty="0" smtClean="0"/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45 degree crossing in IR8</a:t>
                      </a:r>
                      <a:endParaRPr lang="en-US" dirty="0" smtClean="0"/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was 25ns…</a:t>
                      </a:r>
                      <a:endParaRPr lang="en-US" dirty="0"/>
                    </a:p>
                  </a:txBody>
                  <a:tcPr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2-11-11, RA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 rot="21115167">
            <a:off x="3611802" y="182934"/>
            <a:ext cx="1656072" cy="461665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Scenario 2</a:t>
            </a:r>
          </a:p>
        </p:txBody>
      </p:sp>
    </p:spTree>
    <p:extLst>
      <p:ext uri="{BB962C8B-B14F-4D97-AF65-F5344CB8AC3E}">
        <p14:creationId xmlns:p14="http://schemas.microsoft.com/office/powerpoint/2010/main" val="1655577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MD Planning Sun – Mon (30. – 31.10.)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9924741"/>
              </p:ext>
            </p:extLst>
          </p:nvPr>
        </p:nvGraphicFramePr>
        <p:xfrm>
          <a:off x="467430" y="914400"/>
          <a:ext cx="8229601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90"/>
                <a:gridCol w="792110"/>
                <a:gridCol w="6264870"/>
                <a:gridCol w="524531"/>
              </a:tblGrid>
              <a:tr h="392962">
                <a:tc>
                  <a:txBody>
                    <a:bodyPr/>
                    <a:lstStyle/>
                    <a:p>
                      <a:r>
                        <a:rPr lang="en-US" dirty="0" smtClean="0"/>
                        <a:t>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MP</a:t>
                      </a:r>
                      <a:endParaRPr lang="en-US" dirty="0"/>
                    </a:p>
                  </a:txBody>
                  <a:tcPr/>
                </a:tc>
              </a:tr>
              <a:tr h="3852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/>
                        <a:t>Sun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800" i="0" dirty="0" smtClean="0"/>
                        <a:t>16:00</a:t>
                      </a:r>
                      <a:endParaRPr lang="en-US" sz="18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1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Ramp down,</a:t>
                      </a:r>
                      <a:r>
                        <a:rPr lang="en-US" sz="1600" b="0" i="1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cycle</a:t>
                      </a:r>
                      <a:endParaRPr lang="en-US" sz="1600" b="0" i="1" u="none" strike="noStrike" noProof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</a:tr>
              <a:tr h="5249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 smtClean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GB" sz="1800" i="0" dirty="0" smtClean="0"/>
                        <a:t>18:00</a:t>
                      </a:r>
                      <a:endParaRPr lang="en-GB" sz="18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450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GeV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 3.5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TeV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: </a:t>
                      </a:r>
                      <a:r>
                        <a:rPr kumimoji="0" lang="en-US" sz="20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Dry run ATS optics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ctr"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</a:t>
                      </a:r>
                    </a:p>
                  </a:txBody>
                  <a:tcPr marL="12700" marR="12700" marT="12700" marB="0" anchor="ctr"/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 smtClean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GB" sz="1800" i="0" dirty="0" smtClean="0"/>
                        <a:t>21:00</a:t>
                      </a:r>
                      <a:endParaRPr lang="en-GB" sz="18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1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Ramp down,</a:t>
                      </a:r>
                      <a:r>
                        <a:rPr lang="en-US" sz="1600" b="0" i="1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cycle</a:t>
                      </a:r>
                      <a:endParaRPr lang="en-US" sz="1600" b="0" i="1" u="none" strike="noStrike" noProof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</a:tr>
              <a:tr h="678050">
                <a:tc>
                  <a:txBody>
                    <a:bodyPr/>
                    <a:lstStyle/>
                    <a:p>
                      <a:endParaRPr lang="en-US" sz="1800" b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800" i="0" dirty="0" smtClean="0"/>
                        <a:t>23:00</a:t>
                      </a:r>
                      <a:endParaRPr lang="en-US" sz="18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450 </a:t>
                      </a:r>
                      <a:r>
                        <a:rPr lang="en-US" sz="1800" b="0" i="0" u="none" strike="noStrike" noProof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GeV</a:t>
                      </a:r>
                      <a:r>
                        <a:rPr lang="en-US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</a:t>
                      </a:r>
                      <a:r>
                        <a:rPr lang="en-US" sz="2000" b="1" i="0" u="sng" strike="noStrike" noProof="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Tune working points</a:t>
                      </a:r>
                      <a:r>
                        <a:rPr lang="en-US" sz="2000" b="1" i="0" u="none" strike="noStrike" baseline="0" noProof="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baseline="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–</a:t>
                      </a:r>
                      <a:r>
                        <a:rPr lang="en-US" sz="1400" b="0" i="0" u="none" strike="noStrike" baseline="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baseline="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half integer WP, more space for tune footprint, lower crossing angle, lower beta*, …</a:t>
                      </a:r>
                      <a:endParaRPr lang="en-US" sz="1800" b="0" i="0" u="none" strike="noStrike" noProof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dirty="0" smtClean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 marL="12700" marR="12700" marT="12700" marB="0" anchor="ctr"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Mon</a:t>
                      </a:r>
                      <a:endParaRPr lang="en-US" sz="1800" b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800" i="0" dirty="0" smtClean="0"/>
                        <a:t>07:00</a:t>
                      </a:r>
                      <a:endParaRPr lang="en-US" sz="18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450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GeV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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3.5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TeV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kumimoji="0" lang="en-US" sz="20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Proton-Lead</a:t>
                      </a: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– feasibility of new physics scenario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ctr"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dirty="0" smtClean="0"/>
                        <a:t>A/B</a:t>
                      </a:r>
                    </a:p>
                  </a:txBody>
                  <a:tcPr marL="12700" marR="12700" marT="12700" marB="0" anchor="ctr"/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 smtClean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GB" sz="1800" i="0" dirty="0" smtClean="0"/>
                        <a:t>23:00</a:t>
                      </a:r>
                      <a:endParaRPr lang="en-GB" sz="18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1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Ramp down,</a:t>
                      </a:r>
                      <a:r>
                        <a:rPr lang="en-US" sz="1600" b="0" i="1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cycle</a:t>
                      </a:r>
                      <a:endParaRPr lang="en-US" sz="1600" b="0" i="1" u="none" strike="noStrike" noProof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i="0" u="none" dirty="0">
                        <a:solidFill>
                          <a:schemeClr val="tx1"/>
                        </a:solidFill>
                      </a:endParaRP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smtClean="0"/>
              <a:t>LHC morning report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2-11-11, 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681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MD Planning Tue (1.11.)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6517683"/>
              </p:ext>
            </p:extLst>
          </p:nvPr>
        </p:nvGraphicFramePr>
        <p:xfrm>
          <a:off x="467430" y="904330"/>
          <a:ext cx="8229601" cy="5280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9370"/>
                <a:gridCol w="762000"/>
                <a:gridCol w="6343700"/>
                <a:gridCol w="52453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MP</a:t>
                      </a:r>
                      <a:endParaRPr lang="en-US" dirty="0"/>
                    </a:p>
                  </a:txBody>
                  <a:tcPr/>
                </a:tc>
              </a:tr>
              <a:tr h="845730"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Tue</a:t>
                      </a:r>
                      <a:endParaRPr lang="en-US" sz="1800" b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GB" sz="1800" i="0" dirty="0" smtClean="0"/>
                        <a:t>01:00</a:t>
                      </a:r>
                      <a:endParaRPr lang="en-GB" sz="18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 smtClean="0"/>
                        <a:t>450 </a:t>
                      </a:r>
                      <a:r>
                        <a:rPr lang="en-US" sz="1800" b="0" i="0" dirty="0" err="1" smtClean="0"/>
                        <a:t>GeV</a:t>
                      </a:r>
                      <a:r>
                        <a:rPr lang="en-US" sz="1800" b="0" i="0" dirty="0" smtClean="0"/>
                        <a:t>: </a:t>
                      </a:r>
                      <a:r>
                        <a:rPr lang="en-US" sz="2000" b="1" i="0" u="sng" dirty="0" smtClean="0">
                          <a:solidFill>
                            <a:srgbClr val="0000FF"/>
                          </a:solidFill>
                        </a:rPr>
                        <a:t>TDI Vacuum</a:t>
                      </a:r>
                      <a:r>
                        <a:rPr lang="en-US" sz="2000" b="1" i="0" u="none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sz="1400" b="0" i="0" u="none" dirty="0" smtClean="0">
                          <a:solidFill>
                            <a:srgbClr val="000000"/>
                          </a:solidFill>
                        </a:rPr>
                        <a:t>–</a:t>
                      </a:r>
                      <a:r>
                        <a:rPr lang="en-US" sz="1400" b="0" i="0" u="none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600" b="0" i="0" u="none" dirty="0" smtClean="0">
                          <a:solidFill>
                            <a:schemeClr val="tx1"/>
                          </a:solidFill>
                        </a:rPr>
                        <a:t>understand source of heating, check for </a:t>
                      </a:r>
                      <a:r>
                        <a:rPr lang="en-US" sz="1600" b="0" i="0" u="none" dirty="0" err="1" smtClean="0">
                          <a:solidFill>
                            <a:schemeClr val="tx1"/>
                          </a:solidFill>
                        </a:rPr>
                        <a:t>HOM’s</a:t>
                      </a:r>
                      <a:r>
                        <a:rPr lang="en-US" sz="1600" b="0" i="0" u="none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en-US" sz="1800" b="0" i="0" u="none" dirty="0" smtClean="0">
                          <a:solidFill>
                            <a:schemeClr val="tx1"/>
                          </a:solidFill>
                        </a:rPr>
                        <a:t>Parasitically: </a:t>
                      </a:r>
                      <a:r>
                        <a:rPr lang="en-US" sz="1800" b="1" i="0" u="sng" dirty="0" smtClean="0">
                          <a:solidFill>
                            <a:srgbClr val="0000FF"/>
                          </a:solidFill>
                        </a:rPr>
                        <a:t>UFO studies</a:t>
                      </a:r>
                      <a:endParaRPr lang="en-US" sz="2000" b="1" i="0" u="sng" dirty="0" smtClean="0">
                        <a:solidFill>
                          <a:srgbClr val="0000FF"/>
                        </a:solidFill>
                      </a:endParaRPr>
                    </a:p>
                  </a:txBody>
                  <a:tcPr marL="12700" marR="12700" marT="12700" marB="0" anchor="ctr"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dirty="0" smtClean="0"/>
                        <a:t>C</a:t>
                      </a:r>
                    </a:p>
                  </a:txBody>
                  <a:tcPr marL="12700" marR="12700" marT="12700" marB="0" anchor="ctr"/>
                </a:tc>
              </a:tr>
              <a:tr h="68580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09:00</a:t>
                      </a:r>
                      <a:endParaRPr lang="en-GB" sz="180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450 </a:t>
                      </a:r>
                      <a:r>
                        <a:rPr lang="en-US" sz="1800" dirty="0" err="1" smtClean="0"/>
                        <a:t>GeV</a:t>
                      </a:r>
                      <a:r>
                        <a:rPr lang="en-US" sz="1800" dirty="0" smtClean="0"/>
                        <a:t>: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2000" b="1" u="sng" baseline="0" dirty="0" smtClean="0">
                          <a:solidFill>
                            <a:srgbClr val="0000FF"/>
                          </a:solidFill>
                        </a:rPr>
                        <a:t>UFO studies</a:t>
                      </a:r>
                      <a:r>
                        <a:rPr lang="en-US" sz="1600" baseline="0" dirty="0" smtClean="0"/>
                        <a:t> - </a:t>
                      </a:r>
                      <a:r>
                        <a:rPr lang="en-US" sz="1600" i="0" baseline="0" dirty="0" smtClean="0"/>
                        <a:t>Understanding UFO’s and possible limitations. Parasitically: scraping setup &amp; first tests (on other beam?)</a:t>
                      </a:r>
                    </a:p>
                  </a:txBody>
                  <a:tcPr marL="12700" marR="12700" marT="12700" marB="0" anchor="ctr"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/>
                        <a:t>C</a:t>
                      </a:r>
                      <a:endParaRPr lang="en-US" sz="2000" b="1" i="0" dirty="0"/>
                    </a:p>
                  </a:txBody>
                  <a:tcPr marL="12700" marR="12700" marT="12700" marB="0" anchor="ctr"/>
                </a:tc>
              </a:tr>
              <a:tr h="100330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11:00</a:t>
                      </a:r>
                      <a:endParaRPr lang="en-GB" sz="180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450 </a:t>
                      </a:r>
                      <a:r>
                        <a:rPr lang="en-US" sz="1800" dirty="0" err="1" smtClean="0"/>
                        <a:t>GeV</a:t>
                      </a:r>
                      <a:r>
                        <a:rPr lang="en-US" sz="1800" dirty="0" smtClean="0"/>
                        <a:t>: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Scraping for </a:t>
                      </a:r>
                      <a:r>
                        <a:rPr kumimoji="0" lang="en-US" sz="20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beam shape</a:t>
                      </a:r>
                      <a:r>
                        <a:rPr lang="en-US" sz="1600" baseline="0" dirty="0" smtClean="0"/>
                        <a:t> -</a:t>
                      </a:r>
                      <a:r>
                        <a:rPr lang="en-US" sz="1600" i="0" baseline="0" dirty="0" smtClean="0"/>
                        <a:t> More accurate beam models for machine protection studies and beam loss simulations (high intensity tails)</a:t>
                      </a:r>
                    </a:p>
                  </a:txBody>
                  <a:tcPr marL="12700" marR="12700" marT="12700" marB="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i="0" dirty="0"/>
                    </a:p>
                  </a:txBody>
                  <a:tcPr marL="12700" marR="12700" marT="12700" marB="0" anchor="ctr"/>
                </a:tc>
              </a:tr>
              <a:tr h="76200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13:00</a:t>
                      </a:r>
                      <a:endParaRPr lang="en-GB" sz="180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450 </a:t>
                      </a:r>
                      <a:r>
                        <a:rPr lang="en-US" sz="1800" dirty="0" err="1" smtClean="0"/>
                        <a:t>GeV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smtClean="0">
                          <a:sym typeface="Wingdings"/>
                        </a:rPr>
                        <a:t> 3.5</a:t>
                      </a:r>
                      <a:r>
                        <a:rPr lang="en-US" sz="1800" baseline="0" dirty="0" smtClean="0">
                          <a:sym typeface="Wingdings"/>
                        </a:rPr>
                        <a:t> </a:t>
                      </a:r>
                      <a:r>
                        <a:rPr lang="en-US" sz="1800" baseline="0" dirty="0" err="1" smtClean="0">
                          <a:sym typeface="Wingdings"/>
                        </a:rPr>
                        <a:t>TeV</a:t>
                      </a:r>
                      <a:r>
                        <a:rPr lang="en-US" sz="1800" dirty="0" smtClean="0">
                          <a:sym typeface="Wingdings"/>
                        </a:rPr>
                        <a:t>: </a:t>
                      </a:r>
                      <a:r>
                        <a:rPr lang="en-US" sz="2000" b="1" u="sng" dirty="0" smtClean="0">
                          <a:solidFill>
                            <a:srgbClr val="0000FF"/>
                          </a:solidFill>
                          <a:sym typeface="Wingdings"/>
                        </a:rPr>
                        <a:t>LR</a:t>
                      </a:r>
                      <a:r>
                        <a:rPr lang="en-US" sz="2000" b="1" u="sng" baseline="0" dirty="0" smtClean="0">
                          <a:solidFill>
                            <a:srgbClr val="0000FF"/>
                          </a:solidFill>
                          <a:sym typeface="Wingdings"/>
                        </a:rPr>
                        <a:t> beam-beam with 25ns</a:t>
                      </a:r>
                      <a:r>
                        <a:rPr lang="en-US" sz="2000" baseline="0" dirty="0" smtClean="0">
                          <a:sym typeface="Wingdings"/>
                        </a:rPr>
                        <a:t> </a:t>
                      </a:r>
                      <a:r>
                        <a:rPr lang="en-US" sz="1800" baseline="0" dirty="0" smtClean="0">
                          <a:sym typeface="Wingdings"/>
                        </a:rPr>
                        <a:t>– </a:t>
                      </a:r>
                      <a:r>
                        <a:rPr lang="en-US" sz="1600" i="0" baseline="0" dirty="0" smtClean="0">
                          <a:sym typeface="Wingdings"/>
                        </a:rPr>
                        <a:t>Assess required crossing angle and achievable beta* (performance) with 25ns</a:t>
                      </a:r>
                      <a:endParaRPr lang="en-US" sz="1600" i="0" dirty="0" smtClean="0"/>
                    </a:p>
                  </a:txBody>
                  <a:tcPr marL="12700" marR="12700" marT="12700" marB="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dirty="0" smtClean="0"/>
                        <a:t>C</a:t>
                      </a:r>
                    </a:p>
                  </a:txBody>
                  <a:tcPr marL="12700" marR="12700" marT="12700" marB="0" anchor="ctr"/>
                </a:tc>
              </a:tr>
              <a:tr h="30480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21:00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1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Ramp down,</a:t>
                      </a:r>
                      <a:r>
                        <a:rPr lang="en-US" sz="1600" b="0" i="1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cycle</a:t>
                      </a:r>
                      <a:endParaRPr lang="en-US" sz="1600" b="0" i="1" u="none" strike="noStrike" noProof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dirty="0" smtClean="0"/>
                    </a:p>
                  </a:txBody>
                  <a:tcPr marL="12700" marR="12700" marT="12700" marB="0" anchor="ctr"/>
                </a:tc>
              </a:tr>
              <a:tr h="97790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23:00</a:t>
                      </a:r>
                      <a:endParaRPr lang="en-GB" sz="180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450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GeV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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3.5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TeV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kumimoji="0" lang="en-US" sz="20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Beam instrumentation</a:t>
                      </a: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– Improvements of LHC beam measurements. One goal: calibrated BSRT 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emittance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data for beam1 and beam2 at 3.5TeV</a:t>
                      </a:r>
                    </a:p>
                  </a:txBody>
                  <a:tcPr marL="12700" marR="12700" marT="12700" marB="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dirty="0" smtClean="0"/>
                        <a:t>B</a:t>
                      </a:r>
                    </a:p>
                  </a:txBody>
                  <a:tcPr marL="12700" marR="12700" marT="12700" marB="0" anchor="ctr"/>
                </a:tc>
              </a:tr>
              <a:tr h="3065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Wed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07:00</a:t>
                      </a:r>
                      <a:endParaRPr lang="en-GB" sz="180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1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Ramp down,</a:t>
                      </a:r>
                      <a:r>
                        <a:rPr lang="en-US" sz="1600" b="0" i="1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cycle</a:t>
                      </a:r>
                      <a:endParaRPr lang="en-US" sz="1600" b="0" i="1" u="none" strike="noStrike" noProof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dirty="0" smtClean="0"/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smtClean="0"/>
              <a:t>LHC morning report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2-11-11, 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196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MD Planning Wed (2.11.)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4361253"/>
              </p:ext>
            </p:extLst>
          </p:nvPr>
        </p:nvGraphicFramePr>
        <p:xfrm>
          <a:off x="467430" y="917030"/>
          <a:ext cx="8229601" cy="3959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100"/>
                <a:gridCol w="792110"/>
                <a:gridCol w="6192860"/>
                <a:gridCol w="52453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MP</a:t>
                      </a:r>
                      <a:endParaRPr lang="en-US" dirty="0"/>
                    </a:p>
                  </a:txBody>
                  <a:tcPr/>
                </a:tc>
              </a:tr>
              <a:tr h="3065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Wed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07:00</a:t>
                      </a:r>
                      <a:endParaRPr lang="en-GB" sz="180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1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Ramp down,</a:t>
                      </a:r>
                      <a:r>
                        <a:rPr lang="en-US" sz="1600" b="0" i="1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cycle</a:t>
                      </a:r>
                      <a:endParaRPr lang="en-US" sz="1600" b="0" i="1" u="none" strike="noStrike" noProof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dirty="0" smtClean="0"/>
                    </a:p>
                  </a:txBody>
                  <a:tcPr marL="12700" marR="12700" marT="12700" marB="0" anchor="ctr"/>
                </a:tc>
              </a:tr>
              <a:tr h="151883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09:00</a:t>
                      </a:r>
                      <a:endParaRPr lang="en-GB" sz="180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450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GeV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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3.5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TeV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: </a:t>
                      </a:r>
                      <a:r>
                        <a:rPr kumimoji="0" lang="en-US" sz="20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ATS and tight collimation settings 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– Squeeze in IR1&amp;5 to 40cm beta*. Optics correction. Collide (no crossing angle). Show adequate protection with tight collimation settings. Show full protection. Provides 2.5 times higher pile-up potential…</a:t>
                      </a:r>
                    </a:p>
                  </a:txBody>
                  <a:tcPr marL="12700" marR="12700" marT="12700" marB="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dirty="0" smtClean="0"/>
                        <a:t>A</a:t>
                      </a:r>
                    </a:p>
                  </a:txBody>
                  <a:tcPr marL="12700" marR="12700" marT="12700" marB="0" anchor="ctr"/>
                </a:tc>
              </a:tr>
              <a:tr h="32909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19:00</a:t>
                      </a:r>
                      <a:endParaRPr lang="en-GB" sz="180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Ramp down, cycle</a:t>
                      </a:r>
                    </a:p>
                  </a:txBody>
                  <a:tcPr marL="12700" marR="12700" marT="12700" marB="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dirty="0" smtClean="0"/>
                    </a:p>
                  </a:txBody>
                  <a:tcPr marL="12700" marR="12700" marT="12700" marB="0" anchor="ctr"/>
                </a:tc>
              </a:tr>
              <a:tr h="104251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21:00</a:t>
                      </a:r>
                      <a:endParaRPr lang="en-GB" sz="180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450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GeV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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</a:t>
                      </a:r>
                      <a:r>
                        <a:rPr lang="en-US" sz="1800" noProof="0" dirty="0" smtClean="0"/>
                        <a:t>3.5 </a:t>
                      </a:r>
                      <a:r>
                        <a:rPr lang="en-US" sz="1800" noProof="0" dirty="0" err="1" smtClean="0"/>
                        <a:t>TeV</a:t>
                      </a:r>
                      <a:r>
                        <a:rPr lang="en-US" sz="1800" noProof="0" dirty="0" smtClean="0"/>
                        <a:t>: </a:t>
                      </a:r>
                      <a:r>
                        <a:rPr kumimoji="0" lang="en-US" sz="20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Combined ramp &amp; squeeze</a:t>
                      </a: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US" sz="1600" i="0" noProof="0" dirty="0" smtClean="0"/>
                        <a:t>Feasibility of changing the LHC optics during the ramp. Gain ~7min (400s) per ramp initially. Higher efficiency for physics</a:t>
                      </a:r>
                      <a:endParaRPr lang="en-US" sz="1800" i="0" noProof="0" dirty="0" smtClean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dirty="0" smtClean="0"/>
                        <a:t>B</a:t>
                      </a:r>
                    </a:p>
                  </a:txBody>
                  <a:tcPr marL="12700" marR="12700" marT="12700" marB="0" anchor="ctr"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Thu</a:t>
                      </a:r>
                      <a:endParaRPr lang="en-US" sz="180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05:00</a:t>
                      </a:r>
                      <a:endParaRPr lang="en-GB" sz="180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1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Ramp down,</a:t>
                      </a:r>
                      <a:r>
                        <a:rPr lang="en-US" sz="1600" b="0" i="1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cycle</a:t>
                      </a:r>
                      <a:endParaRPr lang="en-US" sz="1600" b="0" i="1" u="none" strike="noStrike" noProof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dirty="0" smtClean="0"/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smtClean="0"/>
              <a:t>LHC morning report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2-11-11, 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206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MD Planning Thu (3.11.)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0665076"/>
              </p:ext>
            </p:extLst>
          </p:nvPr>
        </p:nvGraphicFramePr>
        <p:xfrm>
          <a:off x="457200" y="914400"/>
          <a:ext cx="8229601" cy="4356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762000"/>
                <a:gridCol w="6333470"/>
                <a:gridCol w="52453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MP</a:t>
                      </a:r>
                      <a:endParaRPr lang="en-US" dirty="0"/>
                    </a:p>
                  </a:txBody>
                  <a:tcPr/>
                </a:tc>
              </a:tr>
              <a:tr h="39116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Thu</a:t>
                      </a:r>
                      <a:endParaRPr lang="en-US" sz="180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05:00</a:t>
                      </a:r>
                      <a:endParaRPr lang="en-GB" sz="180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1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Ramp down,</a:t>
                      </a:r>
                      <a:r>
                        <a:rPr lang="en-US" sz="1600" b="0" i="1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cycle</a:t>
                      </a:r>
                      <a:endParaRPr lang="en-US" sz="1600" b="0" i="1" u="none" strike="noStrike" noProof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marL="12700" marR="12700" marT="12700" marB="0" anchor="ctr"/>
                </a:tc>
              </a:tr>
              <a:tr h="990600">
                <a:tc>
                  <a:txBody>
                    <a:bodyPr/>
                    <a:lstStyle/>
                    <a:p>
                      <a:endParaRPr lang="en-US" sz="1800" b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07:00</a:t>
                      </a:r>
                      <a:endParaRPr lang="en-GB" sz="180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450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GeV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kumimoji="0" lang="en-US" sz="20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Injection stability and losses 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– check steering constraints, define limits for correctors, operational procedure for more stable injection line steering 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B</a:t>
                      </a:r>
                    </a:p>
                  </a:txBody>
                  <a:tcPr marL="12700" marR="12700" marT="12700" marB="0" anchor="ctr"/>
                </a:tc>
              </a:tr>
              <a:tr h="762000">
                <a:tc>
                  <a:txBody>
                    <a:bodyPr/>
                    <a:lstStyle/>
                    <a:p>
                      <a:endParaRPr lang="en-US" sz="1800" b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15:00</a:t>
                      </a:r>
                      <a:endParaRPr lang="en-GB" sz="180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450 </a:t>
                      </a:r>
                      <a:r>
                        <a:rPr lang="en-US" sz="1800" dirty="0" err="1" smtClean="0"/>
                        <a:t>GeV</a:t>
                      </a:r>
                      <a:r>
                        <a:rPr lang="en-US" sz="1800" baseline="0" dirty="0" smtClean="0">
                          <a:sym typeface="Wingdings"/>
                        </a:rPr>
                        <a:t>: </a:t>
                      </a:r>
                      <a:r>
                        <a:rPr lang="en-US" sz="2000" b="1" u="sng" dirty="0" smtClean="0">
                          <a:solidFill>
                            <a:srgbClr val="0000FF"/>
                          </a:solidFill>
                        </a:rPr>
                        <a:t>Quench margin at injection</a:t>
                      </a:r>
                      <a:r>
                        <a:rPr lang="en-US" sz="2000" b="1" u="none" baseline="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sz="1800" i="0" u="none" baseline="0" dirty="0" smtClean="0"/>
                        <a:t>– </a:t>
                      </a:r>
                      <a:r>
                        <a:rPr lang="en-US" sz="1600" i="0" u="none" baseline="0" dirty="0" smtClean="0"/>
                        <a:t>BLM thresholds required at injection, room for optimization</a:t>
                      </a:r>
                      <a:endParaRPr lang="en-US" sz="1800" i="0" dirty="0" smtClean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C</a:t>
                      </a:r>
                    </a:p>
                  </a:txBody>
                  <a:tcPr marL="12700" marR="12700" marT="12700" marB="0" anchor="ctr"/>
                </a:tc>
              </a:tr>
              <a:tr h="152400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19:00</a:t>
                      </a:r>
                      <a:endParaRPr lang="en-GB" sz="180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450 </a:t>
                      </a:r>
                      <a:r>
                        <a:rPr lang="en-US" sz="1800" dirty="0" err="1" smtClean="0"/>
                        <a:t>GeV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smtClean="0">
                          <a:sym typeface="Wingdings"/>
                        </a:rPr>
                        <a:t> 3.5 </a:t>
                      </a:r>
                      <a:r>
                        <a:rPr lang="en-US" sz="1800" dirty="0" err="1" smtClean="0">
                          <a:sym typeface="Wingdings"/>
                        </a:rPr>
                        <a:t>TeV</a:t>
                      </a:r>
                      <a:r>
                        <a:rPr lang="en-US" sz="1800" dirty="0" smtClean="0">
                          <a:sym typeface="Wingdings"/>
                        </a:rPr>
                        <a:t>: </a:t>
                      </a:r>
                      <a:r>
                        <a:rPr lang="en-US" sz="2000" b="1" u="sng" dirty="0" smtClean="0">
                          <a:solidFill>
                            <a:srgbClr val="0000FF"/>
                          </a:solidFill>
                          <a:sym typeface="Wingdings"/>
                        </a:rPr>
                        <a:t>Quench margin at 3.5 </a:t>
                      </a:r>
                      <a:r>
                        <a:rPr lang="en-US" sz="2000" b="1" u="sng" dirty="0" err="1" smtClean="0">
                          <a:solidFill>
                            <a:srgbClr val="0000FF"/>
                          </a:solidFill>
                          <a:sym typeface="Wingdings"/>
                        </a:rPr>
                        <a:t>TeV</a:t>
                      </a:r>
                      <a:r>
                        <a:rPr lang="en-US" sz="2000" b="1" u="sng" dirty="0" smtClean="0">
                          <a:solidFill>
                            <a:srgbClr val="0000FF"/>
                          </a:solidFill>
                          <a:sym typeface="Wingdings"/>
                        </a:rPr>
                        <a:t> </a:t>
                      </a:r>
                      <a:r>
                        <a:rPr lang="en-US" sz="1600" i="0" u="none" baseline="0" dirty="0" smtClean="0"/>
                        <a:t>– </a:t>
                      </a:r>
                      <a:r>
                        <a:rPr lang="en-US" sz="1400" i="0" u="none" baseline="0" dirty="0" smtClean="0"/>
                        <a:t> </a:t>
                      </a:r>
                      <a:r>
                        <a:rPr lang="en-US" sz="1600" i="0" u="none" baseline="0" dirty="0" smtClean="0"/>
                        <a:t>apply transverse damper method, confirm May result, longer sustained losses, identify other possible limitations (know already about BLM power supplies);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0" u="none" baseline="0" dirty="0" smtClean="0"/>
                        <a:t>If any beam left </a:t>
                      </a:r>
                      <a:r>
                        <a:rPr lang="en-US" sz="2000" b="1" i="0" u="sng" baseline="0" dirty="0" smtClean="0">
                          <a:solidFill>
                            <a:srgbClr val="0000FF"/>
                          </a:solidFill>
                        </a:rPr>
                        <a:t>Wire Scanner Quench Test</a:t>
                      </a:r>
                      <a:endParaRPr lang="en-US" sz="1800" b="1" i="0" u="sng" dirty="0" smtClean="0">
                        <a:solidFill>
                          <a:srgbClr val="0000FF"/>
                        </a:solidFill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C</a:t>
                      </a:r>
                      <a:endParaRPr lang="en-US" sz="2000" b="1" dirty="0"/>
                    </a:p>
                  </a:txBody>
                  <a:tcPr marL="12700" marR="12700" marT="12700" marB="0" anchor="ctr"/>
                </a:tc>
              </a:tr>
              <a:tr h="26631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Fri</a:t>
                      </a:r>
                      <a:endParaRPr lang="en-GB" sz="180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03:00</a:t>
                      </a:r>
                      <a:endParaRPr lang="en-GB" sz="180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1" dirty="0" smtClean="0"/>
                        <a:t>Ramp down,</a:t>
                      </a:r>
                      <a:r>
                        <a:rPr lang="en-US" sz="1600" b="0" i="1" baseline="0" dirty="0" smtClean="0"/>
                        <a:t> cycle. Access for MKA (preparation non-linear MD).</a:t>
                      </a:r>
                      <a:endParaRPr lang="en-US" sz="1600" b="0" i="1" dirty="0" smtClean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1" dirty="0" smtClean="0"/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smtClean="0"/>
              <a:t>LHC morning report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2-11-11, 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861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MD Planning Fri (4.11.)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2197811"/>
              </p:ext>
            </p:extLst>
          </p:nvPr>
        </p:nvGraphicFramePr>
        <p:xfrm>
          <a:off x="457200" y="914400"/>
          <a:ext cx="8229601" cy="4662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762000"/>
                <a:gridCol w="6333470"/>
                <a:gridCol w="52453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MP</a:t>
                      </a:r>
                      <a:endParaRPr lang="en-US" dirty="0"/>
                    </a:p>
                  </a:txBody>
                  <a:tcPr/>
                </a:tc>
              </a:tr>
              <a:tr h="39116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Fri</a:t>
                      </a:r>
                      <a:endParaRPr lang="en-GB" sz="180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03:00</a:t>
                      </a:r>
                      <a:endParaRPr lang="en-GB" sz="180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1" dirty="0" smtClean="0"/>
                        <a:t>Ramp down,</a:t>
                      </a:r>
                      <a:r>
                        <a:rPr lang="en-US" sz="1600" b="0" i="1" baseline="0" dirty="0" smtClean="0"/>
                        <a:t> cycle. Access for MKA (preparation non-linear MD).</a:t>
                      </a:r>
                      <a:endParaRPr lang="en-US" sz="1600" b="0" i="1" dirty="0" smtClean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dirty="0" smtClean="0">
                        <a:latin typeface="Arial (Body)"/>
                        <a:cs typeface="Arial (Body)"/>
                      </a:endParaRPr>
                    </a:p>
                  </a:txBody>
                  <a:tcPr marL="12700" marR="12700" marT="12700" marB="0" anchor="ctr"/>
                </a:tc>
              </a:tr>
              <a:tr h="914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05:00</a:t>
                      </a:r>
                      <a:endParaRPr lang="en-GB" sz="180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450 </a:t>
                      </a:r>
                      <a:r>
                        <a:rPr lang="en-US" sz="1800" dirty="0" err="1" smtClean="0"/>
                        <a:t>GeV</a:t>
                      </a:r>
                      <a:r>
                        <a:rPr lang="en-US" sz="1800" dirty="0" smtClean="0"/>
                        <a:t>: </a:t>
                      </a:r>
                      <a:r>
                        <a:rPr lang="en-US" sz="2000" b="1" u="sng" dirty="0" smtClean="0">
                          <a:solidFill>
                            <a:srgbClr val="0000FF"/>
                          </a:solidFill>
                        </a:rPr>
                        <a:t>Non-linear dynamics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1800" dirty="0" smtClean="0"/>
                        <a:t>– </a:t>
                      </a:r>
                      <a:r>
                        <a:rPr lang="en-US" sz="1600" dirty="0" smtClean="0"/>
                        <a:t>understand dynamic aperture in LHC, compare to models, experimental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reference case for upgrade studies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dirty="0" smtClean="0">
                          <a:latin typeface="Arial (Body)"/>
                          <a:cs typeface="Arial (Body)"/>
                        </a:rPr>
                        <a:t>B</a:t>
                      </a:r>
                    </a:p>
                  </a:txBody>
                  <a:tcPr marL="12700" marR="12700" marT="12700" marB="0" anchor="ctr"/>
                </a:tc>
              </a:tr>
              <a:tr h="947420">
                <a:tc>
                  <a:txBody>
                    <a:bodyPr/>
                    <a:lstStyle/>
                    <a:p>
                      <a:endParaRPr lang="en-US" sz="18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13:00</a:t>
                      </a:r>
                      <a:endParaRPr lang="en-GB" sz="180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450 </a:t>
                      </a:r>
                      <a:r>
                        <a:rPr lang="en-US" sz="1800" dirty="0" err="1" smtClean="0"/>
                        <a:t>GeV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>
                          <a:sym typeface="Wingdings"/>
                        </a:rPr>
                        <a:t></a:t>
                      </a:r>
                      <a:r>
                        <a:rPr lang="en-US" sz="1800" dirty="0" smtClean="0">
                          <a:sym typeface="Wingdings"/>
                        </a:rPr>
                        <a:t> 3.5</a:t>
                      </a:r>
                      <a:r>
                        <a:rPr lang="en-US" sz="1800" baseline="0" dirty="0" smtClean="0">
                          <a:sym typeface="Wingdings"/>
                        </a:rPr>
                        <a:t> </a:t>
                      </a:r>
                      <a:r>
                        <a:rPr lang="en-US" sz="1800" baseline="0" dirty="0" err="1" smtClean="0">
                          <a:sym typeface="Wingdings"/>
                        </a:rPr>
                        <a:t>TeV</a:t>
                      </a:r>
                      <a:r>
                        <a:rPr lang="en-US" sz="1800" dirty="0" smtClean="0">
                          <a:sym typeface="Wingdings"/>
                        </a:rPr>
                        <a:t>: </a:t>
                      </a:r>
                      <a:r>
                        <a:rPr lang="en-US" sz="2000" b="1" u="sng" dirty="0" smtClean="0">
                          <a:solidFill>
                            <a:srgbClr val="0000FF"/>
                          </a:solidFill>
                          <a:sym typeface="Wingdings"/>
                        </a:rPr>
                        <a:t>Longitudinal</a:t>
                      </a:r>
                      <a:r>
                        <a:rPr lang="en-US" sz="2000" b="1" u="sng" baseline="0" dirty="0" smtClean="0">
                          <a:solidFill>
                            <a:srgbClr val="0000FF"/>
                          </a:solidFill>
                          <a:sym typeface="Wingdings"/>
                        </a:rPr>
                        <a:t> beam stability</a:t>
                      </a:r>
                      <a:r>
                        <a:rPr lang="en-US" sz="2000" b="1" u="none" baseline="0" dirty="0" smtClean="0">
                          <a:solidFill>
                            <a:srgbClr val="0000FF"/>
                          </a:solidFill>
                          <a:sym typeface="Wingdings"/>
                        </a:rPr>
                        <a:t> </a:t>
                      </a:r>
                      <a:r>
                        <a:rPr lang="en-US" sz="1600" i="0" baseline="0" dirty="0" smtClean="0">
                          <a:sym typeface="Wingdings"/>
                        </a:rPr>
                        <a:t>– Explore single and multi-bunch stability in longitudinal phase space, instability thresholds, optimal and required RF parameters</a:t>
                      </a:r>
                      <a:endParaRPr lang="en-US" sz="1800" i="0" dirty="0" smtClean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dirty="0" smtClean="0">
                          <a:latin typeface="Arial (Body)"/>
                          <a:cs typeface="Arial (Body)"/>
                        </a:rPr>
                        <a:t>B</a:t>
                      </a:r>
                    </a:p>
                  </a:txBody>
                  <a:tcPr marL="12700" marR="12700" marT="12700" marB="0" anchor="ctr"/>
                </a:tc>
              </a:tr>
              <a:tr h="291450">
                <a:tc>
                  <a:txBody>
                    <a:bodyPr/>
                    <a:lstStyle/>
                    <a:p>
                      <a:endParaRPr lang="en-US" sz="18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800" i="0" dirty="0" smtClean="0"/>
                        <a:t>21:00</a:t>
                      </a:r>
                      <a:endParaRPr lang="en-US" sz="18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1" dirty="0" smtClean="0"/>
                        <a:t>Ramp down,</a:t>
                      </a:r>
                      <a:r>
                        <a:rPr lang="en-US" sz="1600" b="0" i="1" baseline="0" dirty="0" smtClean="0"/>
                        <a:t> cycle.</a:t>
                      </a:r>
                      <a:endParaRPr lang="en-US" sz="1600" b="0" i="1" dirty="0" smtClean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dirty="0" smtClean="0">
                        <a:latin typeface="Arial (Body)"/>
                        <a:cs typeface="Arial (Body)"/>
                      </a:endParaRPr>
                    </a:p>
                  </a:txBody>
                  <a:tcPr marL="12700" marR="12700" marT="12700" marB="0" anchor="ctr"/>
                </a:tc>
              </a:tr>
              <a:tr h="944880">
                <a:tc>
                  <a:txBody>
                    <a:bodyPr/>
                    <a:lstStyle/>
                    <a:p>
                      <a:endParaRPr lang="en-US" sz="18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800" i="0" dirty="0" smtClean="0"/>
                        <a:t>23:00</a:t>
                      </a:r>
                      <a:endParaRPr lang="en-US" sz="18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450 </a:t>
                      </a:r>
                      <a:r>
                        <a:rPr lang="en-US" sz="1800" dirty="0" err="1" smtClean="0"/>
                        <a:t>GeV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>
                          <a:sym typeface="Wingdings"/>
                        </a:rPr>
                        <a:t></a:t>
                      </a:r>
                      <a:r>
                        <a:rPr lang="en-US" sz="1800" dirty="0" smtClean="0">
                          <a:sym typeface="Wingdings"/>
                        </a:rPr>
                        <a:t> 3.5</a:t>
                      </a:r>
                      <a:r>
                        <a:rPr lang="en-US" sz="1800" baseline="0" dirty="0" smtClean="0">
                          <a:sym typeface="Wingdings"/>
                        </a:rPr>
                        <a:t> </a:t>
                      </a:r>
                      <a:r>
                        <a:rPr lang="en-US" sz="1800" baseline="0" dirty="0" err="1" smtClean="0">
                          <a:sym typeface="Wingdings"/>
                        </a:rPr>
                        <a:t>TeV</a:t>
                      </a:r>
                      <a:r>
                        <a:rPr lang="en-US" sz="1800" dirty="0" smtClean="0">
                          <a:sym typeface="Wingdings"/>
                        </a:rPr>
                        <a:t>: </a:t>
                      </a:r>
                      <a:r>
                        <a:rPr lang="en-US" sz="2000" b="1" u="sng" dirty="0" smtClean="0">
                          <a:solidFill>
                            <a:srgbClr val="0000FF"/>
                          </a:solidFill>
                          <a:sym typeface="Wingdings"/>
                        </a:rPr>
                        <a:t>ATS</a:t>
                      </a:r>
                      <a:r>
                        <a:rPr lang="en-US" sz="1800" b="1" u="none" baseline="0" dirty="0" smtClean="0">
                          <a:solidFill>
                            <a:srgbClr val="0000FF"/>
                          </a:solidFill>
                          <a:sym typeface="Wingdings"/>
                        </a:rPr>
                        <a:t> </a:t>
                      </a:r>
                      <a:r>
                        <a:rPr lang="en-US" sz="1800" i="0" baseline="0" dirty="0" smtClean="0">
                          <a:sym typeface="Wingdings"/>
                        </a:rPr>
                        <a:t>– </a:t>
                      </a:r>
                      <a:r>
                        <a:rPr lang="en-US" sz="1600" i="0" baseline="0" dirty="0" smtClean="0">
                          <a:sym typeface="Wingdings"/>
                        </a:rPr>
                        <a:t>Simultaneous squeeze to 0.1m in IR1 and IR5 with pilot beam, test of possible future upgrade optics for LHC</a:t>
                      </a:r>
                      <a:endParaRPr lang="en-US" sz="1800" i="0" dirty="0" smtClean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dirty="0" smtClean="0">
                          <a:latin typeface="Arial (Body)"/>
                          <a:cs typeface="Arial (Body)"/>
                        </a:rPr>
                        <a:t>A</a:t>
                      </a:r>
                    </a:p>
                  </a:txBody>
                  <a:tcPr marL="12700" marR="12700" marT="12700" marB="0" anchor="ctr"/>
                </a:tc>
              </a:tr>
              <a:tr h="3584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0" dirty="0" smtClean="0"/>
                        <a:t>Sat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800" i="0" dirty="0" smtClean="0"/>
                        <a:t>05:00</a:t>
                      </a:r>
                      <a:endParaRPr lang="en-US" sz="18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1" dirty="0" smtClean="0"/>
                        <a:t>Ramp down,</a:t>
                      </a:r>
                      <a:r>
                        <a:rPr lang="en-US" sz="1600" b="0" i="1" baseline="0" dirty="0" smtClean="0"/>
                        <a:t> cycle</a:t>
                      </a:r>
                      <a:r>
                        <a:rPr lang="en-US" sz="1800" b="0" i="1" baseline="0" dirty="0" smtClean="0"/>
                        <a:t>.</a:t>
                      </a:r>
                      <a:endParaRPr lang="en-US" sz="1800" b="0" i="1" dirty="0" smtClean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dirty="0" smtClean="0">
                        <a:latin typeface="Arial (Body)"/>
                        <a:cs typeface="Arial (Body)"/>
                      </a:endParaRPr>
                    </a:p>
                  </a:txBody>
                  <a:tcPr marL="12700" marR="12700" marT="12700" marB="0" anchor="ctr"/>
                </a:tc>
              </a:tr>
              <a:tr h="417860">
                <a:tc>
                  <a:txBody>
                    <a:bodyPr/>
                    <a:lstStyle/>
                    <a:p>
                      <a:endParaRPr lang="en-US" sz="18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800" b="1" i="0" dirty="0" smtClean="0"/>
                        <a:t>06:00</a:t>
                      </a:r>
                      <a:endParaRPr lang="en-US" sz="1800" b="1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dirty="0" smtClean="0"/>
                        <a:t>End of MD #4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dirty="0" smtClean="0">
                        <a:latin typeface="Arial (Body)"/>
                        <a:cs typeface="Arial (Body)"/>
                      </a:endParaRP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smtClean="0"/>
              <a:t>LHC morning report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2-11-11, 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699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6980808"/>
              </p:ext>
            </p:extLst>
          </p:nvPr>
        </p:nvGraphicFramePr>
        <p:xfrm>
          <a:off x="539440" y="188550"/>
          <a:ext cx="8229601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100"/>
                <a:gridCol w="4248590"/>
                <a:gridCol w="1512210"/>
                <a:gridCol w="174870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Length [h]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Result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Dry run ATS optics</a:t>
                      </a: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success</a:t>
                      </a:r>
                      <a:endParaRPr lang="en-US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</a:t>
                      </a: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Tune working points</a:t>
                      </a: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success</a:t>
                      </a:r>
                      <a:endParaRPr lang="en-US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</a:t>
                      </a: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Proton – Lead</a:t>
                      </a: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success</a:t>
                      </a:r>
                      <a:endParaRPr lang="en-US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</a:t>
                      </a: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TDI</a:t>
                      </a:r>
                      <a:r>
                        <a:rPr lang="en-US" baseline="0" dirty="0" smtClean="0"/>
                        <a:t> vacuum; UFO</a:t>
                      </a:r>
                      <a:endParaRPr lang="en-US" dirty="0" smtClean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success</a:t>
                      </a:r>
                      <a:endParaRPr lang="en-US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Beam shape scraping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lost</a:t>
                      </a:r>
                      <a:endParaRPr lang="en-US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6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LR beam-beam 25ns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lost</a:t>
                      </a:r>
                      <a:endParaRPr lang="en-US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Beam instrumentation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lost</a:t>
                      </a:r>
                      <a:endParaRPr lang="en-US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8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ATS and tight collimator settings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lost</a:t>
                      </a:r>
                      <a:endParaRPr lang="en-US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9</a:t>
                      </a:r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Combined ramp and squeeze</a:t>
                      </a:r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cryo</a:t>
                      </a:r>
                      <a:r>
                        <a:rPr lang="en-US" dirty="0" smtClean="0"/>
                        <a:t> back?</a:t>
                      </a:r>
                      <a:endParaRPr lang="en-US" dirty="0"/>
                    </a:p>
                  </a:txBody>
                  <a:tcPr>
                    <a:solidFill>
                      <a:srgbClr val="D9D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Injection stability and losses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Quench margin at injection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12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Quench margin at 3.5 </a:t>
                      </a:r>
                      <a:r>
                        <a:rPr lang="en-US" dirty="0" err="1" smtClean="0"/>
                        <a:t>TeV</a:t>
                      </a:r>
                      <a:endParaRPr lang="en-US" dirty="0" smtClean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Non-linear dynamics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14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Longitudinal beam</a:t>
                      </a:r>
                      <a:r>
                        <a:rPr lang="en-US" baseline="0" dirty="0" smtClean="0"/>
                        <a:t> stability</a:t>
                      </a:r>
                      <a:endParaRPr lang="en-US" dirty="0" smtClean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ATS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x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IR2 aperture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be done?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2-11-11, RA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 rot="21115167">
            <a:off x="3611802" y="182934"/>
            <a:ext cx="1656072" cy="461665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Scenario 1</a:t>
            </a:r>
          </a:p>
        </p:txBody>
      </p:sp>
    </p:spTree>
    <p:extLst>
      <p:ext uri="{BB962C8B-B14F-4D97-AF65-F5344CB8AC3E}">
        <p14:creationId xmlns:p14="http://schemas.microsoft.com/office/powerpoint/2010/main" val="2882491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390" y="764630"/>
            <a:ext cx="8785220" cy="568879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de-DE" sz="1800" dirty="0"/>
              <a:t>25ns LR beam-beam MD </a:t>
            </a:r>
            <a:r>
              <a:rPr lang="de-DE" sz="1800" dirty="0" err="1"/>
              <a:t>delayed</a:t>
            </a:r>
            <a:r>
              <a:rPr lang="de-DE" sz="1800" dirty="0"/>
              <a:t> </a:t>
            </a:r>
            <a:r>
              <a:rPr lang="de-DE" sz="1800" dirty="0" err="1"/>
              <a:t>to</a:t>
            </a:r>
            <a:r>
              <a:rPr lang="de-DE" sz="1800" dirty="0"/>
              <a:t> 2012 after </a:t>
            </a:r>
            <a:r>
              <a:rPr lang="de-DE" sz="1800" dirty="0" err="1"/>
              <a:t>likely</a:t>
            </a:r>
            <a:r>
              <a:rPr lang="de-DE" sz="1800" dirty="0"/>
              <a:t> 25 </a:t>
            </a:r>
            <a:r>
              <a:rPr lang="de-DE" sz="1800" dirty="0" err="1"/>
              <a:t>ns</a:t>
            </a:r>
            <a:r>
              <a:rPr lang="de-DE" sz="1800" dirty="0"/>
              <a:t> </a:t>
            </a:r>
            <a:r>
              <a:rPr lang="de-DE" sz="1800" dirty="0" err="1"/>
              <a:t>scrubbing</a:t>
            </a:r>
            <a:r>
              <a:rPr lang="de-DE" sz="1800" dirty="0"/>
              <a:t> </a:t>
            </a:r>
            <a:r>
              <a:rPr lang="de-DE" sz="1800" dirty="0" err="1"/>
              <a:t>run</a:t>
            </a:r>
            <a:r>
              <a:rPr lang="de-DE" sz="1800" dirty="0"/>
              <a:t>. CMS </a:t>
            </a:r>
            <a:r>
              <a:rPr lang="de-DE" sz="1800" dirty="0" err="1"/>
              <a:t>solenoid</a:t>
            </a:r>
            <a:r>
              <a:rPr lang="de-DE" sz="1800" dirty="0"/>
              <a:t> </a:t>
            </a:r>
            <a:r>
              <a:rPr lang="de-DE" sz="1800" dirty="0" err="1"/>
              <a:t>is</a:t>
            </a:r>
            <a:r>
              <a:rPr lang="de-DE" sz="1800" dirty="0"/>
              <a:t> </a:t>
            </a:r>
            <a:r>
              <a:rPr lang="de-DE" sz="1800" dirty="0" smtClean="0"/>
              <a:t>off (</a:t>
            </a:r>
            <a:r>
              <a:rPr lang="de-DE" sz="1800" dirty="0" err="1" smtClean="0"/>
              <a:t>e-cloud</a:t>
            </a:r>
            <a:r>
              <a:rPr lang="de-DE" sz="1800" dirty="0" smtClean="0"/>
              <a:t> </a:t>
            </a:r>
            <a:r>
              <a:rPr lang="de-DE" sz="1800" dirty="0" err="1" smtClean="0"/>
              <a:t>effects</a:t>
            </a:r>
            <a:r>
              <a:rPr lang="de-DE" sz="1800" dirty="0" smtClean="0"/>
              <a:t>).</a:t>
            </a:r>
          </a:p>
          <a:p>
            <a:pPr>
              <a:lnSpc>
                <a:spcPct val="110000"/>
              </a:lnSpc>
            </a:pPr>
            <a:r>
              <a:rPr lang="de-DE" sz="1800" dirty="0" smtClean="0"/>
              <a:t>Lost </a:t>
            </a:r>
            <a:r>
              <a:rPr lang="de-DE" sz="1800" dirty="0" err="1" smtClean="0"/>
              <a:t>MD‘s</a:t>
            </a:r>
            <a:r>
              <a:rPr lang="de-DE" sz="1800" dirty="0" smtClean="0"/>
              <a:t> </a:t>
            </a:r>
            <a:r>
              <a:rPr lang="de-DE" sz="1800" dirty="0" err="1" smtClean="0"/>
              <a:t>with</a:t>
            </a:r>
            <a:r>
              <a:rPr lang="de-DE" sz="1800" dirty="0" smtClean="0"/>
              <a:t> </a:t>
            </a:r>
            <a:r>
              <a:rPr lang="de-DE" sz="1800" dirty="0" err="1" smtClean="0"/>
              <a:t>impact</a:t>
            </a:r>
            <a:r>
              <a:rPr lang="de-DE" sz="1800" dirty="0" smtClean="0"/>
              <a:t> on </a:t>
            </a:r>
            <a:r>
              <a:rPr lang="de-DE" sz="1800" dirty="0" err="1" smtClean="0"/>
              <a:t>decisions</a:t>
            </a:r>
            <a:r>
              <a:rPr lang="de-DE" sz="1800" dirty="0" smtClean="0"/>
              <a:t>/</a:t>
            </a:r>
            <a:r>
              <a:rPr lang="de-DE" sz="1800" dirty="0" err="1" smtClean="0"/>
              <a:t>performance</a:t>
            </a:r>
            <a:r>
              <a:rPr lang="de-DE" sz="1800" dirty="0" smtClean="0"/>
              <a:t> </a:t>
            </a:r>
            <a:r>
              <a:rPr lang="de-DE" sz="1800" dirty="0" err="1" smtClean="0"/>
              <a:t>for</a:t>
            </a:r>
            <a:r>
              <a:rPr lang="de-DE" sz="1800" dirty="0" smtClean="0"/>
              <a:t> 2012 </a:t>
            </a:r>
            <a:r>
              <a:rPr lang="de-DE" sz="1800" dirty="0" err="1" smtClean="0"/>
              <a:t>running</a:t>
            </a:r>
            <a:r>
              <a:rPr lang="de-DE" sz="1800" dirty="0" smtClean="0"/>
              <a:t>:</a:t>
            </a:r>
          </a:p>
          <a:p>
            <a:pPr lvl="1">
              <a:lnSpc>
                <a:spcPct val="110000"/>
              </a:lnSpc>
            </a:pPr>
            <a:r>
              <a:rPr lang="de-DE" sz="1600" dirty="0" err="1" smtClean="0"/>
              <a:t>Tight</a:t>
            </a:r>
            <a:r>
              <a:rPr lang="de-DE" sz="1600" dirty="0" smtClean="0"/>
              <a:t> </a:t>
            </a:r>
            <a:r>
              <a:rPr lang="de-DE" sz="1600" dirty="0" err="1" smtClean="0"/>
              <a:t>collimation</a:t>
            </a:r>
            <a:r>
              <a:rPr lang="de-DE" sz="1600" dirty="0" smtClean="0"/>
              <a:t> </a:t>
            </a:r>
            <a:r>
              <a:rPr lang="de-DE" sz="1600" dirty="0" err="1" smtClean="0"/>
              <a:t>settings</a:t>
            </a:r>
            <a:r>
              <a:rPr lang="de-DE" sz="1600" dirty="0" smtClean="0"/>
              <a:t> </a:t>
            </a:r>
            <a:r>
              <a:rPr lang="de-DE" sz="1600" dirty="0" err="1" smtClean="0"/>
              <a:t>for</a:t>
            </a:r>
            <a:r>
              <a:rPr lang="de-DE" sz="1600" dirty="0" smtClean="0"/>
              <a:t> </a:t>
            </a:r>
            <a:r>
              <a:rPr lang="de-DE" sz="1600" dirty="0" err="1" smtClean="0"/>
              <a:t>achievable</a:t>
            </a:r>
            <a:r>
              <a:rPr lang="de-DE" sz="1600" dirty="0" smtClean="0"/>
              <a:t> </a:t>
            </a:r>
            <a:r>
              <a:rPr lang="de-DE" sz="1600" dirty="0" err="1" smtClean="0"/>
              <a:t>beta</a:t>
            </a:r>
            <a:r>
              <a:rPr lang="de-DE" sz="1600" dirty="0" smtClean="0"/>
              <a:t>* (</a:t>
            </a:r>
            <a:r>
              <a:rPr lang="de-DE" sz="1600" dirty="0" err="1" smtClean="0"/>
              <a:t>combined</a:t>
            </a:r>
            <a:r>
              <a:rPr lang="de-DE" sz="1600" dirty="0" smtClean="0"/>
              <a:t> </a:t>
            </a:r>
            <a:r>
              <a:rPr lang="de-DE" sz="1600" dirty="0" err="1" smtClean="0"/>
              <a:t>with</a:t>
            </a:r>
            <a:r>
              <a:rPr lang="de-DE" sz="1600" dirty="0" smtClean="0"/>
              <a:t> ATS </a:t>
            </a:r>
            <a:r>
              <a:rPr lang="de-DE" sz="1600" dirty="0" err="1" smtClean="0"/>
              <a:t>to</a:t>
            </a:r>
            <a:r>
              <a:rPr lang="de-DE" sz="1600" dirty="0" smtClean="0"/>
              <a:t> 40 cm)</a:t>
            </a:r>
          </a:p>
          <a:p>
            <a:pPr lvl="1">
              <a:lnSpc>
                <a:spcPct val="110000"/>
              </a:lnSpc>
            </a:pPr>
            <a:r>
              <a:rPr lang="de-DE" sz="1600" dirty="0" smtClean="0"/>
              <a:t>Beam </a:t>
            </a:r>
            <a:r>
              <a:rPr lang="de-DE" sz="1600" dirty="0" err="1" smtClean="0"/>
              <a:t>instrumentation</a:t>
            </a:r>
            <a:r>
              <a:rPr lang="de-DE" sz="1600" dirty="0" smtClean="0"/>
              <a:t> MD </a:t>
            </a:r>
            <a:r>
              <a:rPr lang="de-DE" sz="1600" dirty="0" smtClean="0">
                <a:sym typeface="Wingdings"/>
              </a:rPr>
              <a:t> </a:t>
            </a:r>
            <a:r>
              <a:rPr lang="de-DE" sz="1600" dirty="0" err="1" smtClean="0">
                <a:sym typeface="Wingdings"/>
              </a:rPr>
              <a:t>needed</a:t>
            </a:r>
            <a:r>
              <a:rPr lang="de-DE" sz="1600" dirty="0" smtClean="0">
                <a:sym typeface="Wingdings"/>
              </a:rPr>
              <a:t> </a:t>
            </a:r>
            <a:r>
              <a:rPr lang="de-DE" sz="1600" dirty="0" err="1" smtClean="0">
                <a:sym typeface="Wingdings"/>
              </a:rPr>
              <a:t>for</a:t>
            </a:r>
            <a:r>
              <a:rPr lang="de-DE" sz="1600" dirty="0" smtClean="0">
                <a:sym typeface="Wingdings"/>
              </a:rPr>
              <a:t> </a:t>
            </a:r>
            <a:r>
              <a:rPr lang="de-DE" sz="1600" dirty="0" err="1" smtClean="0">
                <a:sym typeface="Wingdings"/>
              </a:rPr>
              <a:t>fine</a:t>
            </a:r>
            <a:r>
              <a:rPr lang="de-DE" sz="1600" dirty="0" smtClean="0">
                <a:sym typeface="Wingdings"/>
              </a:rPr>
              <a:t> </a:t>
            </a:r>
            <a:r>
              <a:rPr lang="de-DE" sz="1600" dirty="0" err="1" smtClean="0">
                <a:sym typeface="Wingdings"/>
              </a:rPr>
              <a:t>tuning</a:t>
            </a:r>
            <a:r>
              <a:rPr lang="de-DE" sz="1600" dirty="0" smtClean="0">
                <a:sym typeface="Wingdings"/>
              </a:rPr>
              <a:t> </a:t>
            </a:r>
            <a:r>
              <a:rPr lang="de-DE" sz="1600" dirty="0" err="1" smtClean="0">
                <a:sym typeface="Wingdings"/>
              </a:rPr>
              <a:t>of</a:t>
            </a:r>
            <a:r>
              <a:rPr lang="de-DE" sz="1600" dirty="0" smtClean="0">
                <a:sym typeface="Wingdings"/>
              </a:rPr>
              <a:t> LHC </a:t>
            </a:r>
            <a:r>
              <a:rPr lang="de-DE" sz="1600" dirty="0" err="1" smtClean="0">
                <a:sym typeface="Wingdings"/>
              </a:rPr>
              <a:t>performance</a:t>
            </a:r>
            <a:endParaRPr lang="de-DE" sz="1600" dirty="0" smtClean="0">
              <a:sym typeface="Wingdings"/>
            </a:endParaRPr>
          </a:p>
          <a:p>
            <a:pPr lvl="1">
              <a:lnSpc>
                <a:spcPct val="110000"/>
              </a:lnSpc>
            </a:pPr>
            <a:r>
              <a:rPr lang="de-DE" sz="1600" dirty="0" smtClean="0">
                <a:sym typeface="Wingdings"/>
              </a:rPr>
              <a:t>IR2 </a:t>
            </a:r>
            <a:r>
              <a:rPr lang="de-DE" sz="1600" dirty="0" err="1" smtClean="0">
                <a:sym typeface="Wingdings"/>
              </a:rPr>
              <a:t>aperture</a:t>
            </a:r>
            <a:r>
              <a:rPr lang="de-DE" sz="1600" dirty="0" smtClean="0">
                <a:sym typeface="Wingdings"/>
              </a:rPr>
              <a:t>  </a:t>
            </a:r>
            <a:r>
              <a:rPr lang="de-DE" sz="1600" dirty="0" err="1" smtClean="0">
                <a:sym typeface="Wingdings"/>
              </a:rPr>
              <a:t>needed</a:t>
            </a:r>
            <a:r>
              <a:rPr lang="de-DE" sz="1600" dirty="0" smtClean="0">
                <a:sym typeface="Wingdings"/>
              </a:rPr>
              <a:t> </a:t>
            </a:r>
            <a:r>
              <a:rPr lang="de-DE" sz="1600" dirty="0" err="1" smtClean="0">
                <a:sym typeface="Wingdings"/>
              </a:rPr>
              <a:t>for</a:t>
            </a:r>
            <a:r>
              <a:rPr lang="de-DE" sz="1600" dirty="0" smtClean="0">
                <a:sym typeface="Wingdings"/>
              </a:rPr>
              <a:t> </a:t>
            </a:r>
            <a:r>
              <a:rPr lang="de-DE" sz="1600" dirty="0" err="1" smtClean="0">
                <a:sym typeface="Wingdings"/>
              </a:rPr>
              <a:t>feasibility</a:t>
            </a:r>
            <a:r>
              <a:rPr lang="de-DE" sz="1600" dirty="0" smtClean="0">
                <a:sym typeface="Wingdings"/>
              </a:rPr>
              <a:t> </a:t>
            </a:r>
            <a:r>
              <a:rPr lang="de-DE" sz="1600" dirty="0" err="1" smtClean="0">
                <a:sym typeface="Wingdings"/>
              </a:rPr>
              <a:t>of</a:t>
            </a:r>
            <a:r>
              <a:rPr lang="de-DE" sz="1600" dirty="0" smtClean="0">
                <a:sym typeface="Wingdings"/>
              </a:rPr>
              <a:t> 1m </a:t>
            </a:r>
            <a:r>
              <a:rPr lang="de-DE" sz="1600" dirty="0" err="1" smtClean="0">
                <a:sym typeface="Wingdings"/>
              </a:rPr>
              <a:t>beta</a:t>
            </a:r>
            <a:r>
              <a:rPr lang="de-DE" sz="1600" dirty="0" smtClean="0">
                <a:sym typeface="Wingdings"/>
              </a:rPr>
              <a:t>* in </a:t>
            </a:r>
            <a:r>
              <a:rPr lang="de-DE" sz="1600" dirty="0" err="1" smtClean="0">
                <a:sym typeface="Wingdings"/>
              </a:rPr>
              <a:t>ion</a:t>
            </a:r>
            <a:r>
              <a:rPr lang="de-DE" sz="1600" dirty="0" smtClean="0">
                <a:sym typeface="Wingdings"/>
              </a:rPr>
              <a:t> </a:t>
            </a:r>
            <a:r>
              <a:rPr lang="de-DE" sz="1600" dirty="0" err="1" smtClean="0">
                <a:sym typeface="Wingdings"/>
              </a:rPr>
              <a:t>run</a:t>
            </a:r>
            <a:endParaRPr lang="de-DE" sz="1600" dirty="0" smtClean="0">
              <a:sym typeface="Wingdings"/>
            </a:endParaRPr>
          </a:p>
          <a:p>
            <a:pPr lvl="1">
              <a:lnSpc>
                <a:spcPct val="110000"/>
              </a:lnSpc>
            </a:pPr>
            <a:r>
              <a:rPr lang="de-DE" sz="1600" dirty="0" smtClean="0">
                <a:sym typeface="Wingdings"/>
              </a:rPr>
              <a:t>45 </a:t>
            </a:r>
            <a:r>
              <a:rPr lang="de-DE" sz="1600" dirty="0" err="1" smtClean="0">
                <a:sym typeface="Wingdings"/>
              </a:rPr>
              <a:t>degree</a:t>
            </a:r>
            <a:r>
              <a:rPr lang="de-DE" sz="1600" dirty="0" smtClean="0">
                <a:sym typeface="Wingdings"/>
              </a:rPr>
              <a:t> </a:t>
            </a:r>
            <a:r>
              <a:rPr lang="de-DE" sz="1600" dirty="0" err="1" smtClean="0">
                <a:sym typeface="Wingdings"/>
              </a:rPr>
              <a:t>crossing</a:t>
            </a:r>
            <a:r>
              <a:rPr lang="de-DE" sz="1600" dirty="0" smtClean="0">
                <a:sym typeface="Wingdings"/>
              </a:rPr>
              <a:t> in IR8</a:t>
            </a:r>
            <a:endParaRPr lang="de-DE" sz="1600" dirty="0" smtClean="0">
              <a:sym typeface="Wingdings"/>
            </a:endParaRPr>
          </a:p>
          <a:p>
            <a:pPr>
              <a:lnSpc>
                <a:spcPct val="110000"/>
              </a:lnSpc>
            </a:pPr>
            <a:r>
              <a:rPr lang="de-DE" sz="1800" dirty="0" smtClean="0">
                <a:sym typeface="Wingdings"/>
              </a:rPr>
              <a:t>Lost </a:t>
            </a:r>
            <a:r>
              <a:rPr lang="de-DE" sz="1800" dirty="0" err="1" smtClean="0">
                <a:sym typeface="Wingdings"/>
              </a:rPr>
              <a:t>MD‘s</a:t>
            </a:r>
            <a:r>
              <a:rPr lang="de-DE" sz="1800" dirty="0" smtClean="0">
                <a:sym typeface="Wingdings"/>
              </a:rPr>
              <a:t> </a:t>
            </a:r>
            <a:r>
              <a:rPr lang="de-DE" sz="1800" dirty="0" err="1" smtClean="0">
                <a:sym typeface="Wingdings"/>
              </a:rPr>
              <a:t>with</a:t>
            </a:r>
            <a:r>
              <a:rPr lang="de-DE" sz="1800" dirty="0" smtClean="0">
                <a:sym typeface="Wingdings"/>
              </a:rPr>
              <a:t> </a:t>
            </a:r>
            <a:r>
              <a:rPr lang="de-DE" sz="1800" dirty="0" err="1" smtClean="0">
                <a:sym typeface="Wingdings"/>
              </a:rPr>
              <a:t>impact</a:t>
            </a:r>
            <a:r>
              <a:rPr lang="de-DE" sz="1800" dirty="0" smtClean="0">
                <a:sym typeface="Wingdings"/>
              </a:rPr>
              <a:t> </a:t>
            </a:r>
            <a:r>
              <a:rPr lang="de-DE" sz="1800" dirty="0" err="1" smtClean="0">
                <a:sym typeface="Wingdings"/>
              </a:rPr>
              <a:t>for</a:t>
            </a:r>
            <a:r>
              <a:rPr lang="de-DE" sz="1800" dirty="0" smtClean="0">
                <a:sym typeface="Wingdings"/>
              </a:rPr>
              <a:t> </a:t>
            </a:r>
            <a:r>
              <a:rPr lang="de-DE" sz="1800" dirty="0" err="1" smtClean="0">
                <a:sym typeface="Wingdings"/>
              </a:rPr>
              <a:t>required</a:t>
            </a:r>
            <a:r>
              <a:rPr lang="de-DE" sz="1800" dirty="0" smtClean="0">
                <a:sym typeface="Wingdings"/>
              </a:rPr>
              <a:t> upgrade </a:t>
            </a:r>
            <a:r>
              <a:rPr lang="de-DE" sz="1800" dirty="0" err="1" smtClean="0">
                <a:sym typeface="Wingdings"/>
              </a:rPr>
              <a:t>studies</a:t>
            </a:r>
            <a:r>
              <a:rPr lang="de-DE" sz="1800" dirty="0" smtClean="0">
                <a:sym typeface="Wingdings"/>
              </a:rPr>
              <a:t>:</a:t>
            </a:r>
          </a:p>
          <a:p>
            <a:pPr lvl="1">
              <a:lnSpc>
                <a:spcPct val="110000"/>
              </a:lnSpc>
            </a:pPr>
            <a:r>
              <a:rPr lang="de-DE" sz="1600" dirty="0" smtClean="0">
                <a:sym typeface="Wingdings"/>
              </a:rPr>
              <a:t>Beam </a:t>
            </a:r>
            <a:r>
              <a:rPr lang="de-DE" sz="1600" dirty="0" err="1" smtClean="0">
                <a:sym typeface="Wingdings"/>
              </a:rPr>
              <a:t>shape</a:t>
            </a:r>
            <a:r>
              <a:rPr lang="de-DE" sz="1600" dirty="0" smtClean="0">
                <a:sym typeface="Wingdings"/>
              </a:rPr>
              <a:t> </a:t>
            </a:r>
            <a:r>
              <a:rPr lang="de-DE" sz="1600" dirty="0" err="1" smtClean="0">
                <a:sym typeface="Wingdings"/>
              </a:rPr>
              <a:t>scraping</a:t>
            </a:r>
            <a:r>
              <a:rPr lang="de-DE" sz="1600" dirty="0">
                <a:sym typeface="Wingdings"/>
              </a:rPr>
              <a:t> </a:t>
            </a:r>
            <a:r>
              <a:rPr lang="de-DE" sz="1600" dirty="0" smtClean="0">
                <a:sym typeface="Wingdings"/>
              </a:rPr>
              <a:t> </a:t>
            </a:r>
            <a:r>
              <a:rPr lang="de-DE" sz="1600" dirty="0" err="1" smtClean="0">
                <a:sym typeface="Wingdings"/>
              </a:rPr>
              <a:t>coll</a:t>
            </a:r>
            <a:r>
              <a:rPr lang="de-DE" sz="1600" dirty="0" smtClean="0">
                <a:sym typeface="Wingdings"/>
              </a:rPr>
              <a:t> &amp; </a:t>
            </a:r>
            <a:r>
              <a:rPr lang="de-DE" sz="1600" dirty="0" err="1" smtClean="0">
                <a:sym typeface="Wingdings"/>
              </a:rPr>
              <a:t>machine</a:t>
            </a:r>
            <a:r>
              <a:rPr lang="de-DE" sz="1600" dirty="0" smtClean="0">
                <a:sym typeface="Wingdings"/>
              </a:rPr>
              <a:t> </a:t>
            </a:r>
            <a:r>
              <a:rPr lang="de-DE" sz="1600" dirty="0" err="1" smtClean="0">
                <a:sym typeface="Wingdings"/>
              </a:rPr>
              <a:t>protection</a:t>
            </a:r>
            <a:r>
              <a:rPr lang="de-DE" sz="1600" dirty="0" smtClean="0">
                <a:sym typeface="Wingdings"/>
              </a:rPr>
              <a:t> </a:t>
            </a:r>
            <a:r>
              <a:rPr lang="de-DE" sz="1600" dirty="0" err="1" smtClean="0">
                <a:sym typeface="Wingdings"/>
              </a:rPr>
              <a:t>studies</a:t>
            </a:r>
            <a:endParaRPr lang="de-DE" sz="1600" dirty="0" smtClean="0">
              <a:sym typeface="Wingdings"/>
            </a:endParaRPr>
          </a:p>
          <a:p>
            <a:pPr>
              <a:lnSpc>
                <a:spcPct val="110000"/>
              </a:lnSpc>
            </a:pPr>
            <a:r>
              <a:rPr lang="de-DE" sz="1800" dirty="0" smtClean="0">
                <a:sym typeface="Wingdings"/>
              </a:rPr>
              <a:t>Lost </a:t>
            </a:r>
            <a:r>
              <a:rPr lang="de-DE" sz="1800" dirty="0" err="1" smtClean="0">
                <a:sym typeface="Wingdings"/>
              </a:rPr>
              <a:t>MD‘s</a:t>
            </a:r>
            <a:r>
              <a:rPr lang="de-DE" sz="1800" dirty="0" smtClean="0">
                <a:sym typeface="Wingdings"/>
              </a:rPr>
              <a:t> </a:t>
            </a:r>
            <a:r>
              <a:rPr lang="de-DE" sz="1800" dirty="0" err="1" smtClean="0">
                <a:sym typeface="Wingdings"/>
              </a:rPr>
              <a:t>for</a:t>
            </a:r>
            <a:r>
              <a:rPr lang="de-DE" sz="1800" dirty="0" smtClean="0">
                <a:sym typeface="Wingdings"/>
              </a:rPr>
              <a:t> </a:t>
            </a:r>
            <a:r>
              <a:rPr lang="de-DE" sz="1800" dirty="0" err="1" smtClean="0">
                <a:sym typeface="Wingdings"/>
              </a:rPr>
              <a:t>commissioning</a:t>
            </a:r>
            <a:r>
              <a:rPr lang="de-DE" sz="1800" dirty="0" smtClean="0">
                <a:sym typeface="Wingdings"/>
              </a:rPr>
              <a:t> / </a:t>
            </a:r>
            <a:r>
              <a:rPr lang="de-DE" sz="1800" dirty="0" err="1" smtClean="0">
                <a:sym typeface="Wingdings"/>
              </a:rPr>
              <a:t>testing</a:t>
            </a:r>
            <a:r>
              <a:rPr lang="de-DE" sz="1800" dirty="0" smtClean="0">
                <a:sym typeface="Wingdings"/>
              </a:rPr>
              <a:t> </a:t>
            </a:r>
            <a:r>
              <a:rPr lang="de-DE" sz="1800" dirty="0" err="1" smtClean="0">
                <a:sym typeface="Wingdings"/>
              </a:rPr>
              <a:t>new</a:t>
            </a:r>
            <a:r>
              <a:rPr lang="de-DE" sz="1800" dirty="0" smtClean="0">
                <a:sym typeface="Wingdings"/>
              </a:rPr>
              <a:t> </a:t>
            </a:r>
            <a:r>
              <a:rPr lang="de-DE" sz="1800" dirty="0" err="1" smtClean="0">
                <a:sym typeface="Wingdings"/>
              </a:rPr>
              <a:t>techniques</a:t>
            </a:r>
            <a:r>
              <a:rPr lang="de-DE" sz="1800" dirty="0" smtClean="0">
                <a:sym typeface="Wingdings"/>
              </a:rPr>
              <a:t>:</a:t>
            </a:r>
          </a:p>
          <a:p>
            <a:pPr lvl="1">
              <a:lnSpc>
                <a:spcPct val="110000"/>
              </a:lnSpc>
            </a:pPr>
            <a:r>
              <a:rPr lang="de-DE" sz="1600" dirty="0" err="1" smtClean="0">
                <a:sym typeface="Wingdings"/>
              </a:rPr>
              <a:t>Quench</a:t>
            </a:r>
            <a:r>
              <a:rPr lang="de-DE" sz="1600" dirty="0" smtClean="0">
                <a:sym typeface="Wingdings"/>
              </a:rPr>
              <a:t> </a:t>
            </a:r>
            <a:r>
              <a:rPr lang="de-DE" sz="1600" dirty="0" err="1" smtClean="0">
                <a:sym typeface="Wingdings"/>
              </a:rPr>
              <a:t>margin</a:t>
            </a:r>
            <a:r>
              <a:rPr lang="de-DE" sz="1600" dirty="0" smtClean="0">
                <a:sym typeface="Wingdings"/>
              </a:rPr>
              <a:t> </a:t>
            </a:r>
            <a:r>
              <a:rPr lang="de-DE" sz="1600" dirty="0" err="1" smtClean="0">
                <a:sym typeface="Wingdings"/>
              </a:rPr>
              <a:t>at</a:t>
            </a:r>
            <a:r>
              <a:rPr lang="de-DE" sz="1600" dirty="0" smtClean="0">
                <a:sym typeface="Wingdings"/>
              </a:rPr>
              <a:t> 3.5 </a:t>
            </a:r>
            <a:r>
              <a:rPr lang="de-DE" sz="1600" dirty="0" err="1" smtClean="0">
                <a:sym typeface="Wingdings"/>
              </a:rPr>
              <a:t>TeV</a:t>
            </a:r>
            <a:r>
              <a:rPr lang="de-DE" sz="1600" dirty="0" smtClean="0">
                <a:sym typeface="Wingdings"/>
              </a:rPr>
              <a:t>  beam </a:t>
            </a:r>
            <a:r>
              <a:rPr lang="de-DE" sz="1600" dirty="0" err="1" smtClean="0">
                <a:sym typeface="Wingdings"/>
              </a:rPr>
              <a:t>blow-up</a:t>
            </a:r>
            <a:r>
              <a:rPr lang="de-DE" sz="1600" dirty="0" smtClean="0">
                <a:sym typeface="Wingdings"/>
              </a:rPr>
              <a:t> </a:t>
            </a:r>
            <a:r>
              <a:rPr lang="de-DE" sz="1600" dirty="0" err="1" smtClean="0">
                <a:sym typeface="Wingdings"/>
              </a:rPr>
              <a:t>with</a:t>
            </a:r>
            <a:r>
              <a:rPr lang="de-DE" sz="1600" dirty="0" smtClean="0">
                <a:sym typeface="Wingdings"/>
              </a:rPr>
              <a:t> ADT</a:t>
            </a:r>
          </a:p>
          <a:p>
            <a:pPr>
              <a:lnSpc>
                <a:spcPct val="110000"/>
              </a:lnSpc>
            </a:pPr>
            <a:r>
              <a:rPr lang="de-DE" sz="1800" dirty="0" err="1" smtClean="0">
                <a:sym typeface="Wingdings"/>
              </a:rPr>
              <a:t>Upcoming</a:t>
            </a:r>
            <a:r>
              <a:rPr lang="de-DE" sz="1800" dirty="0" smtClean="0">
                <a:sym typeface="Wingdings"/>
              </a:rPr>
              <a:t> </a:t>
            </a:r>
            <a:r>
              <a:rPr lang="de-DE" sz="1800" dirty="0" err="1" smtClean="0">
                <a:sym typeface="Wingdings"/>
              </a:rPr>
              <a:t>MD‘s</a:t>
            </a:r>
            <a:r>
              <a:rPr lang="de-DE" sz="1800" dirty="0" smtClean="0">
                <a:sym typeface="Wingdings"/>
              </a:rPr>
              <a:t> </a:t>
            </a:r>
            <a:r>
              <a:rPr lang="de-DE" sz="1800" dirty="0" err="1" smtClean="0">
                <a:sym typeface="Wingdings"/>
              </a:rPr>
              <a:t>that</a:t>
            </a:r>
            <a:r>
              <a:rPr lang="de-DE" sz="1800" dirty="0" smtClean="0">
                <a:sym typeface="Wingdings"/>
              </a:rPr>
              <a:t> </a:t>
            </a:r>
            <a:r>
              <a:rPr lang="de-DE" sz="1800" dirty="0" err="1" smtClean="0">
                <a:sym typeface="Wingdings"/>
              </a:rPr>
              <a:t>can</a:t>
            </a:r>
            <a:r>
              <a:rPr lang="de-DE" sz="1800" dirty="0" smtClean="0">
                <a:sym typeface="Wingdings"/>
              </a:rPr>
              <a:t> </a:t>
            </a:r>
            <a:r>
              <a:rPr lang="de-DE" sz="1800" dirty="0" err="1" smtClean="0">
                <a:sym typeface="Wingdings"/>
              </a:rPr>
              <a:t>be</a:t>
            </a:r>
            <a:r>
              <a:rPr lang="de-DE" sz="1800" dirty="0" smtClean="0">
                <a:sym typeface="Wingdings"/>
              </a:rPr>
              <a:t> </a:t>
            </a:r>
            <a:r>
              <a:rPr lang="de-DE" sz="1800" dirty="0" err="1" smtClean="0">
                <a:sym typeface="Wingdings"/>
              </a:rPr>
              <a:t>delayed</a:t>
            </a:r>
            <a:r>
              <a:rPr lang="de-DE" sz="1800" dirty="0" smtClean="0">
                <a:sym typeface="Wingdings"/>
              </a:rPr>
              <a:t> </a:t>
            </a:r>
            <a:r>
              <a:rPr lang="de-DE" sz="1800" dirty="0" err="1" smtClean="0">
                <a:sym typeface="Wingdings"/>
              </a:rPr>
              <a:t>to</a:t>
            </a:r>
            <a:r>
              <a:rPr lang="de-DE" sz="1800" dirty="0" smtClean="0">
                <a:sym typeface="Wingdings"/>
              </a:rPr>
              <a:t> </a:t>
            </a:r>
            <a:r>
              <a:rPr lang="de-DE" sz="1800" dirty="0" err="1" smtClean="0">
                <a:sym typeface="Wingdings"/>
              </a:rPr>
              <a:t>beginning</a:t>
            </a:r>
            <a:r>
              <a:rPr lang="de-DE" sz="1800" dirty="0" smtClean="0">
                <a:sym typeface="Wingdings"/>
              </a:rPr>
              <a:t> </a:t>
            </a:r>
            <a:r>
              <a:rPr lang="de-DE" sz="1800" dirty="0" err="1" smtClean="0">
                <a:sym typeface="Wingdings"/>
              </a:rPr>
              <a:t>of</a:t>
            </a:r>
            <a:r>
              <a:rPr lang="de-DE" sz="1800" dirty="0" smtClean="0">
                <a:sym typeface="Wingdings"/>
              </a:rPr>
              <a:t> 2012 </a:t>
            </a:r>
            <a:r>
              <a:rPr lang="de-DE" sz="1800" dirty="0" err="1" smtClean="0">
                <a:sym typeface="Wingdings"/>
              </a:rPr>
              <a:t>run</a:t>
            </a:r>
            <a:r>
              <a:rPr lang="de-DE" sz="1800" dirty="0" smtClean="0">
                <a:sym typeface="Wingdings"/>
              </a:rPr>
              <a:t> </a:t>
            </a:r>
            <a:r>
              <a:rPr lang="de-DE" sz="1800" dirty="0" err="1" smtClean="0">
                <a:sym typeface="Wingdings"/>
              </a:rPr>
              <a:t>without</a:t>
            </a:r>
            <a:r>
              <a:rPr lang="de-DE" sz="1800" dirty="0" smtClean="0">
                <a:sym typeface="Wingdings"/>
              </a:rPr>
              <a:t> </a:t>
            </a:r>
            <a:r>
              <a:rPr lang="de-DE" sz="1800" dirty="0" err="1" smtClean="0">
                <a:sym typeface="Wingdings"/>
              </a:rPr>
              <a:t>direct</a:t>
            </a:r>
            <a:r>
              <a:rPr lang="de-DE" sz="1800" dirty="0" smtClean="0">
                <a:sym typeface="Wingdings"/>
              </a:rPr>
              <a:t> </a:t>
            </a:r>
            <a:r>
              <a:rPr lang="de-DE" sz="1800" dirty="0" err="1" smtClean="0">
                <a:sym typeface="Wingdings"/>
              </a:rPr>
              <a:t>impact</a:t>
            </a:r>
            <a:r>
              <a:rPr lang="de-DE" sz="1800" dirty="0" smtClean="0">
                <a:sym typeface="Wingdings"/>
              </a:rPr>
              <a:t> on </a:t>
            </a:r>
            <a:r>
              <a:rPr lang="de-DE" sz="1800" dirty="0" err="1" smtClean="0">
                <a:sym typeface="Wingdings"/>
              </a:rPr>
              <a:t>decisions</a:t>
            </a:r>
            <a:r>
              <a:rPr lang="de-DE" sz="1800" dirty="0" smtClean="0">
                <a:sym typeface="Wingdings"/>
              </a:rPr>
              <a:t> </a:t>
            </a:r>
            <a:r>
              <a:rPr lang="de-DE" sz="1800" dirty="0" err="1" smtClean="0">
                <a:sym typeface="Wingdings"/>
              </a:rPr>
              <a:t>for</a:t>
            </a:r>
            <a:r>
              <a:rPr lang="de-DE" sz="1800" dirty="0" smtClean="0">
                <a:sym typeface="Wingdings"/>
              </a:rPr>
              <a:t> 2012 </a:t>
            </a:r>
            <a:r>
              <a:rPr lang="de-DE" sz="1800" dirty="0" err="1" smtClean="0">
                <a:sym typeface="Wingdings"/>
              </a:rPr>
              <a:t>running</a:t>
            </a:r>
            <a:r>
              <a:rPr lang="de-DE" sz="1800" dirty="0" smtClean="0">
                <a:sym typeface="Wingdings"/>
              </a:rPr>
              <a:t>:</a:t>
            </a:r>
          </a:p>
          <a:p>
            <a:pPr lvl="1">
              <a:lnSpc>
                <a:spcPct val="110000"/>
              </a:lnSpc>
            </a:pPr>
            <a:r>
              <a:rPr lang="de-DE" sz="1600" dirty="0" err="1" smtClean="0">
                <a:sym typeface="Wingdings"/>
              </a:rPr>
              <a:t>Quench</a:t>
            </a:r>
            <a:r>
              <a:rPr lang="de-DE" sz="1600" dirty="0" smtClean="0">
                <a:sym typeface="Wingdings"/>
              </a:rPr>
              <a:t> </a:t>
            </a:r>
            <a:r>
              <a:rPr lang="de-DE" sz="1600" dirty="0" err="1" smtClean="0">
                <a:sym typeface="Wingdings"/>
              </a:rPr>
              <a:t>margins</a:t>
            </a:r>
            <a:r>
              <a:rPr lang="de-DE" sz="1600" dirty="0" smtClean="0">
                <a:sym typeface="Wingdings"/>
              </a:rPr>
              <a:t> </a:t>
            </a:r>
            <a:r>
              <a:rPr lang="de-DE" sz="1600" dirty="0" err="1" smtClean="0">
                <a:sym typeface="Wingdings"/>
              </a:rPr>
              <a:t>at</a:t>
            </a:r>
            <a:r>
              <a:rPr lang="de-DE" sz="1600" dirty="0" smtClean="0">
                <a:sym typeface="Wingdings"/>
              </a:rPr>
              <a:t> 450 </a:t>
            </a:r>
            <a:r>
              <a:rPr lang="de-DE" sz="1600" dirty="0" err="1" smtClean="0">
                <a:sym typeface="Wingdings"/>
              </a:rPr>
              <a:t>GeV</a:t>
            </a:r>
            <a:r>
              <a:rPr lang="de-DE" sz="1600" dirty="0" smtClean="0">
                <a:sym typeface="Wingdings"/>
              </a:rPr>
              <a:t> </a:t>
            </a:r>
            <a:r>
              <a:rPr lang="de-DE" sz="1600" dirty="0" err="1" smtClean="0">
                <a:sym typeface="Wingdings"/>
              </a:rPr>
              <a:t>and</a:t>
            </a:r>
            <a:r>
              <a:rPr lang="de-DE" sz="1600" dirty="0" smtClean="0">
                <a:sym typeface="Wingdings"/>
              </a:rPr>
              <a:t> 3.5 </a:t>
            </a:r>
            <a:r>
              <a:rPr lang="de-DE" sz="1600" dirty="0" err="1" smtClean="0">
                <a:sym typeface="Wingdings"/>
              </a:rPr>
              <a:t>TeV</a:t>
            </a:r>
            <a:endParaRPr lang="de-DE" sz="1600" dirty="0" smtClean="0">
              <a:sym typeface="Wingdings"/>
            </a:endParaRPr>
          </a:p>
          <a:p>
            <a:pPr lvl="1">
              <a:lnSpc>
                <a:spcPct val="110000"/>
              </a:lnSpc>
            </a:pPr>
            <a:r>
              <a:rPr lang="de-DE" sz="1600" dirty="0" smtClean="0"/>
              <a:t>Non-linear </a:t>
            </a:r>
            <a:r>
              <a:rPr lang="de-DE" sz="1600" dirty="0" err="1" smtClean="0"/>
              <a:t>dynamics</a:t>
            </a:r>
            <a:endParaRPr lang="de-DE" sz="1600" dirty="0" smtClean="0"/>
          </a:p>
          <a:p>
            <a:pPr lvl="1">
              <a:lnSpc>
                <a:spcPct val="110000"/>
              </a:lnSpc>
            </a:pPr>
            <a:r>
              <a:rPr lang="de-DE" sz="1600" dirty="0" smtClean="0"/>
              <a:t>ATS </a:t>
            </a:r>
            <a:r>
              <a:rPr lang="de-DE" sz="1600" dirty="0" err="1" smtClean="0"/>
              <a:t>to</a:t>
            </a:r>
            <a:r>
              <a:rPr lang="de-DE" sz="1600" dirty="0" smtClean="0"/>
              <a:t> </a:t>
            </a:r>
            <a:r>
              <a:rPr lang="de-DE" sz="1600" dirty="0" smtClean="0"/>
              <a:t>10cm</a:t>
            </a:r>
          </a:p>
          <a:p>
            <a:pPr lvl="1">
              <a:lnSpc>
                <a:spcPct val="110000"/>
              </a:lnSpc>
            </a:pPr>
            <a:r>
              <a:rPr lang="de-DE" sz="1600" dirty="0" err="1" smtClean="0"/>
              <a:t>Combined</a:t>
            </a:r>
            <a:r>
              <a:rPr lang="de-DE" sz="1600" dirty="0" smtClean="0"/>
              <a:t> </a:t>
            </a:r>
            <a:r>
              <a:rPr lang="de-DE" sz="1600" dirty="0" err="1" smtClean="0"/>
              <a:t>ramp</a:t>
            </a:r>
            <a:r>
              <a:rPr lang="de-DE" sz="1600" dirty="0" smtClean="0"/>
              <a:t> </a:t>
            </a:r>
            <a:r>
              <a:rPr lang="de-DE" sz="1600" dirty="0" err="1" smtClean="0"/>
              <a:t>and</a:t>
            </a:r>
            <a:r>
              <a:rPr lang="de-DE" sz="1600" dirty="0" smtClean="0"/>
              <a:t> </a:t>
            </a:r>
            <a:r>
              <a:rPr lang="de-DE" sz="1600" dirty="0" err="1" smtClean="0"/>
              <a:t>squeeze</a:t>
            </a:r>
            <a:endParaRPr lang="de-DE" sz="1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Should</a:t>
            </a:r>
            <a:r>
              <a:rPr lang="de-DE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re-schedule</a:t>
            </a:r>
            <a:r>
              <a:rPr lang="de-DE" dirty="0" smtClean="0"/>
              <a:t>?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discussion</a:t>
            </a:r>
            <a:r>
              <a:rPr lang="de-DE" dirty="0" smtClean="0"/>
              <a:t>...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2-11-11, RA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16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390" y="764630"/>
            <a:ext cx="8785220" cy="568879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de-DE" sz="2000" dirty="0" smtClean="0"/>
              <a:t>Must </a:t>
            </a:r>
            <a:r>
              <a:rPr lang="de-DE" sz="2000" dirty="0" err="1" smtClean="0"/>
              <a:t>decide</a:t>
            </a:r>
            <a:r>
              <a:rPr lang="de-DE" sz="2000" dirty="0" smtClean="0"/>
              <a:t> on </a:t>
            </a:r>
            <a:r>
              <a:rPr lang="de-DE" sz="2000" dirty="0" err="1" smtClean="0"/>
              <a:t>whether</a:t>
            </a:r>
            <a:r>
              <a:rPr lang="de-DE" sz="2000" dirty="0" smtClean="0"/>
              <a:t> </a:t>
            </a:r>
            <a:r>
              <a:rPr lang="de-DE" sz="2000" dirty="0" err="1" smtClean="0"/>
              <a:t>we</a:t>
            </a:r>
            <a:r>
              <a:rPr lang="de-DE" sz="2000" dirty="0" smtClean="0"/>
              <a:t> </a:t>
            </a:r>
            <a:r>
              <a:rPr lang="de-DE" sz="2000" dirty="0" err="1" smtClean="0"/>
              <a:t>want</a:t>
            </a:r>
            <a:r>
              <a:rPr lang="de-DE" sz="2000" dirty="0" smtClean="0"/>
              <a:t> </a:t>
            </a:r>
            <a:r>
              <a:rPr lang="de-DE" sz="2000" dirty="0" err="1" smtClean="0"/>
              <a:t>to</a:t>
            </a:r>
            <a:r>
              <a:rPr lang="de-DE" sz="2000" dirty="0" smtClean="0"/>
              <a:t> </a:t>
            </a:r>
            <a:r>
              <a:rPr lang="de-DE" sz="2000" dirty="0" err="1" smtClean="0"/>
              <a:t>re-prioritize</a:t>
            </a:r>
            <a:r>
              <a:rPr lang="de-DE" sz="2000" dirty="0" smtClean="0"/>
              <a:t> MD </a:t>
            </a:r>
            <a:r>
              <a:rPr lang="de-DE" sz="2000" dirty="0" err="1" smtClean="0"/>
              <a:t>program</a:t>
            </a:r>
            <a:r>
              <a:rPr lang="de-DE" sz="2000" dirty="0" smtClean="0"/>
              <a:t>.</a:t>
            </a:r>
          </a:p>
          <a:p>
            <a:pPr>
              <a:lnSpc>
                <a:spcPct val="110000"/>
              </a:lnSpc>
            </a:pPr>
            <a:r>
              <a:rPr lang="de-DE" sz="2000" dirty="0" err="1" smtClean="0"/>
              <a:t>Possibility</a:t>
            </a:r>
            <a:r>
              <a:rPr lang="de-DE" sz="2000" dirty="0" smtClean="0"/>
              <a:t> </a:t>
            </a:r>
            <a:r>
              <a:rPr lang="de-DE" sz="2000" dirty="0" err="1" smtClean="0"/>
              <a:t>to</a:t>
            </a:r>
            <a:r>
              <a:rPr lang="de-DE" sz="2000" dirty="0" smtClean="0"/>
              <a:t> </a:t>
            </a:r>
            <a:r>
              <a:rPr lang="de-DE" sz="2000" dirty="0" err="1" smtClean="0"/>
              <a:t>schedule</a:t>
            </a:r>
            <a:r>
              <a:rPr lang="de-DE" sz="2000" dirty="0" smtClean="0"/>
              <a:t> IR2 </a:t>
            </a:r>
            <a:r>
              <a:rPr lang="de-DE" sz="2000" dirty="0" err="1" smtClean="0"/>
              <a:t>aperture</a:t>
            </a:r>
            <a:r>
              <a:rPr lang="de-DE" sz="2000" dirty="0" smtClean="0"/>
              <a:t> check </a:t>
            </a:r>
            <a:r>
              <a:rPr lang="de-DE" sz="2000" dirty="0" err="1" smtClean="0"/>
              <a:t>early</a:t>
            </a:r>
            <a:r>
              <a:rPr lang="de-DE" sz="2000" dirty="0" smtClean="0"/>
              <a:t> (</a:t>
            </a:r>
            <a:r>
              <a:rPr lang="de-DE" sz="2000" dirty="0" err="1" smtClean="0"/>
              <a:t>ion</a:t>
            </a:r>
            <a:r>
              <a:rPr lang="de-DE" sz="2000" dirty="0" smtClean="0"/>
              <a:t> </a:t>
            </a:r>
            <a:r>
              <a:rPr lang="de-DE" sz="2000" dirty="0" err="1" smtClean="0"/>
              <a:t>commissioning</a:t>
            </a:r>
            <a:r>
              <a:rPr lang="de-DE" sz="2000" dirty="0" smtClean="0"/>
              <a:t> </a:t>
            </a:r>
            <a:r>
              <a:rPr lang="de-DE" sz="2000" dirty="0" err="1" smtClean="0"/>
              <a:t>study</a:t>
            </a:r>
            <a:r>
              <a:rPr lang="de-DE" sz="2000" dirty="0" smtClean="0"/>
              <a:t>). </a:t>
            </a:r>
            <a:r>
              <a:rPr lang="de-DE" sz="2000" dirty="0" err="1" smtClean="0"/>
              <a:t>Gain</a:t>
            </a:r>
            <a:r>
              <a:rPr lang="de-DE" sz="2000" dirty="0" smtClean="0"/>
              <a:t> time back on </a:t>
            </a:r>
            <a:r>
              <a:rPr lang="de-DE" sz="2000" dirty="0" err="1" smtClean="0"/>
              <a:t>Saturday</a:t>
            </a:r>
            <a:r>
              <a:rPr lang="de-DE" sz="2000" dirty="0" smtClean="0"/>
              <a:t> </a:t>
            </a:r>
            <a:r>
              <a:rPr lang="de-DE" sz="2000" dirty="0" err="1" smtClean="0"/>
              <a:t>morning</a:t>
            </a:r>
            <a:r>
              <a:rPr lang="de-DE" sz="2000" dirty="0" smtClean="0"/>
              <a:t> </a:t>
            </a:r>
            <a:r>
              <a:rPr lang="de-DE" sz="2000" dirty="0" err="1" smtClean="0"/>
              <a:t>from</a:t>
            </a:r>
            <a:r>
              <a:rPr lang="de-DE" sz="2000" dirty="0" smtClean="0"/>
              <a:t> </a:t>
            </a:r>
            <a:r>
              <a:rPr lang="de-DE" sz="2000" dirty="0" err="1" smtClean="0"/>
              <a:t>ion</a:t>
            </a:r>
            <a:r>
              <a:rPr lang="de-DE" sz="2000" dirty="0" smtClean="0"/>
              <a:t> </a:t>
            </a:r>
            <a:r>
              <a:rPr lang="de-DE" sz="2000" dirty="0" err="1" smtClean="0"/>
              <a:t>commissioning</a:t>
            </a:r>
            <a:r>
              <a:rPr lang="de-DE" sz="2000" dirty="0" smtClean="0"/>
              <a:t> (</a:t>
            </a:r>
            <a:r>
              <a:rPr lang="de-DE" sz="2000" dirty="0" err="1" smtClean="0"/>
              <a:t>ion</a:t>
            </a:r>
            <a:r>
              <a:rPr lang="de-DE" sz="2000" dirty="0" smtClean="0"/>
              <a:t> beam </a:t>
            </a:r>
            <a:r>
              <a:rPr lang="de-DE" sz="2000" dirty="0" err="1" smtClean="0"/>
              <a:t>worked</a:t>
            </a:r>
            <a:r>
              <a:rPr lang="de-DE" sz="2000" dirty="0" smtClean="0"/>
              <a:t> </a:t>
            </a:r>
            <a:r>
              <a:rPr lang="de-DE" sz="2000" dirty="0" err="1" smtClean="0"/>
              <a:t>very</a:t>
            </a:r>
            <a:r>
              <a:rPr lang="de-DE" sz="2000" dirty="0" smtClean="0"/>
              <a:t> </a:t>
            </a:r>
            <a:r>
              <a:rPr lang="de-DE" sz="2000" dirty="0" err="1" smtClean="0"/>
              <a:t>well</a:t>
            </a:r>
            <a:r>
              <a:rPr lang="de-DE" sz="2000" dirty="0" smtClean="0"/>
              <a:t> </a:t>
            </a:r>
            <a:r>
              <a:rPr lang="de-DE" sz="2000" dirty="0" err="1" smtClean="0"/>
              <a:t>during</a:t>
            </a:r>
            <a:r>
              <a:rPr lang="de-DE" sz="2000" dirty="0" smtClean="0"/>
              <a:t> </a:t>
            </a:r>
            <a:r>
              <a:rPr lang="de-DE" sz="2000" dirty="0" err="1" smtClean="0"/>
              <a:t>proton</a:t>
            </a:r>
            <a:r>
              <a:rPr lang="de-DE" sz="2000" dirty="0" smtClean="0"/>
              <a:t> – </a:t>
            </a:r>
            <a:r>
              <a:rPr lang="de-DE" sz="2000" dirty="0" err="1" smtClean="0"/>
              <a:t>lead</a:t>
            </a:r>
            <a:r>
              <a:rPr lang="de-DE" sz="2000" dirty="0" smtClean="0"/>
              <a:t> MD).</a:t>
            </a:r>
          </a:p>
          <a:p>
            <a:pPr>
              <a:lnSpc>
                <a:spcPct val="110000"/>
              </a:lnSpc>
            </a:pPr>
            <a:r>
              <a:rPr lang="de-DE" sz="2000" dirty="0" smtClean="0"/>
              <a:t>Can </a:t>
            </a:r>
            <a:r>
              <a:rPr lang="de-DE" sz="2000" dirty="0" err="1" smtClean="0"/>
              <a:t>we</a:t>
            </a:r>
            <a:r>
              <a:rPr lang="de-DE" sz="2000" dirty="0" smtClean="0"/>
              <a:t> </a:t>
            </a:r>
            <a:r>
              <a:rPr lang="de-DE" sz="2000" dirty="0" err="1" smtClean="0"/>
              <a:t>schedule</a:t>
            </a:r>
            <a:r>
              <a:rPr lang="de-DE" sz="2000" dirty="0" smtClean="0"/>
              <a:t> an </a:t>
            </a:r>
            <a:r>
              <a:rPr lang="de-DE" sz="2000" dirty="0" err="1" smtClean="0"/>
              <a:t>early</a:t>
            </a:r>
            <a:r>
              <a:rPr lang="de-DE" sz="2000" dirty="0" smtClean="0"/>
              <a:t> MD in 2012 </a:t>
            </a:r>
            <a:r>
              <a:rPr lang="de-DE" sz="2000" dirty="0" err="1" smtClean="0"/>
              <a:t>to</a:t>
            </a:r>
            <a:r>
              <a:rPr lang="de-DE" sz="2000" dirty="0" smtClean="0"/>
              <a:t> </a:t>
            </a:r>
            <a:r>
              <a:rPr lang="de-DE" sz="2000" dirty="0" err="1" smtClean="0"/>
              <a:t>perform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delayed</a:t>
            </a:r>
            <a:r>
              <a:rPr lang="de-DE" sz="2000" dirty="0" smtClean="0"/>
              <a:t> </a:t>
            </a:r>
            <a:r>
              <a:rPr lang="de-DE" sz="2000" dirty="0" err="1" smtClean="0"/>
              <a:t>MD‘s</a:t>
            </a:r>
            <a:r>
              <a:rPr lang="de-DE" sz="2000" dirty="0" smtClean="0"/>
              <a:t>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to</a:t>
            </a:r>
            <a:r>
              <a:rPr lang="de-DE" sz="2000" dirty="0" smtClean="0"/>
              <a:t> </a:t>
            </a:r>
            <a:r>
              <a:rPr lang="de-DE" sz="2000" dirty="0" err="1" smtClean="0"/>
              <a:t>feed</a:t>
            </a:r>
            <a:r>
              <a:rPr lang="de-DE" sz="2000" dirty="0" smtClean="0"/>
              <a:t> </a:t>
            </a:r>
            <a:r>
              <a:rPr lang="de-DE" sz="2000" dirty="0" err="1" smtClean="0"/>
              <a:t>results</a:t>
            </a:r>
            <a:r>
              <a:rPr lang="de-DE" sz="2000" dirty="0" smtClean="0"/>
              <a:t> </a:t>
            </a:r>
            <a:r>
              <a:rPr lang="de-DE" sz="2000" dirty="0" err="1" smtClean="0"/>
              <a:t>into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2012 </a:t>
            </a:r>
            <a:r>
              <a:rPr lang="de-DE" sz="2000" dirty="0" err="1" smtClean="0"/>
              <a:t>commissioning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machine</a:t>
            </a:r>
            <a:r>
              <a:rPr lang="de-DE" sz="2000" dirty="0" smtClean="0"/>
              <a:t>?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Should</a:t>
            </a:r>
            <a:r>
              <a:rPr lang="de-DE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re-schedule</a:t>
            </a:r>
            <a:r>
              <a:rPr lang="de-DE" dirty="0" smtClean="0"/>
              <a:t>?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discussion</a:t>
            </a:r>
            <a:r>
              <a:rPr lang="de-DE" dirty="0" smtClean="0"/>
              <a:t>...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2-11-11, RA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003035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48169</TotalTime>
  <Words>1337</Words>
  <Application>Microsoft Macintosh PowerPoint</Application>
  <PresentationFormat>On-screen Show (4:3)</PresentationFormat>
  <Paragraphs>289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Pixel</vt:lpstr>
      <vt:lpstr>Tue/Wed 1-2.11.11</vt:lpstr>
      <vt:lpstr>MD Planning Sun – Mon (30. – 31.10.)</vt:lpstr>
      <vt:lpstr>MD Planning Tue (1.11.)</vt:lpstr>
      <vt:lpstr>MD Planning Wed (2.11.)</vt:lpstr>
      <vt:lpstr>MD Planning Thu (3.11.)</vt:lpstr>
      <vt:lpstr>MD Planning Fri (4.11.)</vt:lpstr>
      <vt:lpstr>PowerPoint Presentation</vt:lpstr>
      <vt:lpstr>Should we re-schedule? For discussion...</vt:lpstr>
      <vt:lpstr>Should we re-schedule? For discussion...</vt:lpstr>
      <vt:lpstr>PowerPoint Presentation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Ralph Assmann</cp:lastModifiedBy>
  <cp:revision>2095</cp:revision>
  <dcterms:created xsi:type="dcterms:W3CDTF">2010-10-13T07:44:28Z</dcterms:created>
  <dcterms:modified xsi:type="dcterms:W3CDTF">2011-11-02T07:28:03Z</dcterms:modified>
</cp:coreProperties>
</file>