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718" r:id="rId2"/>
    <p:sldId id="740" r:id="rId3"/>
    <p:sldId id="741" r:id="rId4"/>
    <p:sldId id="742" r:id="rId5"/>
    <p:sldId id="743" r:id="rId6"/>
    <p:sldId id="736" r:id="rId7"/>
    <p:sldId id="746" r:id="rId8"/>
    <p:sldId id="745" r:id="rId9"/>
    <p:sldId id="739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FFFF00"/>
    <a:srgbClr val="960663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2" autoAdjust="0"/>
    <p:restoredTop sz="93882" autoAdjust="0"/>
  </p:normalViewPr>
  <p:slideViewPr>
    <p:cSldViewPr>
      <p:cViewPr varScale="1">
        <p:scale>
          <a:sx n="82" d="100"/>
          <a:sy n="82" d="100"/>
        </p:scale>
        <p:origin x="-14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13/10/2011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MD Planning 2011/12, MD#4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CD098-AF97-4460-B818-4576B73752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13/10/2011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MD Planning 2011/12, MD#4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228600" y="990600"/>
            <a:ext cx="8610600" cy="1676400"/>
          </a:xfrm>
        </p:spPr>
        <p:txBody>
          <a:bodyPr/>
          <a:lstStyle/>
          <a:p>
            <a:pPr lvl="0"/>
            <a:r>
              <a:rPr lang="en-US" dirty="0" smtClean="0"/>
              <a:t>*** Summary Matching Monitor test ***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only had ~15minutes of inject and dump, but managed to see a profile with ~9e9 p (!) </a:t>
            </a:r>
            <a:br>
              <a:rPr lang="en-US" dirty="0" smtClean="0"/>
            </a:br>
            <a:endParaRPr lang="en-US" dirty="0" smtClean="0"/>
          </a:p>
          <a:p>
            <a:endParaRPr lang="en-US" sz="3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Squeezed down to 40 cm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optics</a:t>
            </a:r>
            <a:endParaRPr lang="en-US" dirty="0"/>
          </a:p>
        </p:txBody>
      </p:sp>
      <p:pic>
        <p:nvPicPr>
          <p:cNvPr id="1026" name="Picture 2" descr="http://elogbook.cern.ch/eLogbook/attach_reader?attach_id=12123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676400"/>
            <a:ext cx="7924800" cy="2438400"/>
          </a:xfrm>
          <a:prstGeom prst="rect">
            <a:avLst/>
          </a:prstGeom>
          <a:noFill/>
        </p:spPr>
      </p:pic>
      <p:pic>
        <p:nvPicPr>
          <p:cNvPr id="1028" name="Picture 4" descr="http://elogbook.cern.ch/eLogbook/attach_reader?attach_id=12123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191000"/>
            <a:ext cx="7924800" cy="2438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Measurements were conducted at </a:t>
            </a:r>
            <a:r>
              <a:rPr lang="en-US" sz="2000" dirty="0" smtClean="0">
                <a:latin typeface="Symbol" pitchFamily="18" charset="2"/>
              </a:rPr>
              <a:t>b</a:t>
            </a:r>
            <a:r>
              <a:rPr lang="en-US" sz="2000" dirty="0" smtClean="0"/>
              <a:t>* 1m and 40cm. The </a:t>
            </a:r>
            <a:r>
              <a:rPr lang="en-US" sz="2000" dirty="0" smtClean="0">
                <a:solidFill>
                  <a:srgbClr val="FF0000"/>
                </a:solidFill>
              </a:rPr>
              <a:t>beta-beat is increasing from 30% to 50% for beam 1 horizontal and from 20% to 40% for beam 2 vertical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correction was calculated and implemented for beam 1 at 40cm, this reduced the peak beta-beat from 50% to 20%. For beam 2 a correction will need to be calculated off-line</a:t>
            </a:r>
            <a:r>
              <a:rPr lang="en-US" sz="2000" dirty="0" smtClean="0"/>
              <a:t>, it is expected that because of the missing BPMs global correction could not calculate and effective correction. 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For the correction only ~20 correctors around IP1 and IP5 were used. 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optics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optics</a:t>
            </a:r>
            <a:endParaRPr lang="en-US" dirty="0"/>
          </a:p>
        </p:txBody>
      </p:sp>
      <p:pic>
        <p:nvPicPr>
          <p:cNvPr id="7" name="Picture 2" descr="http://elogbook.cern.ch/eLogbook/attach_reader?attach_id=121240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9146" y="2992755"/>
            <a:ext cx="4468654" cy="3331845"/>
          </a:xfrm>
          <a:prstGeom prst="rect">
            <a:avLst/>
          </a:prstGeom>
          <a:noFill/>
        </p:spPr>
      </p:pic>
      <p:pic>
        <p:nvPicPr>
          <p:cNvPr id="4" name="Picture 4" descr="http://elogbook.cern.ch/eLogbook/attach_reader?attach_id=12124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01077"/>
            <a:ext cx="4479131" cy="3342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5867400"/>
            <a:ext cx="2438400" cy="381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R. Tomas et al.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ATS optics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0"/>
          </p:nvPr>
        </p:nvSpPr>
        <p:spPr>
          <a:xfrm>
            <a:off x="152400" y="4953000"/>
            <a:ext cx="8763000" cy="1295400"/>
          </a:xfrm>
        </p:spPr>
        <p:txBody>
          <a:bodyPr/>
          <a:lstStyle/>
          <a:p>
            <a:r>
              <a:rPr lang="en-US" sz="2800" dirty="0" smtClean="0"/>
              <a:t>Premature end of the ATS MD due to trip of trim </a:t>
            </a:r>
            <a:r>
              <a:rPr lang="en-US" sz="2800" dirty="0" err="1" smtClean="0"/>
              <a:t>quadrupoles</a:t>
            </a:r>
            <a:r>
              <a:rPr lang="en-US" sz="2800" dirty="0" smtClean="0"/>
              <a:t> when re-distributing the strength among sectors before telescopic squeezing</a:t>
            </a:r>
            <a:endParaRPr lang="en-US" sz="2800" dirty="0"/>
          </a:p>
        </p:txBody>
      </p:sp>
      <p:pic>
        <p:nvPicPr>
          <p:cNvPr id="21506" name="Picture 2" descr="http://elogbook.cern.ch/eLogbook/attach_reader?attach_id=121241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914400"/>
            <a:ext cx="5248275" cy="3899122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705600" y="4419600"/>
            <a:ext cx="2438400" cy="381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00"/>
                </a:solidFill>
              </a:rPr>
              <a:t>R. Tomas et al.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17:30 Beams to last TEDs to adjust kicker timing</a:t>
            </a:r>
          </a:p>
          <a:p>
            <a:r>
              <a:rPr lang="en-US" sz="2400" dirty="0" smtClean="0"/>
              <a:t>Problem with the SPS </a:t>
            </a:r>
            <a:r>
              <a:rPr lang="en-US" sz="2400" dirty="0" err="1" smtClean="0"/>
              <a:t>Rephasing</a:t>
            </a:r>
            <a:r>
              <a:rPr lang="en-US" sz="2400" dirty="0" smtClean="0"/>
              <a:t> for </a:t>
            </a:r>
            <a:r>
              <a:rPr lang="en-US" sz="2400" dirty="0" err="1" smtClean="0"/>
              <a:t>Pb</a:t>
            </a:r>
            <a:r>
              <a:rPr lang="en-US" sz="2400" dirty="0" smtClean="0"/>
              <a:t>: 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 err="1" smtClean="0"/>
              <a:t>rephasing</a:t>
            </a:r>
            <a:r>
              <a:rPr lang="en-US" sz="2000" dirty="0" smtClean="0"/>
              <a:t> would often not work. We notice a systematic 3 Hz error between the LHC/2 frequency and the one sent to the SPS through the FESA class </a:t>
            </a:r>
            <a:r>
              <a:rPr lang="en-US" sz="2000" dirty="0" err="1" smtClean="0"/>
              <a:t>AllPhaseSynchroSPS</a:t>
            </a:r>
            <a:r>
              <a:rPr lang="en-US" sz="2000" dirty="0" smtClean="0"/>
              <a:t>. </a:t>
            </a:r>
            <a:br>
              <a:rPr lang="en-US" sz="2000" dirty="0" smtClean="0"/>
            </a:br>
            <a:r>
              <a:rPr lang="en-US" sz="2000" dirty="0" smtClean="0"/>
              <a:t>We trim the FESA class manually. In the meantime best not to trim the injection frequency </a:t>
            </a:r>
            <a:r>
              <a:rPr lang="en-US" sz="2000" dirty="0" smtClean="0">
                <a:sym typeface="Wingdings" pitchFamily="2" charset="2"/>
              </a:rPr>
              <a:t> To be followed-up with experts</a:t>
            </a:r>
          </a:p>
          <a:p>
            <a:r>
              <a:rPr lang="en-US" sz="2400" dirty="0" smtClean="0">
                <a:sym typeface="Wingdings" pitchFamily="2" charset="2"/>
              </a:rPr>
              <a:t>21:30  both beams circulating</a:t>
            </a:r>
          </a:p>
          <a:p>
            <a:r>
              <a:rPr lang="en-US" sz="2400" dirty="0" smtClean="0">
                <a:sym typeface="Wingdings" pitchFamily="2" charset="2"/>
              </a:rPr>
              <a:t>23:40  Flat-top</a:t>
            </a:r>
            <a:endParaRPr lang="en-US" sz="1800" dirty="0">
              <a:sym typeface="Wingdings" pitchFamily="2" charset="2"/>
            </a:endParaRPr>
          </a:p>
          <a:p>
            <a:r>
              <a:rPr lang="en-US" sz="2400" dirty="0" smtClean="0">
                <a:sym typeface="Wingdings" pitchFamily="2" charset="2"/>
              </a:rPr>
              <a:t>01:30  Collision in ALICE</a:t>
            </a:r>
          </a:p>
          <a:p>
            <a:r>
              <a:rPr lang="en-US" sz="2400" dirty="0" smtClean="0">
                <a:sym typeface="Wingdings" pitchFamily="2" charset="2"/>
              </a:rPr>
              <a:t>02:00  Collisions in ATLAS and CMS (large trims required)</a:t>
            </a:r>
          </a:p>
          <a:p>
            <a:r>
              <a:rPr lang="en-US" sz="2400" dirty="0" smtClean="0">
                <a:sym typeface="Wingdings" pitchFamily="2" charset="2"/>
              </a:rPr>
              <a:t>Quiet beams until 03:00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 </a:t>
            </a:r>
            <a:r>
              <a:rPr lang="en-US" dirty="0" err="1" smtClean="0"/>
              <a:t>commissoning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ym typeface="Wingdings" pitchFamily="2" charset="2"/>
              </a:rPr>
              <a:t>Still some problems with re-synchronization (not </a:t>
            </a:r>
            <a:r>
              <a:rPr lang="en-US" sz="2400" dirty="0" err="1" smtClean="0">
                <a:sym typeface="Wingdings" pitchFamily="2" charset="2"/>
              </a:rPr>
              <a:t>catched</a:t>
            </a:r>
            <a:r>
              <a:rPr lang="en-US" sz="2400" dirty="0" smtClean="0">
                <a:sym typeface="Wingdings" pitchFamily="2" charset="2"/>
              </a:rPr>
              <a:t> by BQM)</a:t>
            </a:r>
          </a:p>
          <a:p>
            <a:r>
              <a:rPr lang="en-US" sz="2400" dirty="0" smtClean="0">
                <a:sym typeface="Wingdings" pitchFamily="2" charset="2"/>
              </a:rPr>
              <a:t>QPS problems for RCD-RCS in Sector 12</a:t>
            </a:r>
          </a:p>
          <a:p>
            <a:r>
              <a:rPr lang="en-US" sz="2400" dirty="0" smtClean="0">
                <a:sym typeface="Wingdings" pitchFamily="2" charset="2"/>
              </a:rPr>
              <a:t>05:30 – 06:30 Loss maps at injection</a:t>
            </a:r>
          </a:p>
          <a:p>
            <a:r>
              <a:rPr lang="en-US" sz="2400" dirty="0" smtClean="0"/>
              <a:t>Preparing for injection and ramp to 3.5 </a:t>
            </a:r>
            <a:r>
              <a:rPr lang="en-US" sz="2400" dirty="0" err="1" smtClean="0"/>
              <a:t>TeV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 Lost communication with TCTs in point 1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 </a:t>
            </a:r>
            <a:r>
              <a:rPr lang="en-US" dirty="0" err="1" smtClean="0"/>
              <a:t>commissoning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Run configuration still set to protons </a:t>
            </a:r>
            <a:r>
              <a:rPr lang="en-US" dirty="0" smtClean="0">
                <a:sym typeface="Wingdings" pitchFamily="2" charset="2"/>
              </a:rPr>
              <a:t></a:t>
            </a:r>
            <a:r>
              <a:rPr lang="en-US" dirty="0" smtClean="0"/>
              <a:t> CO</a:t>
            </a:r>
          </a:p>
          <a:p>
            <a:pPr lvl="1"/>
            <a:r>
              <a:rPr lang="en-US" dirty="0" smtClean="0"/>
              <a:t>Wire scanner signal quite noisy for B1</a:t>
            </a:r>
          </a:p>
          <a:p>
            <a:pPr lvl="1"/>
            <a:r>
              <a:rPr lang="en-US" dirty="0" smtClean="0"/>
              <a:t>SPS-LHC synchronization</a:t>
            </a:r>
            <a:endParaRPr lang="en-US" dirty="0"/>
          </a:p>
          <a:p>
            <a:pPr lvl="1"/>
            <a:r>
              <a:rPr lang="en-US" dirty="0" smtClean="0"/>
              <a:t>BQM not stopping injections in case of bad synchronization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Access ongoing</a:t>
            </a:r>
          </a:p>
          <a:p>
            <a:r>
              <a:rPr lang="en-US" sz="2400" dirty="0" smtClean="0"/>
              <a:t>Afternoon - evening:</a:t>
            </a:r>
          </a:p>
          <a:p>
            <a:pPr lvl="1"/>
            <a:r>
              <a:rPr lang="en-US" sz="2000" dirty="0" smtClean="0"/>
              <a:t>Setting-up of collimators (TCTs in point 2)</a:t>
            </a:r>
          </a:p>
          <a:p>
            <a:pPr lvl="1"/>
            <a:r>
              <a:rPr lang="en-US" sz="2000" dirty="0" smtClean="0"/>
              <a:t>Loss maps + </a:t>
            </a:r>
            <a:r>
              <a:rPr lang="en-US" sz="2000" dirty="0" err="1" smtClean="0"/>
              <a:t>Asynch</a:t>
            </a:r>
            <a:r>
              <a:rPr lang="en-US" sz="2000" dirty="0" smtClean="0"/>
              <a:t> dumps (verifications of tune and orbit feedback during the cycle)</a:t>
            </a:r>
          </a:p>
          <a:p>
            <a:pPr lvl="1"/>
            <a:r>
              <a:rPr lang="en-US" sz="2000" dirty="0" smtClean="0"/>
              <a:t>ALFA: if loss maps at 7 mm is required people from ALFA should be around </a:t>
            </a:r>
          </a:p>
          <a:p>
            <a:pPr lvl="1"/>
            <a:r>
              <a:rPr lang="en-US" sz="2000" dirty="0" smtClean="0"/>
              <a:t>Definition of the functions for the TCTs during ALICE squeeze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Night: chance to go for stable beams if all conditions (machine protection) are </a:t>
            </a:r>
            <a:r>
              <a:rPr lang="en-US" sz="2400" dirty="0" smtClean="0"/>
              <a:t>met and OK from </a:t>
            </a:r>
            <a:r>
              <a:rPr lang="en-US" sz="2400" dirty="0" err="1" smtClean="0"/>
              <a:t>rMPP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Monday 6 AM beam dump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25467</TotalTime>
  <Words>298</Words>
  <Application>Microsoft Office PowerPoint</Application>
  <PresentationFormat>On-screen Show (4:3)</PresentationFormat>
  <Paragraphs>42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LHCpresentations</vt:lpstr>
      <vt:lpstr>BI cont.</vt:lpstr>
      <vt:lpstr>ATS optics</vt:lpstr>
      <vt:lpstr>ATS optics</vt:lpstr>
      <vt:lpstr>ATS optics</vt:lpstr>
      <vt:lpstr>ATS optics</vt:lpstr>
      <vt:lpstr>Ion commissoning</vt:lpstr>
      <vt:lpstr>Ion commissoning</vt:lpstr>
      <vt:lpstr>Slide 8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arduini</cp:lastModifiedBy>
  <cp:revision>2304</cp:revision>
  <dcterms:created xsi:type="dcterms:W3CDTF">2010-04-25T23:23:07Z</dcterms:created>
  <dcterms:modified xsi:type="dcterms:W3CDTF">2011-11-06T09:15:23Z</dcterms:modified>
</cp:coreProperties>
</file>