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1"/>
  </p:notesMasterIdLst>
  <p:sldIdLst>
    <p:sldId id="733" r:id="rId2"/>
    <p:sldId id="718" r:id="rId3"/>
    <p:sldId id="719" r:id="rId4"/>
    <p:sldId id="737" r:id="rId5"/>
    <p:sldId id="738" r:id="rId6"/>
    <p:sldId id="736" r:id="rId7"/>
    <p:sldId id="739" r:id="rId8"/>
    <p:sldId id="734" r:id="rId9"/>
    <p:sldId id="735" r:id="rId10"/>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9900"/>
    <a:srgbClr val="FFFF00"/>
    <a:srgbClr val="960663"/>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42" autoAdjust="0"/>
    <p:restoredTop sz="93882" autoAdjust="0"/>
  </p:normalViewPr>
  <p:slideViewPr>
    <p:cSldViewPr>
      <p:cViewPr varScale="1">
        <p:scale>
          <a:sx n="82" d="100"/>
          <a:sy n="82" d="100"/>
        </p:scale>
        <p:origin x="-142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96"/>
      </p:cViewPr>
      <p:guideLst>
        <p:guide orient="horz" pos="3128"/>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ern.ch\dfs\Users\a\arduini\Documents\SurveyRP.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ern.ch\dfs\Users\a\arduini\Documents\SurveyRP.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cat>
            <c:strRef>
              <c:f>left!$A$11:$A$35</c:f>
              <c:strCache>
                <c:ptCount val="25"/>
                <c:pt idx="0">
                  <c:v>TCDIH 29465</c:v>
                </c:pt>
                <c:pt idx="1">
                  <c:v>TCDIM 29472</c:v>
                </c:pt>
                <c:pt idx="2">
                  <c:v>TCDIV 29509</c:v>
                </c:pt>
                <c:pt idx="3">
                  <c:v>TCDIM 29525</c:v>
                </c:pt>
                <c:pt idx="4">
                  <c:v>MSIA 03 A6L2</c:v>
                </c:pt>
                <c:pt idx="5">
                  <c:v>??? Q5L2</c:v>
                </c:pt>
                <c:pt idx="6">
                  <c:v>VACHB 5L2</c:v>
                </c:pt>
                <c:pt idx="7">
                  <c:v>MKI D5L2</c:v>
                </c:pt>
                <c:pt idx="8">
                  <c:v>MKI D5L2</c:v>
                </c:pt>
                <c:pt idx="9">
                  <c:v>MKI C5L2</c:v>
                </c:pt>
                <c:pt idx="10">
                  <c:v>MKI B5L2</c:v>
                </c:pt>
                <c:pt idx="11">
                  <c:v>MKI A5L2</c:v>
                </c:pt>
                <c:pt idx="12">
                  <c:v>HCLQYEB001 Q4L2</c:v>
                </c:pt>
                <c:pt idx="13">
                  <c:v>QQBM 4L2</c:v>
                </c:pt>
                <c:pt idx="14">
                  <c:v>BPMWB 4L2B2</c:v>
                </c:pt>
                <c:pt idx="15">
                  <c:v>TCTH 4L2B2</c:v>
                </c:pt>
                <c:pt idx="16">
                  <c:v>BRANB 4L2</c:v>
                </c:pt>
                <c:pt idx="17">
                  <c:v>VCTCR</c:v>
                </c:pt>
                <c:pt idx="18">
                  <c:v>VCTCC</c:v>
                </c:pt>
                <c:pt idx="19">
                  <c:v>TDI 4L2</c:v>
                </c:pt>
                <c:pt idx="20">
                  <c:v>Hotspot TDI</c:v>
                </c:pt>
                <c:pt idx="21">
                  <c:v>TDI 4L2</c:v>
                </c:pt>
                <c:pt idx="22">
                  <c:v>Conical Vacuum Chamber</c:v>
                </c:pt>
                <c:pt idx="23">
                  <c:v>TCTVB 4L2</c:v>
                </c:pt>
                <c:pt idx="24">
                  <c:v>TCDD 4L2</c:v>
                </c:pt>
              </c:strCache>
            </c:strRef>
          </c:cat>
          <c:val>
            <c:numRef>
              <c:f>left!$C$11:$C$35</c:f>
              <c:numCache>
                <c:formatCode>General</c:formatCode>
                <c:ptCount val="25"/>
                <c:pt idx="0">
                  <c:v>1200</c:v>
                </c:pt>
                <c:pt idx="1">
                  <c:v>1750</c:v>
                </c:pt>
                <c:pt idx="2">
                  <c:v>720</c:v>
                </c:pt>
                <c:pt idx="3">
                  <c:v>1600</c:v>
                </c:pt>
                <c:pt idx="4">
                  <c:v>1200</c:v>
                </c:pt>
                <c:pt idx="5">
                  <c:v>300</c:v>
                </c:pt>
                <c:pt idx="6">
                  <c:v>360</c:v>
                </c:pt>
                <c:pt idx="7">
                  <c:v>600</c:v>
                </c:pt>
                <c:pt idx="8">
                  <c:v>860</c:v>
                </c:pt>
                <c:pt idx="9">
                  <c:v>2000</c:v>
                </c:pt>
                <c:pt idx="10">
                  <c:v>3000</c:v>
                </c:pt>
                <c:pt idx="11">
                  <c:v>900</c:v>
                </c:pt>
                <c:pt idx="12">
                  <c:v>1200</c:v>
                </c:pt>
                <c:pt idx="13">
                  <c:v>600</c:v>
                </c:pt>
                <c:pt idx="14">
                  <c:v>9000</c:v>
                </c:pt>
                <c:pt idx="15">
                  <c:v>5000</c:v>
                </c:pt>
                <c:pt idx="16">
                  <c:v>8000</c:v>
                </c:pt>
                <c:pt idx="17">
                  <c:v>3500</c:v>
                </c:pt>
                <c:pt idx="18">
                  <c:v>2000</c:v>
                </c:pt>
                <c:pt idx="19">
                  <c:v>2500</c:v>
                </c:pt>
                <c:pt idx="20">
                  <c:v>13000</c:v>
                </c:pt>
                <c:pt idx="21">
                  <c:v>7500</c:v>
                </c:pt>
                <c:pt idx="22">
                  <c:v>5000</c:v>
                </c:pt>
                <c:pt idx="23">
                  <c:v>26000</c:v>
                </c:pt>
                <c:pt idx="24">
                  <c:v>10000</c:v>
                </c:pt>
              </c:numCache>
            </c:numRef>
          </c:val>
        </c:ser>
        <c:axId val="62330752"/>
        <c:axId val="62283776"/>
      </c:barChart>
      <c:catAx>
        <c:axId val="62330752"/>
        <c:scaling>
          <c:orientation val="minMax"/>
        </c:scaling>
        <c:axPos val="b"/>
        <c:title>
          <c:tx>
            <c:rich>
              <a:bodyPr/>
              <a:lstStyle/>
              <a:p>
                <a:pPr>
                  <a:defRPr/>
                </a:pPr>
                <a:r>
                  <a:rPr lang="en-US"/>
                  <a:t>POSITION</a:t>
                </a:r>
              </a:p>
            </c:rich>
          </c:tx>
          <c:layout/>
        </c:title>
        <c:tickLblPos val="nextTo"/>
        <c:txPr>
          <a:bodyPr/>
          <a:lstStyle/>
          <a:p>
            <a:pPr>
              <a:defRPr sz="1100"/>
            </a:pPr>
            <a:endParaRPr lang="en-US"/>
          </a:p>
        </c:txPr>
        <c:crossAx val="62283776"/>
        <c:crosses val="autoZero"/>
        <c:auto val="1"/>
        <c:lblAlgn val="ctr"/>
        <c:lblOffset val="100"/>
      </c:catAx>
      <c:valAx>
        <c:axId val="62283776"/>
        <c:scaling>
          <c:orientation val="minMax"/>
        </c:scaling>
        <c:axPos val="l"/>
        <c:majorGridlines/>
        <c:title>
          <c:tx>
            <c:rich>
              <a:bodyPr rot="-5400000" vert="horz"/>
              <a:lstStyle/>
              <a:p>
                <a:pPr>
                  <a:defRPr/>
                </a:pPr>
                <a:r>
                  <a:rPr lang="en-US"/>
                  <a:t>BGO COUNTS [Bq]</a:t>
                </a:r>
              </a:p>
            </c:rich>
          </c:tx>
          <c:layout/>
        </c:title>
        <c:numFmt formatCode="General" sourceLinked="1"/>
        <c:tickLblPos val="nextTo"/>
        <c:crossAx val="62330752"/>
        <c:crosses val="autoZero"/>
        <c:crossBetween val="between"/>
      </c:valAx>
    </c:plotArea>
    <c:plotVisOnly val="1"/>
  </c:chart>
  <c:txPr>
    <a:bodyPr/>
    <a:lstStyle/>
    <a:p>
      <a:pPr>
        <a:defRPr sz="1600"/>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cat>
            <c:strRef>
              <c:f>right!$A$11:$A$25</c:f>
              <c:strCache>
                <c:ptCount val="15"/>
                <c:pt idx="0">
                  <c:v>TCLIM 6R2</c:v>
                </c:pt>
                <c:pt idx="1">
                  <c:v>TCLIB 6R2B1</c:v>
                </c:pt>
                <c:pt idx="2">
                  <c:v>DFBMC 5R2</c:v>
                </c:pt>
                <c:pt idx="3">
                  <c:v>HCLQNMA001 5R2</c:v>
                </c:pt>
                <c:pt idx="4">
                  <c:v>BPTX 5R2 B2</c:v>
                </c:pt>
                <c:pt idx="5">
                  <c:v>Vacuum Sector Valves</c:v>
                </c:pt>
                <c:pt idx="6">
                  <c:v>QQSJ C4R2 (DFBMB)</c:v>
                </c:pt>
                <c:pt idx="7">
                  <c:v>QBQM 4R2</c:v>
                </c:pt>
                <c:pt idx="8">
                  <c:v>TCTH 4R2B2</c:v>
                </c:pt>
                <c:pt idx="9">
                  <c:v>BRANB 4R2</c:v>
                </c:pt>
                <c:pt idx="10">
                  <c:v>VCTCD(?)</c:v>
                </c:pt>
                <c:pt idx="11">
                  <c:v>Cône</c:v>
                </c:pt>
                <c:pt idx="12">
                  <c:v>TCLIA 4R2</c:v>
                </c:pt>
                <c:pt idx="13">
                  <c:v>TCTVB 4R2</c:v>
                </c:pt>
                <c:pt idx="14">
                  <c:v>Inner triplet</c:v>
                </c:pt>
              </c:strCache>
            </c:strRef>
          </c:cat>
          <c:val>
            <c:numRef>
              <c:f>right!$C$11:$C$25</c:f>
              <c:numCache>
                <c:formatCode>General</c:formatCode>
                <c:ptCount val="15"/>
                <c:pt idx="0">
                  <c:v>1350</c:v>
                </c:pt>
                <c:pt idx="1">
                  <c:v>600</c:v>
                </c:pt>
                <c:pt idx="2">
                  <c:v>100</c:v>
                </c:pt>
                <c:pt idx="3">
                  <c:v>850</c:v>
                </c:pt>
                <c:pt idx="4">
                  <c:v>400</c:v>
                </c:pt>
                <c:pt idx="5">
                  <c:v>1000</c:v>
                </c:pt>
                <c:pt idx="6">
                  <c:v>330</c:v>
                </c:pt>
                <c:pt idx="7">
                  <c:v>650</c:v>
                </c:pt>
                <c:pt idx="8">
                  <c:v>3400</c:v>
                </c:pt>
                <c:pt idx="9">
                  <c:v>5700</c:v>
                </c:pt>
                <c:pt idx="10">
                  <c:v>800</c:v>
                </c:pt>
                <c:pt idx="11">
                  <c:v>2400</c:v>
                </c:pt>
                <c:pt idx="12">
                  <c:v>2000</c:v>
                </c:pt>
                <c:pt idx="13">
                  <c:v>15000</c:v>
                </c:pt>
                <c:pt idx="14">
                  <c:v>350</c:v>
                </c:pt>
              </c:numCache>
            </c:numRef>
          </c:val>
        </c:ser>
        <c:axId val="62344192"/>
        <c:axId val="62366848"/>
      </c:barChart>
      <c:catAx>
        <c:axId val="62344192"/>
        <c:scaling>
          <c:orientation val="minMax"/>
        </c:scaling>
        <c:axPos val="b"/>
        <c:title>
          <c:tx>
            <c:rich>
              <a:bodyPr/>
              <a:lstStyle/>
              <a:p>
                <a:pPr>
                  <a:defRPr/>
                </a:pPr>
                <a:r>
                  <a:rPr lang="en-US"/>
                  <a:t>POSITION</a:t>
                </a:r>
              </a:p>
            </c:rich>
          </c:tx>
          <c:layout/>
        </c:title>
        <c:tickLblPos val="nextTo"/>
        <c:txPr>
          <a:bodyPr/>
          <a:lstStyle/>
          <a:p>
            <a:pPr>
              <a:defRPr sz="1100"/>
            </a:pPr>
            <a:endParaRPr lang="en-US"/>
          </a:p>
        </c:txPr>
        <c:crossAx val="62366848"/>
        <c:crosses val="autoZero"/>
        <c:auto val="1"/>
        <c:lblAlgn val="ctr"/>
        <c:lblOffset val="100"/>
      </c:catAx>
      <c:valAx>
        <c:axId val="62366848"/>
        <c:scaling>
          <c:orientation val="minMax"/>
          <c:max val="30000"/>
        </c:scaling>
        <c:axPos val="l"/>
        <c:majorGridlines/>
        <c:title>
          <c:tx>
            <c:rich>
              <a:bodyPr rot="-5400000" vert="horz"/>
              <a:lstStyle/>
              <a:p>
                <a:pPr>
                  <a:defRPr/>
                </a:pPr>
                <a:r>
                  <a:rPr lang="en-US"/>
                  <a:t>BGO COUNTS [Bq]</a:t>
                </a:r>
              </a:p>
            </c:rich>
          </c:tx>
          <c:layout/>
        </c:title>
        <c:numFmt formatCode="General" sourceLinked="1"/>
        <c:tickLblPos val="nextTo"/>
        <c:crossAx val="62344192"/>
        <c:crosses val="autoZero"/>
        <c:crossBetween val="between"/>
      </c:valAx>
    </c:plotArea>
    <c:plotVisOnly val="1"/>
  </c:chart>
  <c:txPr>
    <a:bodyPr/>
    <a:lstStyle/>
    <a:p>
      <a:pPr>
        <a:defRPr sz="1600"/>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0.07179</cdr:x>
      <cdr:y>0.0016</cdr:y>
    </cdr:from>
    <cdr:to>
      <cdr:x>0.17726</cdr:x>
      <cdr:y>0.15678</cdr:y>
    </cdr:to>
    <cdr:sp macro="" textlink="">
      <cdr:nvSpPr>
        <cdr:cNvPr id="2" name="TextBox 1"/>
        <cdr:cNvSpPr txBox="1"/>
      </cdr:nvSpPr>
      <cdr:spPr>
        <a:xfrm xmlns:a="http://schemas.openxmlformats.org/drawingml/2006/main">
          <a:off x="622426" y="943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userShapes>
</file>

<file path=ppt/drawings/drawing2.xml><?xml version="1.0" encoding="utf-8"?>
<c:userShapes xmlns:c="http://schemas.openxmlformats.org/drawingml/2006/chart">
  <cdr:relSizeAnchor xmlns:cdr="http://schemas.openxmlformats.org/drawingml/2006/chartDrawing">
    <cdr:from>
      <cdr:x>0.07179</cdr:x>
      <cdr:y>0.0016</cdr:y>
    </cdr:from>
    <cdr:to>
      <cdr:x>0.17726</cdr:x>
      <cdr:y>0.15678</cdr:y>
    </cdr:to>
    <cdr:sp macro="" textlink="">
      <cdr:nvSpPr>
        <cdr:cNvPr id="2" name="TextBox 1"/>
        <cdr:cNvSpPr txBox="1"/>
      </cdr:nvSpPr>
      <cdr:spPr>
        <a:xfrm xmlns:a="http://schemas.openxmlformats.org/drawingml/2006/main">
          <a:off x="622426" y="943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GB" dirty="0"/>
          </a:p>
        </p:txBody>
      </p:sp>
      <p:sp>
        <p:nvSpPr>
          <p:cNvPr id="8195" name="Rectangle 3"/>
          <p:cNvSpPr>
            <a:spLocks noGrp="1" noChangeArrowheads="1"/>
          </p:cNvSpPr>
          <p:nvPr>
            <p:ph type="dt" idx="1"/>
          </p:nvPr>
        </p:nvSpPr>
        <p:spPr bwMode="auto">
          <a:xfrm>
            <a:off x="3849862"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GB" dirty="0"/>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8845" y="4716585"/>
            <a:ext cx="5439987" cy="44673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8198" name="Rectangle 6"/>
          <p:cNvSpPr>
            <a:spLocks noGrp="1" noChangeArrowheads="1"/>
          </p:cNvSpPr>
          <p:nvPr>
            <p:ph type="ftr" sz="quarter" idx="4"/>
          </p:nvPr>
        </p:nvSpPr>
        <p:spPr bwMode="auto">
          <a:xfrm>
            <a:off x="0"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GB" dirty="0"/>
          </a:p>
        </p:txBody>
      </p:sp>
      <p:sp>
        <p:nvSpPr>
          <p:cNvPr id="8199" name="Rectangle 7"/>
          <p:cNvSpPr>
            <a:spLocks noGrp="1" noChangeArrowheads="1"/>
          </p:cNvSpPr>
          <p:nvPr>
            <p:ph type="sldNum" sz="quarter" idx="5"/>
          </p:nvPr>
        </p:nvSpPr>
        <p:spPr bwMode="auto">
          <a:xfrm>
            <a:off x="3849862"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E9550DCE-C0F6-4BD3-85B0-042E7AADD9F5}"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E9550DCE-C0F6-4BD3-85B0-042E7AADD9F5}" type="slidenum">
              <a:rPr lang="en-GB" smtClean="0"/>
              <a:pPr>
                <a:defRPr/>
              </a:pPr>
              <a:t>2</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2 Content and Text">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990600"/>
            <a:ext cx="42672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228600" y="3695700"/>
            <a:ext cx="42672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2 Content and Text">
    <p:spTree>
      <p:nvGrpSpPr>
        <p:cNvPr id="1" name=""/>
        <p:cNvGrpSpPr/>
        <p:nvPr/>
      </p:nvGrpSpPr>
      <p:grpSpPr>
        <a:xfrm>
          <a:off x="0" y="0"/>
          <a:ext cx="0" cy="0"/>
          <a:chOff x="0" y="0"/>
          <a:chExt cx="0" cy="0"/>
        </a:xfrm>
      </p:grpSpPr>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
        <p:nvSpPr>
          <p:cNvPr id="6" name="Text Placeholder 4"/>
          <p:cNvSpPr>
            <a:spLocks noGrp="1"/>
          </p:cNvSpPr>
          <p:nvPr>
            <p:ph type="body" sz="half" idx="10"/>
          </p:nvPr>
        </p:nvSpPr>
        <p:spPr>
          <a:xfrm>
            <a:off x="1524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13/10/2011</a:t>
            </a:r>
            <a:endParaRPr lang="en-US"/>
          </a:p>
        </p:txBody>
      </p:sp>
      <p:sp>
        <p:nvSpPr>
          <p:cNvPr id="3" name="Footer Placeholder 2"/>
          <p:cNvSpPr>
            <a:spLocks noGrp="1"/>
          </p:cNvSpPr>
          <p:nvPr>
            <p:ph type="ftr" sz="quarter" idx="11"/>
          </p:nvPr>
        </p:nvSpPr>
        <p:spPr/>
        <p:txBody>
          <a:bodyPr/>
          <a:lstStyle/>
          <a:p>
            <a:r>
              <a:rPr lang="en-US" smtClean="0"/>
              <a:t>MD Planning 2011/12, MD#4</a:t>
            </a:r>
            <a:endParaRPr lang="en-US"/>
          </a:p>
        </p:txBody>
      </p:sp>
      <p:sp>
        <p:nvSpPr>
          <p:cNvPr id="4" name="Slide Number Placeholder 3"/>
          <p:cNvSpPr>
            <a:spLocks noGrp="1"/>
          </p:cNvSpPr>
          <p:nvPr>
            <p:ph type="sldNum" sz="quarter" idx="12"/>
          </p:nvPr>
        </p:nvSpPr>
        <p:spPr/>
        <p:txBody>
          <a:bodyPr/>
          <a:lstStyle/>
          <a:p>
            <a:fld id="{C6BCD098-AF97-4460-B818-4576B737524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228600" y="914400"/>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28600" y="6399212"/>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0" name="Picture 9" descr="newlhc logo1.gif"/>
          <p:cNvPicPr>
            <a:picLocks noChangeAspect="1"/>
          </p:cNvPicPr>
          <p:nvPr/>
        </p:nvPicPr>
        <p:blipFill>
          <a:blip r:embed="rId7"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pic>
        <p:nvPicPr>
          <p:cNvPr id="11" name="Picture 3" descr="newlhc logo1.gif"/>
          <p:cNvPicPr>
            <a:picLocks noChangeAspect="1"/>
          </p:cNvPicPr>
          <p:nvPr/>
        </p:nvPicPr>
        <p:blipFill>
          <a:blip r:embed="rId7"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030"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228600" y="9906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j-lt"/>
              </a:defRPr>
            </a:lvl1pPr>
          </a:lstStyle>
          <a:p>
            <a:pPr>
              <a:defRPr/>
            </a:pPr>
            <a:r>
              <a:rPr lang="en-US" smtClean="0"/>
              <a:t>13/10/2011</a:t>
            </a:r>
            <a:endParaRPr lang="en-US" dirty="0"/>
          </a:p>
        </p:txBody>
      </p:sp>
      <p:sp>
        <p:nvSpPr>
          <p:cNvPr id="13" name="Footer Placeholder 4"/>
          <p:cNvSpPr>
            <a:spLocks noGrp="1"/>
          </p:cNvSpPr>
          <p:nvPr>
            <p:ph type="ftr" sz="quarter" idx="3"/>
          </p:nvPr>
        </p:nvSpPr>
        <p:spPr>
          <a:xfrm>
            <a:off x="3124200" y="6553200"/>
            <a:ext cx="2895600" cy="16827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lt"/>
              </a:defRPr>
            </a:lvl1pPr>
          </a:lstStyle>
          <a:p>
            <a:pPr>
              <a:defRPr/>
            </a:pPr>
            <a:r>
              <a:rPr lang="en-US" smtClean="0"/>
              <a:t>MD Planning 2011/12, MD#4</a:t>
            </a:r>
            <a:endParaRPr lang="en-US" dirty="0"/>
          </a:p>
        </p:txBody>
      </p:sp>
      <p:sp>
        <p:nvSpPr>
          <p:cNvPr id="14"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j-lt"/>
              </a:defRPr>
            </a:lvl1pPr>
          </a:lstStyle>
          <a:p>
            <a:pPr>
              <a:defRPr/>
            </a:pPr>
            <a:fld id="{1A8F772A-8CCA-4885-87BF-DE56416A220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Lst>
  <p:hf sldNum="0" hdr="0" ftr="0" dt="0"/>
  <p:txStyles>
    <p:titleStyle>
      <a:lvl1pPr algn="r" rtl="0" eaLnBrk="0" fontAlgn="base" hangingPunct="0">
        <a:spcBef>
          <a:spcPct val="0"/>
        </a:spcBef>
        <a:spcAft>
          <a:spcPct val="0"/>
        </a:spcAft>
        <a:defRPr sz="3200">
          <a:solidFill>
            <a:schemeClr val="tx2"/>
          </a:solidFill>
          <a:latin typeface="+mj-lt"/>
          <a:ea typeface="+mj-ea"/>
          <a:cs typeface="+mj-cs"/>
        </a:defRPr>
      </a:lvl1pPr>
      <a:lvl2pPr algn="r" rtl="0" eaLnBrk="0" fontAlgn="base" hangingPunct="0">
        <a:spcBef>
          <a:spcPct val="0"/>
        </a:spcBef>
        <a:spcAft>
          <a:spcPct val="0"/>
        </a:spcAft>
        <a:defRPr sz="3200">
          <a:solidFill>
            <a:schemeClr val="tx2"/>
          </a:solidFill>
          <a:latin typeface="Trebuchet MS" pitchFamily="34" charset="0"/>
        </a:defRPr>
      </a:lvl2pPr>
      <a:lvl3pPr algn="r" rtl="0" eaLnBrk="0" fontAlgn="base" hangingPunct="0">
        <a:spcBef>
          <a:spcPct val="0"/>
        </a:spcBef>
        <a:spcAft>
          <a:spcPct val="0"/>
        </a:spcAft>
        <a:defRPr sz="3200">
          <a:solidFill>
            <a:schemeClr val="tx2"/>
          </a:solidFill>
          <a:latin typeface="Trebuchet MS" pitchFamily="34" charset="0"/>
        </a:defRPr>
      </a:lvl3pPr>
      <a:lvl4pPr algn="r" rtl="0" eaLnBrk="0" fontAlgn="base" hangingPunct="0">
        <a:spcBef>
          <a:spcPct val="0"/>
        </a:spcBef>
        <a:spcAft>
          <a:spcPct val="0"/>
        </a:spcAft>
        <a:defRPr sz="3200">
          <a:solidFill>
            <a:schemeClr val="tx2"/>
          </a:solidFill>
          <a:latin typeface="Trebuchet MS" pitchFamily="34" charset="0"/>
        </a:defRPr>
      </a:lvl4pPr>
      <a:lvl5pPr algn="r" rtl="0" eaLnBrk="0" fontAlgn="base" hangingPunct="0">
        <a:spcBef>
          <a:spcPct val="0"/>
        </a:spcBef>
        <a:spcAft>
          <a:spcPct val="0"/>
        </a:spcAft>
        <a:defRPr sz="3200">
          <a:solidFill>
            <a:schemeClr val="tx2"/>
          </a:solidFill>
          <a:latin typeface="Trebuchet MS" pitchFamily="34" charset="0"/>
        </a:defRPr>
      </a:lvl5pPr>
      <a:lvl6pPr marL="457200" algn="r" rtl="0" eaLnBrk="0" fontAlgn="base" hangingPunct="0">
        <a:spcBef>
          <a:spcPct val="0"/>
        </a:spcBef>
        <a:spcAft>
          <a:spcPct val="0"/>
        </a:spcAft>
        <a:defRPr sz="3200">
          <a:solidFill>
            <a:schemeClr val="tx2"/>
          </a:solidFill>
          <a:latin typeface="Trebuchet MS" pitchFamily="34" charset="0"/>
        </a:defRPr>
      </a:lvl6pPr>
      <a:lvl7pPr marL="914400" algn="r" rtl="0" eaLnBrk="0" fontAlgn="base" hangingPunct="0">
        <a:spcBef>
          <a:spcPct val="0"/>
        </a:spcBef>
        <a:spcAft>
          <a:spcPct val="0"/>
        </a:spcAft>
        <a:defRPr sz="3200">
          <a:solidFill>
            <a:schemeClr val="tx2"/>
          </a:solidFill>
          <a:latin typeface="Trebuchet MS" pitchFamily="34" charset="0"/>
        </a:defRPr>
      </a:lvl7pPr>
      <a:lvl8pPr marL="1371600" algn="r" rtl="0" eaLnBrk="0" fontAlgn="base" hangingPunct="0">
        <a:spcBef>
          <a:spcPct val="0"/>
        </a:spcBef>
        <a:spcAft>
          <a:spcPct val="0"/>
        </a:spcAft>
        <a:defRPr sz="3200">
          <a:solidFill>
            <a:schemeClr val="tx2"/>
          </a:solidFill>
          <a:latin typeface="Trebuchet MS" pitchFamily="34" charset="0"/>
        </a:defRPr>
      </a:lvl8pPr>
      <a:lvl9pPr marL="1828800" algn="r" rtl="0" eaLnBrk="0" fontAlgn="base" hangingPunct="0">
        <a:spcBef>
          <a:spcPct val="0"/>
        </a:spcBef>
        <a:spcAft>
          <a:spcPct val="0"/>
        </a:spcAft>
        <a:defRPr sz="3200">
          <a:solidFill>
            <a:schemeClr val="tx2"/>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MD Planning Thu (3.11.)</a:t>
            </a:r>
            <a:endParaRPr lang="en-US" dirty="0"/>
          </a:p>
        </p:txBody>
      </p:sp>
      <p:graphicFrame>
        <p:nvGraphicFramePr>
          <p:cNvPr id="7" name="Content Placeholder 6"/>
          <p:cNvGraphicFramePr>
            <a:graphicFrameLocks noGrp="1"/>
          </p:cNvGraphicFramePr>
          <p:nvPr>
            <p:ph idx="1"/>
            <p:extLst>
              <p:ext uri="{D42A27DB-BD31-4B8C-83A1-F6EECF244321}">
                <p14:modId xmlns="" xmlns:p14="http://schemas.microsoft.com/office/powerpoint/2010/main" val="1996700618"/>
              </p:ext>
            </p:extLst>
          </p:nvPr>
        </p:nvGraphicFramePr>
        <p:xfrm>
          <a:off x="323410" y="836640"/>
          <a:ext cx="8507410" cy="5272338"/>
        </p:xfrm>
        <a:graphic>
          <a:graphicData uri="http://schemas.openxmlformats.org/drawingml/2006/table">
            <a:tbl>
              <a:tblPr firstRow="1" bandRow="1">
                <a:tableStyleId>{5C22544A-7EE6-4342-B048-85BDC9FD1C3A}</a:tableStyleId>
              </a:tblPr>
              <a:tblGrid>
                <a:gridCol w="630178"/>
                <a:gridCol w="787723"/>
                <a:gridCol w="6547271"/>
                <a:gridCol w="542238"/>
              </a:tblGrid>
              <a:tr h="387633">
                <a:tc>
                  <a:txBody>
                    <a:bodyPr/>
                    <a:lstStyle/>
                    <a:p>
                      <a:r>
                        <a:rPr lang="en-US" dirty="0" smtClean="0"/>
                        <a:t>Day</a:t>
                      </a:r>
                      <a:endParaRPr lang="en-US" dirty="0"/>
                    </a:p>
                  </a:txBody>
                  <a:tcPr/>
                </a:tc>
                <a:tc>
                  <a:txBody>
                    <a:bodyPr/>
                    <a:lstStyle/>
                    <a:p>
                      <a:r>
                        <a:rPr lang="en-US" dirty="0" smtClean="0"/>
                        <a:t>Time</a:t>
                      </a:r>
                      <a:endParaRPr lang="en-US" dirty="0"/>
                    </a:p>
                  </a:txBody>
                  <a:tcPr/>
                </a:tc>
                <a:tc>
                  <a:txBody>
                    <a:bodyPr/>
                    <a:lstStyle/>
                    <a:p>
                      <a:r>
                        <a:rPr lang="en-US" dirty="0" smtClean="0"/>
                        <a:t>MD</a:t>
                      </a:r>
                      <a:endParaRPr lang="en-US" dirty="0"/>
                    </a:p>
                  </a:txBody>
                  <a:tcPr/>
                </a:tc>
                <a:tc>
                  <a:txBody>
                    <a:bodyPr/>
                    <a:lstStyle/>
                    <a:p>
                      <a:r>
                        <a:rPr lang="en-US" dirty="0" smtClean="0"/>
                        <a:t>MP</a:t>
                      </a:r>
                      <a:endParaRPr lang="en-US" dirty="0"/>
                    </a:p>
                  </a:txBody>
                  <a:tcPr/>
                </a:tc>
              </a:tr>
              <a:tr h="408873">
                <a:tc>
                  <a:txBody>
                    <a:bodyPr/>
                    <a:lstStyle/>
                    <a:p>
                      <a:r>
                        <a:rPr lang="en-US" sz="1800" dirty="0" smtClean="0"/>
                        <a:t>Thu</a:t>
                      </a:r>
                      <a:endParaRPr lang="en-US" sz="1800" dirty="0"/>
                    </a:p>
                  </a:txBody>
                  <a:tcPr marL="12700" marR="12700" marT="12700" marB="0" anchor="ctr"/>
                </a:tc>
                <a:tc>
                  <a:txBody>
                    <a:bodyPr/>
                    <a:lstStyle/>
                    <a:p>
                      <a:r>
                        <a:rPr lang="en-GB" sz="1800" dirty="0" smtClean="0"/>
                        <a:t>05:00</a:t>
                      </a:r>
                      <a:endParaRPr lang="en-GB" sz="180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1" u="none" strike="noStrike" noProof="0" dirty="0" smtClean="0">
                          <a:solidFill>
                            <a:srgbClr val="000000"/>
                          </a:solidFill>
                          <a:effectLst/>
                          <a:latin typeface="+mn-lt"/>
                        </a:rPr>
                        <a:t>Ramp down,</a:t>
                      </a:r>
                      <a:r>
                        <a:rPr lang="en-US" sz="1600" b="0" i="1" u="none" strike="noStrike" baseline="0" noProof="0" dirty="0" smtClean="0">
                          <a:solidFill>
                            <a:srgbClr val="000000"/>
                          </a:solidFill>
                          <a:effectLst/>
                          <a:latin typeface="+mn-lt"/>
                        </a:rPr>
                        <a:t> cycle</a:t>
                      </a:r>
                      <a:endParaRPr lang="en-US" sz="1600" b="0" i="1" u="none" strike="noStrike" noProof="0" dirty="0" smtClean="0">
                        <a:solidFill>
                          <a:srgbClr val="000000"/>
                        </a:solidFill>
                        <a:effectLst/>
                        <a:latin typeface="+mn-lt"/>
                      </a:endParaRPr>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p>
                  </a:txBody>
                  <a:tcPr marL="12700" marR="12700" marT="12700" marB="0" anchor="ctr"/>
                </a:tc>
              </a:tr>
              <a:tr h="1035458">
                <a:tc>
                  <a:txBody>
                    <a:bodyPr/>
                    <a:lstStyle/>
                    <a:p>
                      <a:endParaRPr lang="en-US" sz="1800" b="0" dirty="0"/>
                    </a:p>
                  </a:txBody>
                  <a:tcPr marL="12700" marR="12700" marT="12700" marB="0" anchor="ctr"/>
                </a:tc>
                <a:tc>
                  <a:txBody>
                    <a:bodyPr/>
                    <a:lstStyle/>
                    <a:p>
                      <a:r>
                        <a:rPr lang="en-GB" sz="1800" dirty="0" smtClean="0"/>
                        <a:t>07:00</a:t>
                      </a:r>
                      <a:endParaRPr lang="en-GB" sz="1800" dirty="0"/>
                    </a:p>
                  </a:txBody>
                  <a:tcPr marL="12700" marR="12700" marT="1270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sngStrike" kern="1200" cap="none" spc="0" normalizeH="0" baseline="0" noProof="0" dirty="0" smtClean="0">
                          <a:ln>
                            <a:noFill/>
                          </a:ln>
                          <a:solidFill>
                            <a:srgbClr val="000000"/>
                          </a:solidFill>
                          <a:effectLst/>
                          <a:uLnTx/>
                          <a:uFillTx/>
                          <a:latin typeface="+mn-lt"/>
                          <a:ea typeface="+mn-ea"/>
                          <a:cs typeface="+mn-cs"/>
                        </a:rPr>
                        <a:t>450 </a:t>
                      </a:r>
                      <a:r>
                        <a:rPr kumimoji="0" lang="en-US" sz="1800" b="0" i="0" u="none" strike="sngStrike" kern="1200" cap="none" spc="0" normalizeH="0" baseline="0" noProof="0" dirty="0" err="1" smtClean="0">
                          <a:ln>
                            <a:noFill/>
                          </a:ln>
                          <a:solidFill>
                            <a:srgbClr val="000000"/>
                          </a:solidFill>
                          <a:effectLst/>
                          <a:uLnTx/>
                          <a:uFillTx/>
                          <a:latin typeface="+mn-lt"/>
                          <a:ea typeface="+mn-ea"/>
                          <a:cs typeface="+mn-cs"/>
                        </a:rPr>
                        <a:t>GeV</a:t>
                      </a:r>
                      <a:r>
                        <a:rPr kumimoji="0" lang="en-US" sz="1800" b="0" i="0" u="none" strike="sngStrike" kern="1200" cap="none" spc="0" normalizeH="0" baseline="0" noProof="0" dirty="0" smtClean="0">
                          <a:ln>
                            <a:noFill/>
                          </a:ln>
                          <a:solidFill>
                            <a:srgbClr val="000000"/>
                          </a:solidFill>
                          <a:effectLst/>
                          <a:uLnTx/>
                          <a:uFillTx/>
                          <a:latin typeface="+mn-lt"/>
                          <a:ea typeface="+mn-ea"/>
                          <a:cs typeface="+mn-cs"/>
                        </a:rPr>
                        <a:t>: </a:t>
                      </a:r>
                      <a:r>
                        <a:rPr kumimoji="0" lang="en-US" sz="2000" b="1" i="0" u="sng" strike="sngStrike" kern="1200" cap="none" spc="0" normalizeH="0" baseline="0" noProof="0" dirty="0" smtClean="0">
                          <a:ln>
                            <a:noFill/>
                          </a:ln>
                          <a:solidFill>
                            <a:srgbClr val="0000FF"/>
                          </a:solidFill>
                          <a:effectLst/>
                          <a:uLnTx/>
                          <a:uFillTx/>
                          <a:latin typeface="+mn-lt"/>
                          <a:ea typeface="+mn-ea"/>
                          <a:cs typeface="+mn-cs"/>
                        </a:rPr>
                        <a:t>Injection stability and losses </a:t>
                      </a:r>
                      <a:r>
                        <a:rPr kumimoji="0" lang="en-US" sz="1600" b="0" i="0" u="none" strike="sngStrike" kern="1200" cap="none" spc="0" normalizeH="0" baseline="0" noProof="0" dirty="0" smtClean="0">
                          <a:ln>
                            <a:noFill/>
                          </a:ln>
                          <a:solidFill>
                            <a:srgbClr val="000000"/>
                          </a:solidFill>
                          <a:effectLst/>
                          <a:uLnTx/>
                          <a:uFillTx/>
                          <a:latin typeface="+mn-lt"/>
                          <a:ea typeface="+mn-ea"/>
                          <a:cs typeface="+mn-cs"/>
                        </a:rPr>
                        <a:t>– check steering constraints, define limits for correctors, operational procedure for more stable injection line steering </a:t>
                      </a:r>
                      <a:endParaRPr kumimoji="0" lang="en-US" sz="1800" b="0" i="0" u="none" strike="sngStrike" kern="1200" cap="none" spc="0" normalizeH="0" baseline="0" noProof="0" dirty="0" smtClean="0">
                        <a:ln>
                          <a:noFill/>
                        </a:ln>
                        <a:solidFill>
                          <a:srgbClr val="000000"/>
                        </a:solidFill>
                        <a:effectLst/>
                        <a:uLnTx/>
                        <a:uFillTx/>
                        <a:latin typeface="+mn-lt"/>
                        <a:ea typeface="+mn-ea"/>
                        <a:cs typeface="+mn-cs"/>
                      </a:endParaRPr>
                    </a:p>
                  </a:txBody>
                  <a:tcPr marL="12700" marR="12700" marT="12700" marB="0" anchor="ctr">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B</a:t>
                      </a:r>
                    </a:p>
                  </a:txBody>
                  <a:tcPr marL="12700" marR="12700" marT="12700" marB="0" anchor="ctr"/>
                </a:tc>
              </a:tr>
              <a:tr h="796506">
                <a:tc>
                  <a:txBody>
                    <a:bodyPr/>
                    <a:lstStyle/>
                    <a:p>
                      <a:endParaRPr lang="en-US" sz="1800" b="0" dirty="0"/>
                    </a:p>
                  </a:txBody>
                  <a:tcPr marL="12700" marR="12700" marT="12700" marB="0" anchor="ctr"/>
                </a:tc>
                <a:tc>
                  <a:txBody>
                    <a:bodyPr/>
                    <a:lstStyle/>
                    <a:p>
                      <a:r>
                        <a:rPr lang="en-GB" sz="1800" dirty="0" smtClean="0"/>
                        <a:t>14:00</a:t>
                      </a:r>
                      <a:endParaRPr lang="en-GB" sz="180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strike="sngStrike" dirty="0" smtClean="0"/>
                        <a:t>450 </a:t>
                      </a:r>
                      <a:r>
                        <a:rPr lang="en-US" sz="1800" strike="sngStrike" dirty="0" err="1" smtClean="0"/>
                        <a:t>GeV</a:t>
                      </a:r>
                      <a:r>
                        <a:rPr lang="en-US" sz="1800" strike="sngStrike" baseline="0" dirty="0" smtClean="0">
                          <a:sym typeface="Wingdings"/>
                        </a:rPr>
                        <a:t>: </a:t>
                      </a:r>
                      <a:r>
                        <a:rPr lang="en-US" sz="2000" b="1" u="sng" strike="sngStrike" dirty="0" smtClean="0">
                          <a:solidFill>
                            <a:srgbClr val="0000FF"/>
                          </a:solidFill>
                        </a:rPr>
                        <a:t>Quench margin at injection</a:t>
                      </a:r>
                      <a:r>
                        <a:rPr lang="en-US" sz="2000" b="1" u="none" strike="sngStrike" baseline="0" dirty="0" smtClean="0">
                          <a:solidFill>
                            <a:srgbClr val="0000FF"/>
                          </a:solidFill>
                        </a:rPr>
                        <a:t> </a:t>
                      </a:r>
                      <a:r>
                        <a:rPr lang="en-US" sz="1800" i="0" u="none" strike="sngStrike" baseline="0" dirty="0" smtClean="0"/>
                        <a:t>– </a:t>
                      </a:r>
                      <a:r>
                        <a:rPr lang="en-US" sz="1600" i="0" u="none" strike="sngStrike" baseline="0" dirty="0" smtClean="0"/>
                        <a:t>BLM thresholds required at injection, room for optimization</a:t>
                      </a:r>
                      <a:endParaRPr lang="en-US" sz="1800" i="0" strike="sngStrike" dirty="0" smtClean="0"/>
                    </a:p>
                  </a:txBody>
                  <a:tcPr marL="12700" marR="12700" marT="12700" marB="0" anchor="ctr">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C</a:t>
                      </a:r>
                    </a:p>
                  </a:txBody>
                  <a:tcPr marL="12700" marR="12700" marT="12700" marB="0" anchor="ctr"/>
                </a:tc>
              </a:tr>
              <a:tr h="1470350">
                <a:tc>
                  <a:txBody>
                    <a:bodyPr/>
                    <a:lstStyle/>
                    <a:p>
                      <a:endParaRPr lang="en-US" sz="1800" dirty="0"/>
                    </a:p>
                  </a:txBody>
                  <a:tcPr marL="12700" marR="12700" marT="12700" marB="0" anchor="ctr"/>
                </a:tc>
                <a:tc>
                  <a:txBody>
                    <a:bodyPr/>
                    <a:lstStyle/>
                    <a:p>
                      <a:r>
                        <a:rPr lang="en-GB" sz="1800" dirty="0" smtClean="0"/>
                        <a:t>18:00</a:t>
                      </a:r>
                      <a:endParaRPr lang="en-GB" sz="180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strike="sngStrike" dirty="0" smtClean="0"/>
                        <a:t>450 </a:t>
                      </a:r>
                      <a:r>
                        <a:rPr lang="en-US" sz="1800" strike="sngStrike" dirty="0" err="1" smtClean="0"/>
                        <a:t>GeV</a:t>
                      </a:r>
                      <a:r>
                        <a:rPr lang="en-US" sz="1800" strike="sngStrike" dirty="0" smtClean="0"/>
                        <a:t> </a:t>
                      </a:r>
                      <a:r>
                        <a:rPr lang="en-US" sz="1800" strike="sngStrike" dirty="0" smtClean="0">
                          <a:sym typeface="Wingdings"/>
                        </a:rPr>
                        <a:t> 3.5 </a:t>
                      </a:r>
                      <a:r>
                        <a:rPr lang="en-US" sz="1800" strike="sngStrike" dirty="0" err="1" smtClean="0">
                          <a:sym typeface="Wingdings"/>
                        </a:rPr>
                        <a:t>TeV</a:t>
                      </a:r>
                      <a:r>
                        <a:rPr lang="en-US" sz="1800" strike="sngStrike" dirty="0" smtClean="0">
                          <a:sym typeface="Wingdings"/>
                        </a:rPr>
                        <a:t>: </a:t>
                      </a:r>
                      <a:r>
                        <a:rPr lang="en-US" sz="2000" b="1" u="sng" strike="sngStrike" dirty="0" smtClean="0">
                          <a:solidFill>
                            <a:srgbClr val="0000FF"/>
                          </a:solidFill>
                          <a:sym typeface="Wingdings"/>
                        </a:rPr>
                        <a:t>Quench margin at 3.5 </a:t>
                      </a:r>
                      <a:r>
                        <a:rPr lang="en-US" sz="2000" b="1" u="sng" strike="sngStrike" dirty="0" err="1" smtClean="0">
                          <a:solidFill>
                            <a:srgbClr val="0000FF"/>
                          </a:solidFill>
                          <a:sym typeface="Wingdings"/>
                        </a:rPr>
                        <a:t>TeV</a:t>
                      </a:r>
                      <a:r>
                        <a:rPr lang="en-US" sz="2000" b="1" u="sng" strike="sngStrike" dirty="0" smtClean="0">
                          <a:solidFill>
                            <a:srgbClr val="0000FF"/>
                          </a:solidFill>
                          <a:sym typeface="Wingdings"/>
                        </a:rPr>
                        <a:t> </a:t>
                      </a:r>
                      <a:r>
                        <a:rPr lang="en-US" sz="1600" i="0" u="none" strike="sngStrike" baseline="0" dirty="0" smtClean="0"/>
                        <a:t>– </a:t>
                      </a:r>
                      <a:r>
                        <a:rPr lang="en-US" sz="1400" i="0" u="none" strike="sngStrike" baseline="0" dirty="0" smtClean="0"/>
                        <a:t> </a:t>
                      </a:r>
                      <a:r>
                        <a:rPr lang="en-US" sz="1600" i="0" u="none" strike="sngStrike" baseline="0" dirty="0" smtClean="0"/>
                        <a:t>apply transverse damper method, confirm May result, longer sustained losses, identify other possible limitations (know already about BLM power supplies);</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i="0" u="none" strike="sngStrike" baseline="0" dirty="0" smtClean="0"/>
                        <a:t>If any beam left </a:t>
                      </a:r>
                      <a:r>
                        <a:rPr lang="en-US" sz="2000" b="1" i="0" u="sng" strike="sngStrike" baseline="0" dirty="0" smtClean="0">
                          <a:solidFill>
                            <a:srgbClr val="0000FF"/>
                          </a:solidFill>
                        </a:rPr>
                        <a:t>Wire Scanner Quench Test</a:t>
                      </a:r>
                      <a:endParaRPr lang="en-US" sz="1800" b="1" i="0" u="sng" strike="sngStrike" dirty="0" smtClean="0">
                        <a:solidFill>
                          <a:srgbClr val="0000FF"/>
                        </a:solidFill>
                      </a:endParaRPr>
                    </a:p>
                  </a:txBody>
                  <a:tcPr marL="12700" marR="12700" marT="12700" marB="0" anchor="ctr">
                    <a:solidFill>
                      <a:srgbClr val="FF0000"/>
                    </a:solidFill>
                  </a:tcPr>
                </a:tc>
                <a:tc>
                  <a:txBody>
                    <a:bodyPr/>
                    <a:lstStyle/>
                    <a:p>
                      <a:pPr algn="ctr"/>
                      <a:r>
                        <a:rPr lang="en-US" sz="2000" b="1" dirty="0" smtClean="0"/>
                        <a:t>C</a:t>
                      </a:r>
                      <a:endParaRPr lang="en-US" sz="2000" b="1" dirty="0"/>
                    </a:p>
                  </a:txBody>
                  <a:tcPr marL="12700" marR="12700" marT="12700" marB="0" anchor="ctr"/>
                </a:tc>
              </a:tr>
              <a:tr h="841641">
                <a:tc>
                  <a:txBody>
                    <a:bodyPr/>
                    <a:lstStyle/>
                    <a:p>
                      <a:endParaRPr lang="en-GB" sz="1800" dirty="0"/>
                    </a:p>
                  </a:txBody>
                  <a:tcPr marL="12700" marR="12700" marT="12700" marB="0" anchor="ctr"/>
                </a:tc>
                <a:tc>
                  <a:txBody>
                    <a:bodyPr/>
                    <a:lstStyle/>
                    <a:p>
                      <a:r>
                        <a:rPr lang="en-GB" sz="1800" dirty="0" smtClean="0"/>
                        <a:t>20:00</a:t>
                      </a:r>
                      <a:endParaRPr lang="en-GB" sz="1800" dirty="0"/>
                    </a:p>
                  </a:txBody>
                  <a:tcPr marL="12700" marR="12700" marT="1270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mn-lt"/>
                          <a:ea typeface="+mn-ea"/>
                          <a:cs typeface="+mn-cs"/>
                        </a:rPr>
                        <a:t>450 </a:t>
                      </a:r>
                      <a:r>
                        <a:rPr kumimoji="0" lang="en-US" sz="1800" b="0" i="0" u="none" strike="noStrike" kern="1200" cap="none" spc="0" normalizeH="0" baseline="0" noProof="0" dirty="0" err="1" smtClean="0">
                          <a:ln>
                            <a:noFill/>
                          </a:ln>
                          <a:solidFill>
                            <a:srgbClr val="000000"/>
                          </a:solidFill>
                          <a:effectLst/>
                          <a:uLnTx/>
                          <a:uFillTx/>
                          <a:latin typeface="+mn-lt"/>
                          <a:ea typeface="+mn-ea"/>
                          <a:cs typeface="+mn-cs"/>
                        </a:rPr>
                        <a:t>GeV</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 </a:t>
                      </a:r>
                      <a:r>
                        <a:rPr kumimoji="0" lang="en-US" sz="1800" b="0" i="0" u="none" strike="noStrike" kern="1200" cap="none" spc="0" normalizeH="0" baseline="0" noProof="0" dirty="0" smtClean="0">
                          <a:ln>
                            <a:noFill/>
                          </a:ln>
                          <a:solidFill>
                            <a:srgbClr val="000000"/>
                          </a:solidFill>
                          <a:effectLst/>
                          <a:uLnTx/>
                          <a:uFillTx/>
                          <a:latin typeface="+mn-lt"/>
                          <a:ea typeface="+mn-ea"/>
                          <a:cs typeface="+mn-cs"/>
                          <a:sym typeface="Wingdings"/>
                        </a:rPr>
                        <a:t> 3.5 </a:t>
                      </a:r>
                      <a:r>
                        <a:rPr kumimoji="0" lang="en-US" sz="1800" b="0" i="0" u="none" strike="noStrike" kern="1200" cap="none" spc="0" normalizeH="0" baseline="0" noProof="0" dirty="0" err="1" smtClean="0">
                          <a:ln>
                            <a:noFill/>
                          </a:ln>
                          <a:solidFill>
                            <a:srgbClr val="000000"/>
                          </a:solidFill>
                          <a:effectLst/>
                          <a:uLnTx/>
                          <a:uFillTx/>
                          <a:latin typeface="+mn-lt"/>
                          <a:ea typeface="+mn-ea"/>
                          <a:cs typeface="+mn-cs"/>
                          <a:sym typeface="Wingdings"/>
                        </a:rPr>
                        <a:t>TeV</a:t>
                      </a:r>
                      <a:r>
                        <a:rPr kumimoji="0" lang="en-US" sz="1800" b="0" i="0" u="none" strike="noStrike" kern="1200" cap="none" spc="0" normalizeH="0" baseline="0" noProof="0" dirty="0" smtClean="0">
                          <a:ln>
                            <a:noFill/>
                          </a:ln>
                          <a:solidFill>
                            <a:srgbClr val="000000"/>
                          </a:solidFill>
                          <a:effectLst/>
                          <a:uLnTx/>
                          <a:uFillTx/>
                          <a:latin typeface="+mn-lt"/>
                          <a:ea typeface="+mn-ea"/>
                          <a:cs typeface="+mn-cs"/>
                          <a:sym typeface="Wingdings"/>
                        </a:rPr>
                        <a:t>: </a:t>
                      </a:r>
                      <a:r>
                        <a:rPr kumimoji="0" lang="en-US" sz="2000" b="1" i="0" u="sng" strike="noStrike" kern="1200" cap="none" spc="0" normalizeH="0" baseline="0" noProof="0" dirty="0" smtClean="0">
                          <a:ln>
                            <a:noFill/>
                          </a:ln>
                          <a:solidFill>
                            <a:srgbClr val="0000FF"/>
                          </a:solidFill>
                          <a:effectLst/>
                          <a:uLnTx/>
                          <a:uFillTx/>
                          <a:latin typeface="+mn-lt"/>
                          <a:ea typeface="+mn-ea"/>
                          <a:cs typeface="+mn-cs"/>
                          <a:sym typeface="Wingdings"/>
                        </a:rPr>
                        <a:t>ATS</a:t>
                      </a:r>
                      <a:r>
                        <a:rPr kumimoji="0" lang="en-US" sz="1800" b="1" i="0" u="none" strike="noStrike" kern="1200" cap="none" spc="0" normalizeH="0" baseline="0" noProof="0" dirty="0" smtClean="0">
                          <a:ln>
                            <a:noFill/>
                          </a:ln>
                          <a:solidFill>
                            <a:srgbClr val="0000FF"/>
                          </a:solidFill>
                          <a:effectLst/>
                          <a:uLnTx/>
                          <a:uFillTx/>
                          <a:latin typeface="+mn-lt"/>
                          <a:ea typeface="+mn-ea"/>
                          <a:cs typeface="+mn-cs"/>
                          <a:sym typeface="Wingdings"/>
                        </a:rPr>
                        <a:t> </a:t>
                      </a:r>
                      <a:r>
                        <a:rPr kumimoji="0" lang="en-US" sz="1800" b="0" i="0" u="none" strike="noStrike" kern="1200" cap="none" spc="0" normalizeH="0" baseline="0" noProof="0" dirty="0" smtClean="0">
                          <a:ln>
                            <a:noFill/>
                          </a:ln>
                          <a:solidFill>
                            <a:srgbClr val="000000"/>
                          </a:solidFill>
                          <a:effectLst/>
                          <a:uLnTx/>
                          <a:uFillTx/>
                          <a:latin typeface="+mn-lt"/>
                          <a:ea typeface="+mn-ea"/>
                          <a:cs typeface="+mn-cs"/>
                          <a:sym typeface="Wingdings"/>
                        </a:rPr>
                        <a:t>– </a:t>
                      </a:r>
                      <a:r>
                        <a:rPr kumimoji="0" lang="en-US" sz="1600" b="0" i="0" u="none" strike="noStrike" kern="1200" cap="none" spc="0" normalizeH="0" baseline="0" noProof="0" dirty="0" smtClean="0">
                          <a:ln>
                            <a:noFill/>
                          </a:ln>
                          <a:solidFill>
                            <a:srgbClr val="000000"/>
                          </a:solidFill>
                          <a:effectLst/>
                          <a:uLnTx/>
                          <a:uFillTx/>
                          <a:latin typeface="+mn-lt"/>
                          <a:ea typeface="+mn-ea"/>
                          <a:cs typeface="+mn-cs"/>
                          <a:sym typeface="Wingdings"/>
                        </a:rPr>
                        <a:t>Simultaneous squeeze to 0.4 m then to 0.1m in IR1 and IR5 with pilot beam, test of possible future upgrade optics for LHC</a:t>
                      </a:r>
                      <a:endParaRPr kumimoji="0" lang="en-US" sz="1800" b="0" i="0" u="none" strike="noStrike" kern="1200" cap="none" spc="0" normalizeH="0" baseline="0" noProof="0" dirty="0" smtClean="0">
                        <a:ln>
                          <a:noFill/>
                        </a:ln>
                        <a:solidFill>
                          <a:srgbClr val="000000"/>
                        </a:solidFill>
                        <a:effectLst/>
                        <a:uLnTx/>
                        <a:uFillTx/>
                        <a:latin typeface="+mn-lt"/>
                        <a:ea typeface="+mn-ea"/>
                        <a:cs typeface="+mn-cs"/>
                      </a:endParaRPr>
                    </a:p>
                  </a:txBody>
                  <a:tcPr marL="12700" marR="12700" marT="12700" marB="0" anchor="ctr">
                    <a:solidFill>
                      <a:srgbClr val="FF33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0" dirty="0" smtClean="0"/>
                        <a:t>A</a:t>
                      </a:r>
                    </a:p>
                  </a:txBody>
                  <a:tcPr marL="12700" marR="12700" marT="12700" marB="0" anchor="ctr"/>
                </a:tc>
              </a:tr>
              <a:tr h="331877">
                <a:tc>
                  <a:txBody>
                    <a:bodyPr/>
                    <a:lstStyle/>
                    <a:p>
                      <a:r>
                        <a:rPr lang="en-GB" sz="1800" dirty="0" smtClean="0"/>
                        <a:t>Fri</a:t>
                      </a:r>
                      <a:endParaRPr lang="en-GB" sz="1800" dirty="0"/>
                    </a:p>
                  </a:txBody>
                  <a:tcPr marL="12700" marR="12700" marT="12700" marB="0" anchor="ctr"/>
                </a:tc>
                <a:tc>
                  <a:txBody>
                    <a:bodyPr/>
                    <a:lstStyle/>
                    <a:p>
                      <a:r>
                        <a:rPr lang="en-GB" sz="1800" dirty="0" smtClean="0"/>
                        <a:t>06:00</a:t>
                      </a:r>
                      <a:endParaRPr lang="en-GB" sz="180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1" dirty="0" smtClean="0"/>
                        <a:t>Ramp down,</a:t>
                      </a:r>
                      <a:r>
                        <a:rPr lang="en-US" sz="1600" b="0" i="1" baseline="0" dirty="0" smtClean="0"/>
                        <a:t> cycle.</a:t>
                      </a:r>
                      <a:endParaRPr lang="en-US" sz="1600" b="0" i="1" dirty="0" smtClean="0"/>
                    </a:p>
                  </a:txBody>
                  <a:tcPr marL="12700" marR="12700" marT="12700" marB="0" anchor="ctr">
                    <a:solidFill>
                      <a:srgbClr val="FF33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i="1" dirty="0" smtClean="0"/>
                    </a:p>
                  </a:txBody>
                  <a:tcPr marL="12700" marR="12700" marT="12700" marB="0" anchor="ctr"/>
                </a:tc>
              </a:tr>
            </a:tbl>
          </a:graphicData>
        </a:graphic>
      </p:graphicFrame>
      <p:sp>
        <p:nvSpPr>
          <p:cNvPr id="8" name="Rectangle 7"/>
          <p:cNvSpPr/>
          <p:nvPr/>
        </p:nvSpPr>
        <p:spPr>
          <a:xfrm>
            <a:off x="2006396" y="2590800"/>
            <a:ext cx="5472973" cy="1754326"/>
          </a:xfrm>
          <a:prstGeom prst="rect">
            <a:avLst/>
          </a:prstGeom>
          <a:noFill/>
        </p:spPr>
        <p:txBody>
          <a:bodyPr wrap="none" lIns="91440" tIns="45720" rIns="91440" bIns="45720">
            <a:spAutoFit/>
          </a:bodyPr>
          <a:lstStyle/>
          <a:p>
            <a:pPr algn="ctr"/>
            <a:r>
              <a:rPr lang="en-US" sz="5400" b="1" i="1" u="none" strike="noStrike" cap="none" spc="0" noProof="0"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mn-lt"/>
              </a:rPr>
              <a:t>SPS Beam dump </a:t>
            </a:r>
          </a:p>
          <a:p>
            <a:pPr algn="ctr"/>
            <a:r>
              <a:rPr lang="en-US" sz="5400" b="1" i="1" u="none" strike="noStrike" cap="none" spc="0" noProof="0"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mn-lt"/>
              </a:rPr>
              <a:t>kicker problem</a:t>
            </a:r>
            <a:endParaRPr lang="en-US" sz="5400" b="1" cap="none" spc="0"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endParaRPr>
          </a:p>
        </p:txBody>
      </p:sp>
    </p:spTree>
    <p:extLst>
      <p:ext uri="{BB962C8B-B14F-4D97-AF65-F5344CB8AC3E}">
        <p14:creationId xmlns="" xmlns:p14="http://schemas.microsoft.com/office/powerpoint/2010/main" val="3566338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half" idx="3"/>
          </p:nvPr>
        </p:nvSpPr>
        <p:spPr>
          <a:xfrm>
            <a:off x="228600" y="990600"/>
            <a:ext cx="8610600" cy="1676400"/>
          </a:xfrm>
        </p:spPr>
        <p:txBody>
          <a:bodyPr/>
          <a:lstStyle/>
          <a:p>
            <a:pPr lvl="0"/>
            <a:r>
              <a:rPr lang="en-US" dirty="0" smtClean="0"/>
              <a:t>Accesses:</a:t>
            </a:r>
          </a:p>
          <a:p>
            <a:pPr lvl="1"/>
            <a:r>
              <a:rPr lang="en-US" sz="2400" dirty="0" smtClean="0"/>
              <a:t>BGI</a:t>
            </a:r>
          </a:p>
          <a:p>
            <a:pPr lvl="1"/>
            <a:r>
              <a:rPr lang="en-US" sz="2400" dirty="0" smtClean="0"/>
              <a:t>Standalone magnet splice measurement (D3) </a:t>
            </a:r>
            <a:r>
              <a:rPr lang="en-US" sz="2400" dirty="0" smtClean="0">
                <a:sym typeface="Wingdings" pitchFamily="2" charset="2"/>
              </a:rPr>
              <a:t> campaign completed</a:t>
            </a:r>
          </a:p>
          <a:p>
            <a:pPr lvl="1"/>
            <a:r>
              <a:rPr lang="en-US" sz="2400" dirty="0" smtClean="0">
                <a:sym typeface="Wingdings" pitchFamily="2" charset="2"/>
              </a:rPr>
              <a:t>Investigations on aperture issue in point 2 (RP, </a:t>
            </a:r>
            <a:r>
              <a:rPr lang="en-US" sz="2400" dirty="0" smtClean="0">
                <a:sym typeface="Wingdings" pitchFamily="2" charset="2"/>
              </a:rPr>
              <a:t>Survey)</a:t>
            </a:r>
            <a:endParaRPr lang="en-US" sz="3200" dirty="0" smtClean="0"/>
          </a:p>
          <a:p>
            <a:r>
              <a:rPr lang="en-US" dirty="0" smtClean="0"/>
              <a:t>16:30 start pre-cycle hoping to have beam at ~</a:t>
            </a:r>
            <a:r>
              <a:rPr lang="en-US" dirty="0" smtClean="0"/>
              <a:t>20:00</a:t>
            </a:r>
          </a:p>
          <a:p>
            <a:endParaRPr lang="en-US" dirty="0" smtClean="0"/>
          </a:p>
          <a:p>
            <a:r>
              <a:rPr lang="en-US" dirty="0" smtClean="0"/>
              <a:t>…but we have not yet beam</a:t>
            </a:r>
            <a:endParaRPr lang="en-US" dirty="0" smtClean="0"/>
          </a:p>
          <a:p>
            <a:endParaRPr lang="en-US" sz="3600" dirty="0"/>
          </a:p>
        </p:txBody>
      </p:sp>
      <p:sp>
        <p:nvSpPr>
          <p:cNvPr id="5" name="Title 4"/>
          <p:cNvSpPr>
            <a:spLocks noGrp="1"/>
          </p:cNvSpPr>
          <p:nvPr>
            <p:ph type="title"/>
          </p:nvPr>
        </p:nvSpPr>
        <p:spPr/>
        <p:txBody>
          <a:bodyPr/>
          <a:lstStyle/>
          <a:p>
            <a:r>
              <a:rPr lang="en-US" dirty="0" smtClean="0"/>
              <a:t>Thu 3/11</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3"/>
          </p:nvPr>
        </p:nvSpPr>
        <p:spPr/>
        <p:txBody>
          <a:bodyPr/>
          <a:lstStyle/>
          <a:p>
            <a:r>
              <a:rPr lang="en-US" sz="2000" dirty="0" smtClean="0"/>
              <a:t/>
            </a:r>
            <a:br>
              <a:rPr lang="en-US" sz="2000" dirty="0" smtClean="0"/>
            </a:br>
            <a:endParaRPr lang="en-US" sz="2000" dirty="0"/>
          </a:p>
        </p:txBody>
      </p:sp>
      <p:sp>
        <p:nvSpPr>
          <p:cNvPr id="5" name="Title 4"/>
          <p:cNvSpPr>
            <a:spLocks noGrp="1"/>
          </p:cNvSpPr>
          <p:nvPr>
            <p:ph type="title"/>
          </p:nvPr>
        </p:nvSpPr>
        <p:spPr/>
        <p:txBody>
          <a:bodyPr/>
          <a:lstStyle/>
          <a:p>
            <a:r>
              <a:rPr lang="en-US" dirty="0" smtClean="0"/>
              <a:t>Alignment checks</a:t>
            </a:r>
            <a:endParaRPr lang="en-US" dirty="0"/>
          </a:p>
        </p:txBody>
      </p:sp>
      <p:sp>
        <p:nvSpPr>
          <p:cNvPr id="6" name="Content Placeholder 5"/>
          <p:cNvSpPr>
            <a:spLocks noGrp="1"/>
          </p:cNvSpPr>
          <p:nvPr>
            <p:ph type="body" sz="half" idx="10"/>
          </p:nvPr>
        </p:nvSpPr>
        <p:spPr/>
        <p:txBody>
          <a:bodyPr/>
          <a:lstStyle/>
          <a:p>
            <a:pPr lvl="0"/>
            <a:endParaRPr lang="en-US" sz="2400" dirty="0" smtClean="0"/>
          </a:p>
          <a:p>
            <a:endParaRPr lang="en-US" dirty="0"/>
          </a:p>
        </p:txBody>
      </p:sp>
      <p:pic>
        <p:nvPicPr>
          <p:cNvPr id="1026" name="Picture 3" descr="image003"/>
          <p:cNvPicPr>
            <a:picLocks noChangeAspect="1" noChangeArrowheads="1"/>
          </p:cNvPicPr>
          <p:nvPr/>
        </p:nvPicPr>
        <p:blipFill>
          <a:blip r:embed="rId2" cstate="print"/>
          <a:srcRect/>
          <a:stretch>
            <a:fillRect/>
          </a:stretch>
        </p:blipFill>
        <p:spPr bwMode="auto">
          <a:xfrm>
            <a:off x="1066800" y="1143000"/>
            <a:ext cx="6986588" cy="4564856"/>
          </a:xfrm>
          <a:prstGeom prst="rect">
            <a:avLst/>
          </a:prstGeom>
          <a:noFill/>
          <a:ln w="9525">
            <a:noFill/>
            <a:miter lim="800000"/>
            <a:headEnd/>
            <a:tailEnd/>
          </a:ln>
        </p:spPr>
      </p:pic>
      <p:sp>
        <p:nvSpPr>
          <p:cNvPr id="8" name="Rectangle 7"/>
          <p:cNvSpPr/>
          <p:nvPr/>
        </p:nvSpPr>
        <p:spPr>
          <a:xfrm>
            <a:off x="381000" y="5867400"/>
            <a:ext cx="2438400" cy="381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P. Bestmann</a:t>
            </a:r>
            <a:endParaRPr lang="en-US" b="1"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RP survey (L2)</a:t>
            </a:r>
            <a:endParaRPr lang="en-US" dirty="0"/>
          </a:p>
        </p:txBody>
      </p:sp>
      <p:graphicFrame>
        <p:nvGraphicFramePr>
          <p:cNvPr id="7" name="Content Placeholder 6"/>
          <p:cNvGraphicFramePr>
            <a:graphicFrameLocks noGrp="1"/>
          </p:cNvGraphicFramePr>
          <p:nvPr>
            <p:ph idx="1"/>
          </p:nvPr>
        </p:nvGraphicFramePr>
        <p:xfrm>
          <a:off x="228600" y="990600"/>
          <a:ext cx="8686800"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381000" y="5867400"/>
            <a:ext cx="2438400" cy="381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K. Weiss</a:t>
            </a:r>
            <a:endParaRPr lang="en-US" b="1" dirty="0">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RP survey (R2)</a:t>
            </a:r>
            <a:endParaRPr lang="en-US" dirty="0"/>
          </a:p>
        </p:txBody>
      </p:sp>
      <p:graphicFrame>
        <p:nvGraphicFramePr>
          <p:cNvPr id="4" name="Content Placeholder 3"/>
          <p:cNvGraphicFramePr>
            <a:graphicFrameLocks noGrp="1"/>
          </p:cNvGraphicFramePr>
          <p:nvPr>
            <p:ph idx="1"/>
          </p:nvPr>
        </p:nvGraphicFramePr>
        <p:xfrm>
          <a:off x="228600" y="990600"/>
          <a:ext cx="8686800"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381000" y="5867400"/>
            <a:ext cx="2438400" cy="381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K. Weiss</a:t>
            </a:r>
            <a:endParaRPr lang="en-US" b="1" dirty="0">
              <a:solidFill>
                <a:srgbClr val="FFFF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this afternoon I had a discussion with Vincent Baglin to check the drawings of the elements in between the D2 and the TCTV on the left side of IR2. Nothing special was found. He also showed me the results </a:t>
            </a:r>
            <a:r>
              <a:rPr lang="en-US" sz="1800" dirty="0" smtClean="0">
                <a:solidFill>
                  <a:srgbClr val="FF0000"/>
                </a:solidFill>
              </a:rPr>
              <a:t>of X-rays on the bellows installed in the same region and the RF-fingers seem in good shape (apart one case that was considered not-conform, but still the probability of having fingers falling inside the aperture is considered negligible). </a:t>
            </a:r>
          </a:p>
          <a:p>
            <a:endParaRPr lang="en-US" sz="1800" dirty="0" smtClean="0">
              <a:solidFill>
                <a:srgbClr val="FF0000"/>
              </a:solidFill>
            </a:endParaRPr>
          </a:p>
          <a:p>
            <a:r>
              <a:rPr lang="en-US" sz="1800" dirty="0" smtClean="0">
                <a:solidFill>
                  <a:srgbClr val="FF0000"/>
                </a:solidFill>
              </a:rPr>
              <a:t>Tomorrow I will have another check of the shape of the bump used in the scan (indeed it is the superposition of three bumps) using the detailed aperture model with the vacuum elements.</a:t>
            </a:r>
            <a:r>
              <a:rPr lang="en-US" sz="1800" dirty="0" smtClean="0"/>
              <a:t> Although such a model has some limitations and some information is not fully certified, still I would like to be absolutely sure that what we observe is not due to an obvious problem with the bump and the complex layout of the injection region (this could also explain why the right side of the insertion did not show any problem).</a:t>
            </a:r>
          </a:p>
          <a:p>
            <a:endParaRPr lang="en-US" sz="1800" dirty="0"/>
          </a:p>
        </p:txBody>
      </p:sp>
      <p:sp>
        <p:nvSpPr>
          <p:cNvPr id="3" name="Title 2"/>
          <p:cNvSpPr>
            <a:spLocks noGrp="1"/>
          </p:cNvSpPr>
          <p:nvPr>
            <p:ph type="title"/>
          </p:nvPr>
        </p:nvSpPr>
        <p:spPr/>
        <p:txBody>
          <a:bodyPr/>
          <a:lstStyle/>
          <a:p>
            <a:r>
              <a:rPr lang="en-US" dirty="0" smtClean="0"/>
              <a:t>Aperture IR2 (M. Giovannozzi)</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MKD Conditioning still ongoing </a:t>
            </a:r>
            <a:r>
              <a:rPr lang="en-US" sz="2400" dirty="0" smtClean="0">
                <a:sym typeface="Wingdings" pitchFamily="2" charset="2"/>
              </a:rPr>
              <a:t> it will not be completed before </a:t>
            </a:r>
            <a:r>
              <a:rPr lang="en-US" sz="2400" dirty="0" smtClean="0">
                <a:sym typeface="Wingdings" pitchFamily="2" charset="2"/>
              </a:rPr>
              <a:t>beginning of the afternoon</a:t>
            </a:r>
            <a:endParaRPr lang="en-US" sz="2400" dirty="0" smtClean="0">
              <a:sym typeface="Wingdings" pitchFamily="2" charset="2"/>
            </a:endParaRPr>
          </a:p>
          <a:p>
            <a:endParaRPr lang="en-US" sz="2400" dirty="0" smtClean="0">
              <a:sym typeface="Wingdings" pitchFamily="2" charset="2"/>
            </a:endParaRPr>
          </a:p>
          <a:p>
            <a:r>
              <a:rPr lang="en-US" sz="2400" dirty="0" smtClean="0">
                <a:sym typeface="Wingdings" pitchFamily="2" charset="2"/>
              </a:rPr>
              <a:t>Connection of the TETRA radio signal (410-430 MHz signal – will be used in the future for </a:t>
            </a:r>
            <a:r>
              <a:rPr lang="en-US" sz="2400" dirty="0" smtClean="0">
                <a:sym typeface="Wingdings" pitchFamily="2" charset="2"/>
              </a:rPr>
              <a:t>communication in the tunnel) </a:t>
            </a:r>
            <a:r>
              <a:rPr lang="en-US" sz="2400" dirty="0" smtClean="0"/>
              <a:t>in SD8 and will be propagated through this cable up to RE82 and RE88 alcoves for test. Tests performed last year did not show any effect on beam </a:t>
            </a:r>
            <a:r>
              <a:rPr lang="en-US" sz="2400" dirty="0" smtClean="0">
                <a:sym typeface="Wingdings" pitchFamily="2" charset="2"/>
              </a:rPr>
              <a:t> 09:30 (does not require access).</a:t>
            </a:r>
          </a:p>
          <a:p>
            <a:r>
              <a:rPr lang="en-US" sz="2400" dirty="0" smtClean="0">
                <a:sym typeface="Wingdings" pitchFamily="2" charset="2"/>
              </a:rPr>
              <a:t>If no issues: leave it ON until tech stop. Additional tests will be required later for RF compatibility</a:t>
            </a:r>
            <a:endParaRPr lang="en-US" sz="2400" dirty="0" smtClean="0"/>
          </a:p>
          <a:p>
            <a:r>
              <a:rPr lang="en-US" sz="2400" dirty="0" smtClean="0"/>
              <a:t>Need to start with low </a:t>
            </a:r>
            <a:r>
              <a:rPr lang="en-US" sz="2400" smtClean="0"/>
              <a:t>intensity </a:t>
            </a:r>
            <a:r>
              <a:rPr lang="en-US" sz="2400" smtClean="0"/>
              <a:t>beam</a:t>
            </a:r>
            <a:endParaRPr lang="en-US" sz="2400" dirty="0"/>
          </a:p>
        </p:txBody>
      </p:sp>
      <p:sp>
        <p:nvSpPr>
          <p:cNvPr id="3" name="Title 2"/>
          <p:cNvSpPr>
            <a:spLocks noGrp="1"/>
          </p:cNvSpPr>
          <p:nvPr>
            <p:ph type="title"/>
          </p:nvPr>
        </p:nvSpPr>
        <p:spPr/>
        <p:txBody>
          <a:bodyPr/>
          <a:lstStyle/>
          <a:p>
            <a:r>
              <a:rPr lang="en-US" dirty="0" smtClean="0"/>
              <a:t>Fri 4/11</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MD Planning Fri (4.11.)</a:t>
            </a:r>
            <a:endParaRPr lang="en-US" dirty="0"/>
          </a:p>
        </p:txBody>
      </p:sp>
      <p:graphicFrame>
        <p:nvGraphicFramePr>
          <p:cNvPr id="7" name="Content Placeholder 6"/>
          <p:cNvGraphicFramePr>
            <a:graphicFrameLocks noGrp="1"/>
          </p:cNvGraphicFramePr>
          <p:nvPr>
            <p:ph idx="1"/>
            <p:extLst>
              <p:ext uri="{D42A27DB-BD31-4B8C-83A1-F6EECF244321}">
                <p14:modId xmlns="" xmlns:p14="http://schemas.microsoft.com/office/powerpoint/2010/main" val="2019855785"/>
              </p:ext>
            </p:extLst>
          </p:nvPr>
        </p:nvGraphicFramePr>
        <p:xfrm>
          <a:off x="533400" y="914400"/>
          <a:ext cx="8229601" cy="5510955"/>
        </p:xfrm>
        <a:graphic>
          <a:graphicData uri="http://schemas.openxmlformats.org/drawingml/2006/table">
            <a:tbl>
              <a:tblPr firstRow="1" bandRow="1">
                <a:tableStyleId>{5C22544A-7EE6-4342-B048-85BDC9FD1C3A}</a:tableStyleId>
              </a:tblPr>
              <a:tblGrid>
                <a:gridCol w="609600"/>
                <a:gridCol w="762000"/>
                <a:gridCol w="6333470"/>
                <a:gridCol w="524531"/>
              </a:tblGrid>
              <a:tr h="394611">
                <a:tc>
                  <a:txBody>
                    <a:bodyPr/>
                    <a:lstStyle/>
                    <a:p>
                      <a:r>
                        <a:rPr lang="en-US" dirty="0" smtClean="0"/>
                        <a:t>Day</a:t>
                      </a:r>
                      <a:endParaRPr lang="en-US" dirty="0"/>
                    </a:p>
                  </a:txBody>
                  <a:tcPr/>
                </a:tc>
                <a:tc>
                  <a:txBody>
                    <a:bodyPr/>
                    <a:lstStyle/>
                    <a:p>
                      <a:r>
                        <a:rPr lang="en-US" dirty="0" smtClean="0"/>
                        <a:t>Time</a:t>
                      </a:r>
                      <a:endParaRPr lang="en-US" dirty="0"/>
                    </a:p>
                  </a:txBody>
                  <a:tcPr/>
                </a:tc>
                <a:tc>
                  <a:txBody>
                    <a:bodyPr/>
                    <a:lstStyle/>
                    <a:p>
                      <a:r>
                        <a:rPr lang="en-US" dirty="0" smtClean="0"/>
                        <a:t>MD</a:t>
                      </a:r>
                      <a:endParaRPr lang="en-US" dirty="0"/>
                    </a:p>
                  </a:txBody>
                  <a:tcPr/>
                </a:tc>
                <a:tc>
                  <a:txBody>
                    <a:bodyPr/>
                    <a:lstStyle/>
                    <a:p>
                      <a:r>
                        <a:rPr lang="en-US" dirty="0" smtClean="0"/>
                        <a:t>MP</a:t>
                      </a:r>
                      <a:endParaRPr lang="en-US" dirty="0"/>
                    </a:p>
                  </a:txBody>
                  <a:tcPr/>
                </a:tc>
              </a:tr>
              <a:tr h="416234">
                <a:tc>
                  <a:txBody>
                    <a:bodyPr/>
                    <a:lstStyle/>
                    <a:p>
                      <a:r>
                        <a:rPr lang="en-GB" sz="1800" dirty="0" smtClean="0"/>
                        <a:t>Fri</a:t>
                      </a:r>
                      <a:endParaRPr lang="en-GB" sz="1800" dirty="0"/>
                    </a:p>
                  </a:txBody>
                  <a:tcPr marL="12700" marR="12700" marT="12700" marB="0" anchor="ctr"/>
                </a:tc>
                <a:tc>
                  <a:txBody>
                    <a:bodyPr/>
                    <a:lstStyle/>
                    <a:p>
                      <a:r>
                        <a:rPr lang="en-GB" sz="1800" dirty="0" smtClean="0"/>
                        <a:t>06:00</a:t>
                      </a:r>
                      <a:endParaRPr lang="en-GB" sz="180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1" dirty="0" smtClean="0"/>
                        <a:t>Ramp down,</a:t>
                      </a:r>
                      <a:r>
                        <a:rPr lang="en-US" sz="1600" b="0" i="1" baseline="0" dirty="0" smtClean="0"/>
                        <a:t> cycle. </a:t>
                      </a:r>
                      <a:endParaRPr lang="en-US" sz="1600" b="0" i="1" dirty="0" smtClean="0"/>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i="0" dirty="0" smtClean="0">
                        <a:latin typeface="Arial (Body)"/>
                        <a:cs typeface="Arial (Body)"/>
                      </a:endParaRPr>
                    </a:p>
                  </a:txBody>
                  <a:tcPr marL="12700" marR="12700" marT="12700" marB="0" anchor="ctr"/>
                </a:tc>
              </a:tr>
              <a:tr h="6346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L="12700" marR="12700" marT="12700" marB="0" anchor="ctr"/>
                </a:tc>
                <a:tc>
                  <a:txBody>
                    <a:bodyPr/>
                    <a:lstStyle/>
                    <a:p>
                      <a:r>
                        <a:rPr lang="en-GB" sz="1800" dirty="0" smtClean="0"/>
                        <a:t>08:00</a:t>
                      </a:r>
                      <a:endParaRPr lang="en-GB" sz="180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450 </a:t>
                      </a:r>
                      <a:r>
                        <a:rPr lang="en-US" sz="1800" dirty="0" err="1" smtClean="0"/>
                        <a:t>GeV</a:t>
                      </a:r>
                      <a:r>
                        <a:rPr lang="en-US" sz="1800" dirty="0" smtClean="0"/>
                        <a:t> </a:t>
                      </a:r>
                      <a:r>
                        <a:rPr lang="en-US" sz="1800" dirty="0" smtClean="0">
                          <a:sym typeface="Wingdings"/>
                        </a:rPr>
                        <a:t> 3.5 </a:t>
                      </a:r>
                      <a:r>
                        <a:rPr lang="en-US" sz="1800" dirty="0" err="1" smtClean="0">
                          <a:sym typeface="Wingdings"/>
                        </a:rPr>
                        <a:t>TeV</a:t>
                      </a:r>
                      <a:r>
                        <a:rPr lang="en-US" sz="1800" dirty="0" smtClean="0"/>
                        <a:t>: </a:t>
                      </a:r>
                      <a:r>
                        <a:rPr lang="en-US" sz="2000" b="1" u="sng" dirty="0" smtClean="0">
                          <a:solidFill>
                            <a:srgbClr val="0000FF"/>
                          </a:solidFill>
                        </a:rPr>
                        <a:t>Beam instrumentation</a:t>
                      </a:r>
                      <a:r>
                        <a:rPr lang="en-US" sz="2000" dirty="0" smtClean="0"/>
                        <a:t> </a:t>
                      </a:r>
                      <a:r>
                        <a:rPr lang="en-US" sz="1600" dirty="0" smtClean="0"/>
                        <a:t>– check</a:t>
                      </a:r>
                      <a:r>
                        <a:rPr lang="en-US" sz="1600" baseline="0" dirty="0" smtClean="0"/>
                        <a:t> various beam instrumentation, calibrate </a:t>
                      </a:r>
                      <a:r>
                        <a:rPr lang="en-US" sz="1600" baseline="0" dirty="0" err="1" smtClean="0"/>
                        <a:t>emittance</a:t>
                      </a:r>
                      <a:r>
                        <a:rPr lang="en-US" sz="1600" baseline="0" dirty="0" smtClean="0"/>
                        <a:t> measurement, …</a:t>
                      </a:r>
                      <a:endParaRPr lang="en-US" sz="1600" dirty="0" smtClean="0"/>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0" dirty="0" smtClean="0">
                          <a:latin typeface="Arial (Body)"/>
                          <a:cs typeface="Arial (Body)"/>
                        </a:rPr>
                        <a:t>B</a:t>
                      </a:r>
                    </a:p>
                  </a:txBody>
                  <a:tcPr marL="12700" marR="12700" marT="12700" marB="0" anchor="ctr"/>
                </a:tc>
              </a:tr>
              <a:tr h="360050">
                <a:tc>
                  <a:txBody>
                    <a:bodyPr/>
                    <a:lstStyle/>
                    <a:p>
                      <a:endParaRPr lang="en-US" sz="1800" i="0" dirty="0"/>
                    </a:p>
                  </a:txBody>
                  <a:tcPr marL="12700" marR="12700" marT="12700" marB="0" anchor="ctr"/>
                </a:tc>
                <a:tc>
                  <a:txBody>
                    <a:bodyPr/>
                    <a:lstStyle/>
                    <a:p>
                      <a:r>
                        <a:rPr lang="en-GB" sz="1800" smtClean="0"/>
                        <a:t>15:00</a:t>
                      </a:r>
                      <a:endParaRPr lang="en-GB" sz="1800" dirty="0"/>
                    </a:p>
                  </a:txBody>
                  <a:tcPr marL="12700" marR="12700" marT="1270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smtClean="0">
                          <a:ln>
                            <a:noFill/>
                          </a:ln>
                          <a:solidFill>
                            <a:srgbClr val="000000"/>
                          </a:solidFill>
                          <a:effectLst/>
                          <a:uLnTx/>
                          <a:uFillTx/>
                          <a:latin typeface="+mn-lt"/>
                          <a:ea typeface="+mn-ea"/>
                          <a:cs typeface="+mn-cs"/>
                        </a:rPr>
                        <a:t>Ramp down, cycle. </a:t>
                      </a:r>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i="0" dirty="0" smtClean="0">
                        <a:latin typeface="Arial (Body)"/>
                        <a:cs typeface="Arial (Body)"/>
                      </a:endParaRPr>
                    </a:p>
                  </a:txBody>
                  <a:tcPr marL="12700" marR="12700" marT="12700" marB="0" anchor="ctr"/>
                </a:tc>
              </a:tr>
              <a:tr h="802751">
                <a:tc>
                  <a:txBody>
                    <a:bodyPr/>
                    <a:lstStyle/>
                    <a:p>
                      <a:endParaRPr lang="en-US" sz="1800" i="0" dirty="0"/>
                    </a:p>
                  </a:txBody>
                  <a:tcPr marL="12700" marR="12700" marT="12700" marB="0" anchor="ctr"/>
                </a:tc>
                <a:tc>
                  <a:txBody>
                    <a:bodyPr/>
                    <a:lstStyle/>
                    <a:p>
                      <a:r>
                        <a:rPr lang="en-GB" sz="1800" dirty="0" smtClean="0"/>
                        <a:t>13:00</a:t>
                      </a:r>
                      <a:endParaRPr lang="en-GB" sz="180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0" dirty="0" smtClean="0"/>
                        <a:t>450</a:t>
                      </a:r>
                      <a:r>
                        <a:rPr lang="en-US" sz="1800" i="0" baseline="0" dirty="0" smtClean="0"/>
                        <a:t> </a:t>
                      </a:r>
                      <a:r>
                        <a:rPr lang="en-US" sz="1800" i="0" baseline="0" dirty="0" err="1" smtClean="0"/>
                        <a:t>GeV</a:t>
                      </a:r>
                      <a:r>
                        <a:rPr lang="en-US" sz="1800" i="0" baseline="0" dirty="0" smtClean="0"/>
                        <a:t>: </a:t>
                      </a:r>
                      <a:r>
                        <a:rPr lang="en-US" sz="2000" b="1" i="0" u="sng" baseline="0" dirty="0" smtClean="0">
                          <a:solidFill>
                            <a:srgbClr val="0000FF"/>
                          </a:solidFill>
                        </a:rPr>
                        <a:t>Beam shape and TCLIB</a:t>
                      </a:r>
                      <a:r>
                        <a:rPr lang="en-US" sz="2000" b="0" i="0" u="none" baseline="0" dirty="0" smtClean="0">
                          <a:solidFill>
                            <a:schemeClr val="tx1"/>
                          </a:solidFill>
                        </a:rPr>
                        <a:t> (scraping and </a:t>
                      </a:r>
                      <a:r>
                        <a:rPr lang="en-US" sz="1800" b="0" u="none" kern="1200" dirty="0" smtClean="0">
                          <a:solidFill>
                            <a:schemeClr val="tx1"/>
                          </a:solidFill>
                          <a:latin typeface="+mn-lt"/>
                          <a:ea typeface="+mn-ea"/>
                          <a:cs typeface="+mn-cs"/>
                        </a:rPr>
                        <a:t>BLM calibration for FLUKA simulations on injection quench margin</a:t>
                      </a:r>
                      <a:r>
                        <a:rPr lang="en-US" sz="2000" b="0" i="0" u="none" baseline="0" dirty="0" smtClean="0">
                          <a:solidFill>
                            <a:schemeClr val="tx1"/>
                          </a:solidFill>
                        </a:rPr>
                        <a:t>)</a:t>
                      </a:r>
                      <a:endParaRPr lang="en-US" sz="2000" b="0" i="0" u="none" dirty="0" smtClean="0">
                        <a:solidFill>
                          <a:schemeClr val="tx1"/>
                        </a:solidFill>
                      </a:endParaRPr>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0" dirty="0" smtClean="0">
                          <a:latin typeface="Arial (Body)"/>
                          <a:cs typeface="Arial (Body)"/>
                        </a:rPr>
                        <a:t>B</a:t>
                      </a:r>
                    </a:p>
                  </a:txBody>
                  <a:tcPr marL="12700" marR="12700" marT="12700" marB="0" anchor="ctr"/>
                </a:tc>
              </a:tr>
              <a:tr h="1008151">
                <a:tc>
                  <a:txBody>
                    <a:bodyPr/>
                    <a:lstStyle/>
                    <a:p>
                      <a:endParaRPr lang="en-US" sz="1800" i="0" dirty="0"/>
                    </a:p>
                  </a:txBody>
                  <a:tcPr marL="12700" marR="12700" marT="12700" marB="0" anchor="ctr"/>
                </a:tc>
                <a:tc>
                  <a:txBody>
                    <a:bodyPr/>
                    <a:lstStyle/>
                    <a:p>
                      <a:r>
                        <a:rPr lang="en-GB" sz="1800" dirty="0" smtClean="0"/>
                        <a:t>15:00</a:t>
                      </a:r>
                      <a:endParaRPr lang="en-GB" sz="180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450 </a:t>
                      </a:r>
                      <a:r>
                        <a:rPr lang="en-US" sz="1800" dirty="0" err="1" smtClean="0"/>
                        <a:t>GeV</a:t>
                      </a:r>
                      <a:r>
                        <a:rPr lang="en-US" sz="1800" dirty="0" smtClean="0"/>
                        <a:t> </a:t>
                      </a:r>
                      <a:r>
                        <a:rPr lang="en-US" sz="1800" dirty="0" err="1" smtClean="0">
                          <a:sym typeface="Wingdings"/>
                        </a:rPr>
                        <a:t></a:t>
                      </a:r>
                      <a:r>
                        <a:rPr lang="en-US" sz="1800" dirty="0" smtClean="0">
                          <a:sym typeface="Wingdings"/>
                        </a:rPr>
                        <a:t> 3.5</a:t>
                      </a:r>
                      <a:r>
                        <a:rPr lang="en-US" sz="1800" baseline="0" dirty="0" smtClean="0">
                          <a:sym typeface="Wingdings"/>
                        </a:rPr>
                        <a:t> </a:t>
                      </a:r>
                      <a:r>
                        <a:rPr lang="en-US" sz="1800" baseline="0" dirty="0" err="1" smtClean="0">
                          <a:sym typeface="Wingdings"/>
                        </a:rPr>
                        <a:t>TeV</a:t>
                      </a:r>
                      <a:r>
                        <a:rPr lang="en-US" sz="1800" dirty="0" smtClean="0">
                          <a:sym typeface="Wingdings"/>
                        </a:rPr>
                        <a:t>: </a:t>
                      </a:r>
                      <a:r>
                        <a:rPr lang="en-US" sz="2000" b="1" u="sng" dirty="0" smtClean="0">
                          <a:solidFill>
                            <a:srgbClr val="0000FF"/>
                          </a:solidFill>
                          <a:sym typeface="Wingdings"/>
                        </a:rPr>
                        <a:t>Longitudinal</a:t>
                      </a:r>
                      <a:r>
                        <a:rPr lang="en-US" sz="2000" b="1" u="sng" baseline="0" dirty="0" smtClean="0">
                          <a:solidFill>
                            <a:srgbClr val="0000FF"/>
                          </a:solidFill>
                          <a:sym typeface="Wingdings"/>
                        </a:rPr>
                        <a:t> beam stability</a:t>
                      </a:r>
                      <a:r>
                        <a:rPr lang="en-US" sz="2000" b="1" u="none" baseline="0" dirty="0" smtClean="0">
                          <a:solidFill>
                            <a:srgbClr val="0000FF"/>
                          </a:solidFill>
                          <a:sym typeface="Wingdings"/>
                        </a:rPr>
                        <a:t> </a:t>
                      </a:r>
                      <a:r>
                        <a:rPr lang="en-US" sz="1600" i="0" baseline="0" dirty="0" smtClean="0">
                          <a:sym typeface="Wingdings"/>
                        </a:rPr>
                        <a:t>– Explore single and multi-bunch stability in longitudinal phase space, instability thresholds, optimal and required RF parameters</a:t>
                      </a:r>
                      <a:endParaRPr lang="en-US" sz="1800" i="0" dirty="0" smtClean="0"/>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0" dirty="0" smtClean="0">
                          <a:latin typeface="Arial (Body)"/>
                          <a:cs typeface="Arial (Body)"/>
                        </a:rPr>
                        <a:t>B</a:t>
                      </a:r>
                    </a:p>
                  </a:txBody>
                  <a:tcPr marL="12700" marR="12700" marT="12700" marB="0" anchor="ctr"/>
                </a:tc>
              </a:tr>
              <a:tr h="360039">
                <a:tc>
                  <a:txBody>
                    <a:bodyPr/>
                    <a:lstStyle/>
                    <a:p>
                      <a:endParaRPr lang="en-US" sz="1800" i="0" dirty="0"/>
                    </a:p>
                  </a:txBody>
                  <a:tcPr marL="12700" marR="12700" marT="12700" marB="0" anchor="ctr"/>
                </a:tc>
                <a:tc>
                  <a:txBody>
                    <a:bodyPr/>
                    <a:lstStyle/>
                    <a:p>
                      <a:r>
                        <a:rPr lang="en-US" sz="1800" i="0" dirty="0" smtClean="0"/>
                        <a:t>20:00</a:t>
                      </a:r>
                      <a:endParaRPr lang="en-US" sz="1800" i="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1" dirty="0" smtClean="0"/>
                        <a:t>Ramp down,</a:t>
                      </a:r>
                      <a:r>
                        <a:rPr lang="en-US" sz="1600" b="0" i="1" baseline="0" dirty="0" smtClean="0"/>
                        <a:t> cycle.</a:t>
                      </a:r>
                      <a:endParaRPr lang="en-US" sz="1600" b="0" i="1" dirty="0" smtClean="0"/>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i="0" dirty="0" smtClean="0">
                        <a:latin typeface="Arial (Body)"/>
                        <a:cs typeface="Arial (Body)"/>
                      </a:endParaRPr>
                    </a:p>
                  </a:txBody>
                  <a:tcPr marL="12700" marR="12700" marT="12700" marB="0" anchor="ctr"/>
                </a:tc>
              </a:tr>
              <a:tr h="1440602">
                <a:tc>
                  <a:txBody>
                    <a:bodyPr/>
                    <a:lstStyle/>
                    <a:p>
                      <a:endParaRPr lang="en-US" sz="1800" i="0" dirty="0"/>
                    </a:p>
                  </a:txBody>
                  <a:tcPr marL="12700" marR="12700" marT="12700" marB="0" anchor="ctr"/>
                </a:tc>
                <a:tc>
                  <a:txBody>
                    <a:bodyPr/>
                    <a:lstStyle/>
                    <a:p>
                      <a:r>
                        <a:rPr lang="en-US" sz="1800" i="0" dirty="0" smtClean="0"/>
                        <a:t>22:00</a:t>
                      </a:r>
                      <a:endParaRPr lang="en-US" sz="1800" i="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strike="noStrike" dirty="0" smtClean="0"/>
                        <a:t>450 </a:t>
                      </a:r>
                      <a:r>
                        <a:rPr lang="en-US" sz="1800" strike="noStrike" dirty="0" err="1" smtClean="0"/>
                        <a:t>GeV</a:t>
                      </a:r>
                      <a:r>
                        <a:rPr lang="en-US" sz="1800" strike="noStrike" dirty="0" smtClean="0"/>
                        <a:t> </a:t>
                      </a:r>
                      <a:r>
                        <a:rPr lang="en-US" sz="1800" strike="noStrike" dirty="0" smtClean="0">
                          <a:sym typeface="Wingdings"/>
                        </a:rPr>
                        <a:t> 3.5 </a:t>
                      </a:r>
                      <a:r>
                        <a:rPr lang="en-US" sz="1800" strike="noStrike" dirty="0" err="1" smtClean="0">
                          <a:sym typeface="Wingdings"/>
                        </a:rPr>
                        <a:t>TeV</a:t>
                      </a:r>
                      <a:r>
                        <a:rPr lang="en-US" sz="1800" strike="noStrike" dirty="0" smtClean="0">
                          <a:sym typeface="Wingdings"/>
                        </a:rPr>
                        <a:t>: </a:t>
                      </a:r>
                      <a:r>
                        <a:rPr lang="en-US" sz="2000" b="1" u="sng" strike="noStrike" dirty="0" smtClean="0">
                          <a:solidFill>
                            <a:srgbClr val="0000FF"/>
                          </a:solidFill>
                          <a:sym typeface="Wingdings"/>
                        </a:rPr>
                        <a:t>Quench margin at 3.5 </a:t>
                      </a:r>
                      <a:r>
                        <a:rPr lang="en-US" sz="2000" b="1" u="sng" strike="noStrike" dirty="0" err="1" smtClean="0">
                          <a:solidFill>
                            <a:srgbClr val="0000FF"/>
                          </a:solidFill>
                          <a:sym typeface="Wingdings"/>
                        </a:rPr>
                        <a:t>TeV</a:t>
                      </a:r>
                      <a:r>
                        <a:rPr lang="en-US" sz="2000" b="1" u="sng" strike="noStrike" dirty="0" smtClean="0">
                          <a:solidFill>
                            <a:srgbClr val="0000FF"/>
                          </a:solidFill>
                          <a:sym typeface="Wingdings"/>
                        </a:rPr>
                        <a:t> </a:t>
                      </a:r>
                      <a:r>
                        <a:rPr lang="en-US" sz="1600" i="0" u="none" strike="noStrike" baseline="0" dirty="0" smtClean="0"/>
                        <a:t>– </a:t>
                      </a:r>
                      <a:r>
                        <a:rPr lang="en-US" sz="1400" i="0" u="none" strike="noStrike" baseline="0" dirty="0" smtClean="0"/>
                        <a:t> </a:t>
                      </a:r>
                      <a:r>
                        <a:rPr lang="en-US" sz="1600" i="0" u="none" strike="noStrike" baseline="0" dirty="0" smtClean="0"/>
                        <a:t>apply transverse damper method, confirm May result, longer sustained losses, identify other possible limitations (know already about BLM power supplies);</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i="0" u="none" strike="noStrike" baseline="0" dirty="0" smtClean="0"/>
                        <a:t>If any beam left </a:t>
                      </a:r>
                      <a:r>
                        <a:rPr lang="en-US" sz="2000" b="1" i="0" u="sng" strike="noStrike" baseline="0" dirty="0" smtClean="0">
                          <a:solidFill>
                            <a:srgbClr val="0000FF"/>
                          </a:solidFill>
                        </a:rPr>
                        <a:t>Wire Scanner Quench Test</a:t>
                      </a:r>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0" dirty="0" smtClean="0">
                          <a:latin typeface="Arial (Body)"/>
                          <a:cs typeface="Arial (Body)"/>
                        </a:rPr>
                        <a:t>C</a:t>
                      </a:r>
                    </a:p>
                  </a:txBody>
                  <a:tcPr marL="12700" marR="12700" marT="12700" marB="0" anchor="ctr"/>
                </a:tc>
              </a:tr>
            </a:tbl>
          </a:graphicData>
        </a:graphic>
      </p:graphicFrame>
    </p:spTree>
    <p:extLst>
      <p:ext uri="{BB962C8B-B14F-4D97-AF65-F5344CB8AC3E}">
        <p14:creationId xmlns="" xmlns:p14="http://schemas.microsoft.com/office/powerpoint/2010/main" val="3566338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MD Planning Sat (5.11.)</a:t>
            </a:r>
            <a:endParaRPr lang="en-US" dirty="0"/>
          </a:p>
        </p:txBody>
      </p:sp>
      <p:graphicFrame>
        <p:nvGraphicFramePr>
          <p:cNvPr id="7" name="Content Placeholder 6"/>
          <p:cNvGraphicFramePr>
            <a:graphicFrameLocks noGrp="1"/>
          </p:cNvGraphicFramePr>
          <p:nvPr>
            <p:ph idx="1"/>
            <p:extLst>
              <p:ext uri="{D42A27DB-BD31-4B8C-83A1-F6EECF244321}">
                <p14:modId xmlns="" xmlns:p14="http://schemas.microsoft.com/office/powerpoint/2010/main" val="1430954012"/>
              </p:ext>
            </p:extLst>
          </p:nvPr>
        </p:nvGraphicFramePr>
        <p:xfrm>
          <a:off x="457200" y="914400"/>
          <a:ext cx="8229601" cy="2911510"/>
        </p:xfrm>
        <a:graphic>
          <a:graphicData uri="http://schemas.openxmlformats.org/drawingml/2006/table">
            <a:tbl>
              <a:tblPr firstRow="1" bandRow="1">
                <a:tableStyleId>{5C22544A-7EE6-4342-B048-85BDC9FD1C3A}</a:tableStyleId>
              </a:tblPr>
              <a:tblGrid>
                <a:gridCol w="609600"/>
                <a:gridCol w="762000"/>
                <a:gridCol w="6333470"/>
                <a:gridCol w="524531"/>
              </a:tblGrid>
              <a:tr h="370840">
                <a:tc>
                  <a:txBody>
                    <a:bodyPr/>
                    <a:lstStyle/>
                    <a:p>
                      <a:r>
                        <a:rPr lang="en-US" dirty="0" smtClean="0"/>
                        <a:t>Day</a:t>
                      </a:r>
                      <a:endParaRPr lang="en-US" dirty="0"/>
                    </a:p>
                  </a:txBody>
                  <a:tcPr/>
                </a:tc>
                <a:tc>
                  <a:txBody>
                    <a:bodyPr/>
                    <a:lstStyle/>
                    <a:p>
                      <a:r>
                        <a:rPr lang="en-US" dirty="0" smtClean="0"/>
                        <a:t>Time</a:t>
                      </a:r>
                      <a:endParaRPr lang="en-US" dirty="0"/>
                    </a:p>
                  </a:txBody>
                  <a:tcPr/>
                </a:tc>
                <a:tc>
                  <a:txBody>
                    <a:bodyPr/>
                    <a:lstStyle/>
                    <a:p>
                      <a:r>
                        <a:rPr lang="en-US" dirty="0" smtClean="0"/>
                        <a:t>MD</a:t>
                      </a:r>
                      <a:endParaRPr lang="en-US" dirty="0"/>
                    </a:p>
                  </a:txBody>
                  <a:tcPr/>
                </a:tc>
                <a:tc>
                  <a:txBody>
                    <a:bodyPr/>
                    <a:lstStyle/>
                    <a:p>
                      <a:r>
                        <a:rPr lang="en-US" dirty="0" smtClean="0"/>
                        <a:t>MP</a:t>
                      </a:r>
                      <a:endParaRPr lang="en-US" dirty="0"/>
                    </a:p>
                  </a:txBody>
                  <a:tcPr/>
                </a:tc>
              </a:tr>
              <a:tr h="391160">
                <a:tc>
                  <a:txBody>
                    <a:bodyPr/>
                    <a:lstStyle/>
                    <a:p>
                      <a:r>
                        <a:rPr lang="en-GB" sz="1800" dirty="0" smtClean="0"/>
                        <a:t>Sat</a:t>
                      </a:r>
                      <a:endParaRPr lang="en-GB" sz="1800" dirty="0"/>
                    </a:p>
                  </a:txBody>
                  <a:tcPr marL="12700" marR="12700" marT="12700" marB="0" anchor="ctr"/>
                </a:tc>
                <a:tc>
                  <a:txBody>
                    <a:bodyPr/>
                    <a:lstStyle/>
                    <a:p>
                      <a:r>
                        <a:rPr lang="en-GB" sz="1800" dirty="0" smtClean="0"/>
                        <a:t>06:00</a:t>
                      </a:r>
                      <a:endParaRPr lang="en-GB" sz="1800" dirty="0"/>
                    </a:p>
                  </a:txBody>
                  <a:tcPr marL="12700" marR="12700" marT="1270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smtClean="0">
                          <a:ln>
                            <a:noFill/>
                          </a:ln>
                          <a:solidFill>
                            <a:srgbClr val="000000"/>
                          </a:solidFill>
                          <a:effectLst/>
                          <a:uLnTx/>
                          <a:uFillTx/>
                          <a:latin typeface="+mn-lt"/>
                          <a:ea typeface="+mn-ea"/>
                          <a:cs typeface="+mn-cs"/>
                        </a:rPr>
                        <a:t>Ramp down, cycle.</a:t>
                      </a:r>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i="0" dirty="0" smtClean="0">
                        <a:latin typeface="Arial (Body)"/>
                        <a:cs typeface="Arial (Body)"/>
                      </a:endParaRPr>
                    </a:p>
                  </a:txBody>
                  <a:tcPr marL="12700" marR="12700" marT="12700" marB="0" anchor="ctr"/>
                </a:tc>
              </a:tr>
              <a:tr h="528430">
                <a:tc>
                  <a:txBody>
                    <a:bodyPr/>
                    <a:lstStyle/>
                    <a:p>
                      <a:endParaRPr lang="en-GB" sz="1800" dirty="0"/>
                    </a:p>
                  </a:txBody>
                  <a:tcPr marL="12700" marR="12700" marT="12700" marB="0" anchor="ctr"/>
                </a:tc>
                <a:tc>
                  <a:txBody>
                    <a:bodyPr/>
                    <a:lstStyle/>
                    <a:p>
                      <a:r>
                        <a:rPr lang="en-GB" sz="1800" dirty="0" smtClean="0"/>
                        <a:t>08:00</a:t>
                      </a:r>
                      <a:endParaRPr lang="en-GB" sz="180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dirty="0" smtClean="0"/>
                        <a:t>450 </a:t>
                      </a:r>
                      <a:r>
                        <a:rPr lang="en-US" sz="1800" b="0" i="0" dirty="0" err="1" smtClean="0"/>
                        <a:t>GeV</a:t>
                      </a:r>
                      <a:r>
                        <a:rPr lang="en-US" sz="1800" b="0" i="0" dirty="0" smtClean="0"/>
                        <a:t> </a:t>
                      </a:r>
                      <a:r>
                        <a:rPr lang="en-US" sz="1800" b="0" i="0" dirty="0" smtClean="0">
                          <a:sym typeface="Wingdings"/>
                        </a:rPr>
                        <a:t> 3.5 </a:t>
                      </a:r>
                      <a:r>
                        <a:rPr lang="en-US" sz="1800" b="0" i="0" dirty="0" err="1" smtClean="0">
                          <a:sym typeface="Wingdings"/>
                        </a:rPr>
                        <a:t>TeV</a:t>
                      </a:r>
                      <a:r>
                        <a:rPr lang="en-US" sz="1800" b="0" i="0" dirty="0" smtClean="0">
                          <a:sym typeface="Wingdings"/>
                        </a:rPr>
                        <a:t>: </a:t>
                      </a:r>
                      <a:r>
                        <a:rPr lang="en-US" sz="2000" b="1" i="0" u="sng" dirty="0" smtClean="0">
                          <a:solidFill>
                            <a:srgbClr val="0000FF"/>
                          </a:solidFill>
                          <a:sym typeface="Wingdings"/>
                        </a:rPr>
                        <a:t>Tight collimation</a:t>
                      </a:r>
                      <a:endParaRPr lang="en-US" sz="2000" b="1" i="0" u="sng" dirty="0" smtClean="0">
                        <a:solidFill>
                          <a:srgbClr val="0000FF"/>
                        </a:solidFill>
                      </a:endParaRPr>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0" dirty="0" smtClean="0">
                          <a:latin typeface="Arial (Body)"/>
                          <a:cs typeface="Arial (Body)"/>
                        </a:rPr>
                        <a:t>B</a:t>
                      </a:r>
                    </a:p>
                  </a:txBody>
                  <a:tcPr marL="12700" marR="12700" marT="12700" marB="0" anchor="ctr"/>
                </a:tc>
              </a:tr>
              <a:tr h="785360">
                <a:tc>
                  <a:txBody>
                    <a:bodyPr/>
                    <a:lstStyle/>
                    <a:p>
                      <a:endParaRPr lang="en-US" sz="1800" i="0" dirty="0"/>
                    </a:p>
                  </a:txBody>
                  <a:tcPr marL="12700" marR="12700" marT="12700" marB="0" anchor="ctr"/>
                </a:tc>
                <a:tc>
                  <a:txBody>
                    <a:bodyPr/>
                    <a:lstStyle/>
                    <a:p>
                      <a:r>
                        <a:rPr lang="en-US" sz="1800" b="0" i="0" dirty="0" smtClean="0"/>
                        <a:t>12:00</a:t>
                      </a:r>
                      <a:endParaRPr lang="en-US" sz="1800" b="0" i="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i="0" u="sng" strike="noStrike" baseline="0" dirty="0" smtClean="0">
                          <a:solidFill>
                            <a:srgbClr val="0000FF"/>
                          </a:solidFill>
                        </a:rPr>
                        <a:t>Combined ramp &amp; squeeze</a:t>
                      </a:r>
                      <a:r>
                        <a:rPr lang="en-US" sz="2000" b="0" i="0" u="none" strike="noStrike" baseline="0" dirty="0" smtClean="0">
                          <a:solidFill>
                            <a:schemeClr val="tx1"/>
                          </a:solidFill>
                        </a:rPr>
                        <a:t> </a:t>
                      </a:r>
                      <a:r>
                        <a:rPr lang="en-US" sz="1800" b="0" i="0" u="none" strike="noStrike" baseline="0" dirty="0" smtClean="0">
                          <a:solidFill>
                            <a:schemeClr val="tx1"/>
                          </a:solidFill>
                        </a:rPr>
                        <a:t>(if time left after tight collimation)</a:t>
                      </a:r>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0" dirty="0" smtClean="0">
                          <a:latin typeface="Arial (Body)"/>
                          <a:cs typeface="Arial (Body)"/>
                        </a:rPr>
                        <a:t>A</a:t>
                      </a:r>
                    </a:p>
                  </a:txBody>
                  <a:tcPr marL="12700" marR="12700" marT="12700" marB="0" anchor="ctr"/>
                </a:tc>
              </a:tr>
              <a:tr h="417860">
                <a:tc>
                  <a:txBody>
                    <a:bodyPr/>
                    <a:lstStyle/>
                    <a:p>
                      <a:endParaRPr lang="en-US" sz="1800" i="0" dirty="0"/>
                    </a:p>
                  </a:txBody>
                  <a:tcPr marL="12700" marR="12700" marT="12700" marB="0" anchor="ctr"/>
                </a:tc>
                <a:tc>
                  <a:txBody>
                    <a:bodyPr/>
                    <a:lstStyle/>
                    <a:p>
                      <a:r>
                        <a:rPr lang="en-US" sz="1800" b="0" i="0" dirty="0" smtClean="0"/>
                        <a:t>14:00</a:t>
                      </a:r>
                      <a:endParaRPr lang="en-US" sz="1800" b="0" i="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mn-lt"/>
                          <a:ea typeface="+mn-ea"/>
                          <a:cs typeface="+mn-cs"/>
                        </a:rPr>
                        <a:t>End of MD#4. </a:t>
                      </a:r>
                      <a:r>
                        <a:rPr lang="en-US" sz="1600" b="0" i="1" dirty="0" smtClean="0"/>
                        <a:t>Ramp down,</a:t>
                      </a:r>
                      <a:r>
                        <a:rPr lang="en-US" sz="1600" b="0" i="1" baseline="0" dirty="0" smtClean="0"/>
                        <a:t> </a:t>
                      </a:r>
                      <a:r>
                        <a:rPr lang="en-US" sz="1600" b="0" i="1" dirty="0" smtClean="0"/>
                        <a:t>cycle.</a:t>
                      </a:r>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i="0" dirty="0" smtClean="0">
                        <a:latin typeface="Arial (Body)"/>
                        <a:cs typeface="Arial (Body)"/>
                      </a:endParaRPr>
                    </a:p>
                  </a:txBody>
                  <a:tcPr marL="12700" marR="12700" marT="12700" marB="0" anchor="ctr"/>
                </a:tc>
              </a:tr>
              <a:tr h="417860">
                <a:tc>
                  <a:txBody>
                    <a:bodyPr/>
                    <a:lstStyle/>
                    <a:p>
                      <a:endParaRPr lang="en-US" sz="1800" i="0" dirty="0"/>
                    </a:p>
                  </a:txBody>
                  <a:tcPr marL="12700" marR="12700" marT="12700" marB="0" anchor="ctr"/>
                </a:tc>
                <a:tc>
                  <a:txBody>
                    <a:bodyPr/>
                    <a:lstStyle/>
                    <a:p>
                      <a:r>
                        <a:rPr lang="en-US" sz="1800" b="0" i="0" dirty="0" smtClean="0"/>
                        <a:t>16:00</a:t>
                      </a:r>
                      <a:endParaRPr lang="en-US" sz="1800" b="0" i="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baseline="0" dirty="0" smtClean="0"/>
                        <a:t>Start of ion commissioning. </a:t>
                      </a:r>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i="0" dirty="0" smtClean="0">
                        <a:latin typeface="Arial (Body)"/>
                        <a:cs typeface="Arial (Body)"/>
                      </a:endParaRPr>
                    </a:p>
                  </a:txBody>
                  <a:tcPr marL="12700" marR="12700" marT="12700" marB="0" anchor="ctr"/>
                </a:tc>
              </a:tr>
            </a:tbl>
          </a:graphicData>
        </a:graphic>
      </p:graphicFrame>
    </p:spTree>
    <p:extLst>
      <p:ext uri="{BB962C8B-B14F-4D97-AF65-F5344CB8AC3E}">
        <p14:creationId xmlns="" xmlns:p14="http://schemas.microsoft.com/office/powerpoint/2010/main" val="3756986358"/>
      </p:ext>
    </p:extLst>
  </p:cSld>
  <p:clrMapOvr>
    <a:masterClrMapping/>
  </p:clrMapOvr>
</p:sld>
</file>

<file path=ppt/theme/theme1.xml><?xml version="1.0" encoding="utf-8"?>
<a:theme xmlns:a="http://schemas.openxmlformats.org/drawingml/2006/main" name="LHCpresentations">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25077</TotalTime>
  <Words>561</Words>
  <Application>Microsoft Office PowerPoint</Application>
  <PresentationFormat>On-screen Show (4:3)</PresentationFormat>
  <Paragraphs>99</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LHCpresentations</vt:lpstr>
      <vt:lpstr>Draft MD Planning Thu (3.11.)</vt:lpstr>
      <vt:lpstr>Thu 3/11</vt:lpstr>
      <vt:lpstr>Alignment checks</vt:lpstr>
      <vt:lpstr>RP survey (L2)</vt:lpstr>
      <vt:lpstr>RP survey (R2)</vt:lpstr>
      <vt:lpstr>Aperture IR2 (M. Giovannozzi)</vt:lpstr>
      <vt:lpstr>Fri 4/11</vt:lpstr>
      <vt:lpstr>Draft MD Planning Fri (4.11.)</vt:lpstr>
      <vt:lpstr>Draft MD Planning Sat (5.11.)</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Gianluigi Arduini</dc:creator>
  <cp:lastModifiedBy>arduini</cp:lastModifiedBy>
  <cp:revision>2275</cp:revision>
  <dcterms:created xsi:type="dcterms:W3CDTF">2010-04-25T23:23:07Z</dcterms:created>
  <dcterms:modified xsi:type="dcterms:W3CDTF">2011-11-04T09:09:40Z</dcterms:modified>
</cp:coreProperties>
</file>