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32"/>
  </p:notesMasterIdLst>
  <p:handoutMasterIdLst>
    <p:handoutMasterId r:id="rId33"/>
  </p:handoutMasterIdLst>
  <p:sldIdLst>
    <p:sldId id="1005" r:id="rId2"/>
    <p:sldId id="999" r:id="rId3"/>
    <p:sldId id="992" r:id="rId4"/>
    <p:sldId id="993" r:id="rId5"/>
    <p:sldId id="986" r:id="rId6"/>
    <p:sldId id="990" r:id="rId7"/>
    <p:sldId id="1000" r:id="rId8"/>
    <p:sldId id="1009" r:id="rId9"/>
    <p:sldId id="1017" r:id="rId10"/>
    <p:sldId id="1002" r:id="rId11"/>
    <p:sldId id="997" r:id="rId12"/>
    <p:sldId id="991" r:id="rId13"/>
    <p:sldId id="1013" r:id="rId14"/>
    <p:sldId id="1014" r:id="rId15"/>
    <p:sldId id="1003" r:id="rId16"/>
    <p:sldId id="995" r:id="rId17"/>
    <p:sldId id="981" r:id="rId18"/>
    <p:sldId id="1016" r:id="rId19"/>
    <p:sldId id="1006" r:id="rId20"/>
    <p:sldId id="1007" r:id="rId21"/>
    <p:sldId id="1008" r:id="rId22"/>
    <p:sldId id="998" r:id="rId23"/>
    <p:sldId id="1011" r:id="rId24"/>
    <p:sldId id="1010" r:id="rId25"/>
    <p:sldId id="1012" r:id="rId26"/>
    <p:sldId id="985" r:id="rId27"/>
    <p:sldId id="996" r:id="rId28"/>
    <p:sldId id="1018" r:id="rId29"/>
    <p:sldId id="994" r:id="rId30"/>
    <p:sldId id="1019" r:id="rId31"/>
  </p:sldIdLst>
  <p:sldSz cx="9144000" cy="6858000" type="screen4x3"/>
  <p:notesSz cx="6718300" cy="9855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00"/>
    <a:srgbClr val="008000"/>
    <a:srgbClr val="99FFCC"/>
    <a:srgbClr val="9FCAFF"/>
    <a:srgbClr val="DDDDDD"/>
    <a:srgbClr val="3399FF"/>
    <a:srgbClr val="FFCCCC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25" autoAdjust="0"/>
    <p:restoredTop sz="95238" autoAdjust="0"/>
  </p:normalViewPr>
  <p:slideViewPr>
    <p:cSldViewPr>
      <p:cViewPr varScale="1">
        <p:scale>
          <a:sx n="99" d="100"/>
          <a:sy n="99" d="100"/>
        </p:scale>
        <p:origin x="-198" y="-84"/>
      </p:cViewPr>
      <p:guideLst>
        <p:guide orient="horz" pos="2160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272" y="-120"/>
      </p:cViewPr>
      <p:guideLst>
        <p:guide orient="horz" pos="3104"/>
        <p:guide pos="2116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0DC6C-BFF8-144A-B30B-BD4EDED5E972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C2787-C011-484C-9C9F-47366145B8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3249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CFAA86E-7117-48E8-AB4F-2D91C9F729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0194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24-10-2011</a:t>
            </a:r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26E3E824-1D33-4083-932F-B12D7D09E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7FC7-9701-4F56-BA21-47F785F44A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24-10-2011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6FE21-7D5A-4944-9B4F-14EE2A8435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24-10-2011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43100-3704-4E7F-9742-368FE9AA16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24-10-2011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8F70-BBF6-4832-98A0-56CA85B1B7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24-10-2011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96975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29050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A8A3B-17E3-4A11-B239-2716609288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24-10-2011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111750"/>
          </a:xfrm>
        </p:spPr>
        <p:txBody>
          <a:bodyPr/>
          <a:lstStyle>
            <a:lvl3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24-10-2011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C38A6-77F0-4FCF-B06D-A581D0D4E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24-10-2011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31215-DB5D-475E-B8AB-8117DA16C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24-10-2011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03C1-DF11-4A20-A24B-2DE152F8D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24-10-2011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A8FA0-5CB1-47CC-8E14-97CA62F16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24-10-2011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ADED-51EB-4F42-B5F1-2ACE1DF1E1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24-10-2011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4457D-55E5-4A3A-B391-7D7C2479B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24-10-2011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2502F-1A98-441D-8A55-88868DC7B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24-10-2011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pPr>
              <a:defRPr/>
            </a:pPr>
            <a:fld id="{69CF8F24-2345-4359-A23A-40838D5E6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22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24-10-2011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922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accent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LHC week 42 summary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00" y="4267200"/>
            <a:ext cx="8020100" cy="1752600"/>
          </a:xfrm>
        </p:spPr>
        <p:txBody>
          <a:bodyPr/>
          <a:lstStyle/>
          <a:p>
            <a:r>
              <a:rPr lang="en-GB" dirty="0" smtClean="0"/>
              <a:t>Coordinators: Mike Lamont &amp; Bernhard Holzer</a:t>
            </a:r>
          </a:p>
          <a:p>
            <a:r>
              <a:rPr lang="en-GB" dirty="0" smtClean="0"/>
              <a:t>Invited speakers: </a:t>
            </a:r>
            <a:r>
              <a:rPr lang="en-GB" dirty="0" err="1" smtClean="0"/>
              <a:t>Massi</a:t>
            </a:r>
            <a:r>
              <a:rPr lang="en-GB" dirty="0" smtClean="0"/>
              <a:t> </a:t>
            </a:r>
            <a:r>
              <a:rPr lang="en-GB" dirty="0" smtClean="0"/>
              <a:t>Ferro-Luzzi, </a:t>
            </a:r>
            <a:r>
              <a:rPr lang="en-GB" dirty="0" smtClean="0"/>
              <a:t>Elias</a:t>
            </a:r>
            <a:r>
              <a:rPr lang="en-GB" dirty="0" smtClean="0"/>
              <a:t> Metral</a:t>
            </a:r>
            <a:r>
              <a:rPr lang="en-GB" smtClean="0"/>
              <a:t>, Karsten Eggert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Special running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24-10-2011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Week 42: special running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24-10-2011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90" y="836640"/>
            <a:ext cx="8785220" cy="4392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043510" y="3429000"/>
            <a:ext cx="18722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“High background”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43760" y="3861060"/>
            <a:ext cx="9361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Optics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2699740" y="2996940"/>
            <a:ext cx="0" cy="93613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79640" y="2564880"/>
            <a:ext cx="144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Loss maps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47830" y="2132820"/>
            <a:ext cx="144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Beam dump self trigger</a:t>
            </a:r>
            <a:endParaRPr lang="en-GB" dirty="0">
              <a:solidFill>
                <a:schemeClr val="accent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4283960" y="3212970"/>
            <a:ext cx="0" cy="79211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635870" y="1268700"/>
            <a:ext cx="1800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RQT13.L4B2 tripped</a:t>
            </a:r>
            <a:endParaRPr lang="en-GB" dirty="0">
              <a:solidFill>
                <a:schemeClr val="accent1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4788030" y="1988800"/>
            <a:ext cx="0" cy="21603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436120" y="1268700"/>
            <a:ext cx="144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SIS COD</a:t>
            </a:r>
            <a:br>
              <a:rPr lang="en-GB" dirty="0" smtClean="0">
                <a:solidFill>
                  <a:schemeClr val="accent1"/>
                </a:solidFill>
              </a:rPr>
            </a:br>
            <a:r>
              <a:rPr lang="en-GB" dirty="0" smtClean="0">
                <a:solidFill>
                  <a:schemeClr val="accent1"/>
                </a:solidFill>
              </a:rPr>
              <a:t>settings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 flipH="1" flipV="1">
            <a:off x="5364110" y="1412720"/>
            <a:ext cx="216030" cy="21603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724160" y="3501010"/>
            <a:ext cx="9361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Data taking!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60290" y="836640"/>
            <a:ext cx="1728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RQTF.A45B2</a:t>
            </a:r>
            <a:br>
              <a:rPr lang="en-GB" dirty="0" smtClean="0">
                <a:solidFill>
                  <a:schemeClr val="accent1"/>
                </a:solidFill>
              </a:rPr>
            </a:br>
            <a:r>
              <a:rPr lang="en-GB" dirty="0" smtClean="0">
                <a:solidFill>
                  <a:schemeClr val="accent1"/>
                </a:solidFill>
              </a:rPr>
              <a:t>in squeeze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7164360" y="1484730"/>
            <a:ext cx="216030" cy="14402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596420" y="3861060"/>
            <a:ext cx="9361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chemeClr val="bg1"/>
                </a:solidFill>
              </a:rPr>
              <a:t>VdM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703800" y="1556740"/>
            <a:ext cx="144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RQX.L2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55470" y="5229250"/>
            <a:ext cx="1728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Tuesday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3059790" y="5229250"/>
            <a:ext cx="1728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5436120" y="5229250"/>
            <a:ext cx="1728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Thursday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7236370" y="5229250"/>
            <a:ext cx="1728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Friday</a:t>
            </a:r>
            <a:endParaRPr lang="en-GB" dirty="0"/>
          </a:p>
        </p:txBody>
      </p:sp>
      <p:cxnSp>
        <p:nvCxnSpPr>
          <p:cNvPr id="38" name="Straight Arrow Connector 37"/>
          <p:cNvCxnSpPr/>
          <p:nvPr/>
        </p:nvCxnSpPr>
        <p:spPr bwMode="auto">
          <a:xfrm flipH="1">
            <a:off x="8532550" y="1988800"/>
            <a:ext cx="144020" cy="21603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Luminosity scans etc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24-10-2011</a:t>
            </a:r>
            <a:endParaRPr lang="en-US" dirty="0"/>
          </a:p>
        </p:txBody>
      </p:sp>
      <p:pic>
        <p:nvPicPr>
          <p:cNvPr id="4098" name="Picture 2" descr="G:\Users\l\lpc\Public\vdm_fill2234_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00" y="1556740"/>
            <a:ext cx="8641200" cy="405987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932050" y="5877340"/>
            <a:ext cx="3096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See </a:t>
            </a:r>
            <a:r>
              <a:rPr lang="en-GB" dirty="0" err="1" smtClean="0"/>
              <a:t>Massi</a:t>
            </a:r>
            <a:r>
              <a:rPr lang="en-GB" dirty="0" smtClean="0"/>
              <a:t> Ferro-Luzzi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OK for stable beams with intensities of up to 1e13. This intensity would give comparable absolute losses into the LHC cold magnets as during standard physics (compared to IR7 DS magnets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/>
              <a:t>Check of </a:t>
            </a:r>
            <a:r>
              <a:rPr lang="en-US" dirty="0" err="1"/>
              <a:t>asynch</a:t>
            </a:r>
            <a:r>
              <a:rPr lang="en-US" dirty="0"/>
              <a:t> dump at 00:37 on 19/10 with RPs in...</a:t>
            </a:r>
          </a:p>
          <a:p>
            <a:pPr lvl="1"/>
            <a:r>
              <a:rPr lang="en-US" dirty="0"/>
              <a:t>Losses on XP/TCT/triplets at or below 1e-5 level for B1 and 5e-5 for B2 </a:t>
            </a:r>
          </a:p>
          <a:p>
            <a:pPr lvl="1"/>
            <a:r>
              <a:rPr lang="en-US" dirty="0"/>
              <a:t>Losses at triplets and XP are slightly higher than the losses seen on the TCTH elements (factor ~1.5) </a:t>
            </a:r>
          </a:p>
          <a:p>
            <a:pPr lvl="1"/>
            <a:r>
              <a:rPr lang="en-US" dirty="0"/>
              <a:t>BLM data in XPOC seems to be incorrect for B2 - do not see the losses at the dump elements - experts to check </a:t>
            </a:r>
          </a:p>
          <a:p>
            <a:pPr lvl="1"/>
            <a:r>
              <a:rPr lang="en-US" dirty="0"/>
              <a:t>Can conclude that dump protection elements are protecting triplets, XPs and TCTs, and that TCTs are not protecting XPs/triplets at these </a:t>
            </a:r>
            <a:r>
              <a:rPr lang="en-US" dirty="0" smtClean="0"/>
              <a:t>settings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maps and asynchronous dump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24-10-2011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12200" y="6237390"/>
            <a:ext cx="115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Brennan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724160" y="2276840"/>
            <a:ext cx="20954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Collimation team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923029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Measurements were conducted with corrections implemented during the previous 90m MD (5th of May 2011).</a:t>
            </a:r>
          </a:p>
          <a:p>
            <a:r>
              <a:rPr lang="en-US" dirty="0" smtClean="0"/>
              <a:t>The beta-beat in both beams before corrections was ~30%, after the corrections this was reduced to 10% level. 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the beta-beat measurements: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20-10-2011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90" y="3501010"/>
            <a:ext cx="3779890" cy="2830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0" y="3212970"/>
            <a:ext cx="3923910" cy="2917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084210" y="6381410"/>
            <a:ext cx="2448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Rogelio, Glenn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737577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237282"/>
          </a:xfrm>
        </p:spPr>
        <p:txBody>
          <a:bodyPr/>
          <a:lstStyle/>
          <a:p>
            <a:r>
              <a:rPr lang="en-GB" dirty="0" smtClean="0"/>
              <a:t>Complex set-up</a:t>
            </a:r>
          </a:p>
          <a:p>
            <a:pPr lvl="1"/>
            <a:r>
              <a:rPr lang="en-GB" dirty="0" smtClean="0"/>
              <a:t>2 different bunch intensities, low bunch number in a machine tuned for 2e14: instrumentation, feedbacks</a:t>
            </a:r>
          </a:p>
          <a:p>
            <a:pPr lvl="1"/>
            <a:r>
              <a:rPr lang="en-GB" dirty="0" smtClean="0"/>
              <a:t>Modified </a:t>
            </a:r>
            <a:r>
              <a:rPr lang="en-GB" dirty="0" smtClean="0"/>
              <a:t>interlock settings</a:t>
            </a:r>
            <a:endParaRPr lang="en-GB" dirty="0" smtClean="0"/>
          </a:p>
          <a:p>
            <a:pPr lvl="1"/>
            <a:r>
              <a:rPr lang="en-GB" dirty="0" smtClean="0"/>
              <a:t>Non-standard collimator set-up</a:t>
            </a:r>
          </a:p>
          <a:p>
            <a:pPr lvl="1"/>
            <a:r>
              <a:rPr lang="en-GB" dirty="0" smtClean="0"/>
              <a:t>Non-standard </a:t>
            </a:r>
            <a:r>
              <a:rPr lang="en-GB" dirty="0" smtClean="0"/>
              <a:t>sequence – clear instructions for shift crews</a:t>
            </a:r>
            <a:endParaRPr lang="en-GB" dirty="0" smtClean="0"/>
          </a:p>
          <a:p>
            <a:r>
              <a:rPr lang="en-GB" dirty="0" smtClean="0"/>
              <a:t>Long set-up times</a:t>
            </a:r>
          </a:p>
          <a:p>
            <a:pPr lvl="1"/>
            <a:r>
              <a:rPr lang="en-GB" dirty="0" smtClean="0"/>
              <a:t>Alignment, scraping</a:t>
            </a:r>
          </a:p>
          <a:p>
            <a:r>
              <a:rPr lang="en-GB" dirty="0" smtClean="0"/>
              <a:t>Long runs</a:t>
            </a:r>
          </a:p>
          <a:p>
            <a:pPr lvl="1"/>
            <a:r>
              <a:rPr lang="en-GB" dirty="0" smtClean="0"/>
              <a:t>Exposure to the normal (non high intensity fault space of the LHC)</a:t>
            </a:r>
          </a:p>
          <a:p>
            <a:r>
              <a:rPr lang="en-GB" dirty="0" smtClean="0"/>
              <a:t>Set-up and beam conditions should be fully thought </a:t>
            </a:r>
            <a:r>
              <a:rPr lang="en-GB" dirty="0" smtClean="0"/>
              <a:t>through…</a:t>
            </a: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Observations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24-10-2011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</a:t>
            </a:r>
            <a:r>
              <a:rPr lang="en-GB" dirty="0" err="1" smtClean="0"/>
              <a:t>TImeout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24-10-2011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430" y="2132820"/>
            <a:ext cx="8229600" cy="4013112"/>
          </a:xfrm>
        </p:spPr>
        <p:txBody>
          <a:bodyPr/>
          <a:lstStyle/>
          <a:p>
            <a:r>
              <a:rPr lang="fr-FR" dirty="0" smtClean="0"/>
              <a:t>16h50 TI averti le de la manipulation sur le réseau</a:t>
            </a:r>
          </a:p>
          <a:p>
            <a:r>
              <a:rPr lang="fr-FR" dirty="0" smtClean="0"/>
              <a:t>17h30 SIG et EDF </a:t>
            </a:r>
            <a:r>
              <a:rPr lang="fr-FR" dirty="0" err="1" smtClean="0"/>
              <a:t>previennent</a:t>
            </a:r>
            <a:r>
              <a:rPr lang="fr-FR" dirty="0" smtClean="0"/>
              <a:t> TI de la manipulation</a:t>
            </a:r>
          </a:p>
          <a:p>
            <a:r>
              <a:rPr lang="fr-FR" dirty="0" smtClean="0"/>
              <a:t>17h40 Nombreux UPS LHC sur batterie + filtres ME9, SE2, SE4, SE6, SE8 déclenchés.</a:t>
            </a:r>
          </a:p>
          <a:p>
            <a:r>
              <a:rPr lang="fr-FR" dirty="0" smtClean="0"/>
              <a:t>Alarme sur les aimants ATLAS, ALICE, LHC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17:36 </a:t>
            </a:r>
            <a:r>
              <a:rPr lang="en-US" dirty="0" smtClean="0"/>
              <a:t>Electrical glitch - </a:t>
            </a:r>
            <a:r>
              <a:rPr lang="en-GB" dirty="0" smtClean="0"/>
              <a:t>Description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24-10-2011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55720" y="1052670"/>
            <a:ext cx="3312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Friday evening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 smtClean="0"/>
              <a:t>le LHC </a:t>
            </a:r>
            <a:r>
              <a:rPr lang="fr-FR" sz="2000" dirty="0" err="1" smtClean="0"/>
              <a:t>ramp</a:t>
            </a:r>
            <a:r>
              <a:rPr lang="fr-FR" sz="2000" dirty="0" smtClean="0"/>
              <a:t> down le </a:t>
            </a:r>
            <a:r>
              <a:rPr lang="fr-FR" sz="2000" dirty="0" err="1" smtClean="0"/>
              <a:t>solenoide</a:t>
            </a:r>
            <a:r>
              <a:rPr lang="fr-FR" sz="2000" dirty="0" smtClean="0"/>
              <a:t> de ALICE; en attendant les piquets vont enclencher le point 4</a:t>
            </a:r>
          </a:p>
          <a:p>
            <a:r>
              <a:rPr lang="en-GB" sz="2000" dirty="0" smtClean="0"/>
              <a:t>19:40 </a:t>
            </a:r>
            <a:r>
              <a:rPr lang="en-GB" sz="2000" dirty="0" err="1" smtClean="0"/>
              <a:t>Filtre</a:t>
            </a:r>
            <a:r>
              <a:rPr lang="en-GB" sz="2000" dirty="0" smtClean="0"/>
              <a:t> SEF4 </a:t>
            </a:r>
            <a:r>
              <a:rPr lang="en-GB" sz="2000" dirty="0" err="1" smtClean="0"/>
              <a:t>ré-enclenché</a:t>
            </a:r>
            <a:endParaRPr lang="en-GB" sz="2000" dirty="0" smtClean="0"/>
          </a:p>
          <a:p>
            <a:r>
              <a:rPr lang="en-GB" sz="2000" dirty="0" smtClean="0"/>
              <a:t>19:45 </a:t>
            </a:r>
            <a:r>
              <a:rPr lang="en-GB" sz="2000" dirty="0" err="1" smtClean="0"/>
              <a:t>Filtre</a:t>
            </a:r>
            <a:r>
              <a:rPr lang="en-GB" sz="2000" dirty="0" smtClean="0"/>
              <a:t> SEF6 </a:t>
            </a:r>
            <a:r>
              <a:rPr lang="en-GB" sz="2000" dirty="0" err="1" smtClean="0"/>
              <a:t>ré-enclenché</a:t>
            </a:r>
            <a:endParaRPr lang="en-GB" sz="2000" dirty="0" smtClean="0"/>
          </a:p>
          <a:p>
            <a:r>
              <a:rPr lang="en-GB" sz="2000" dirty="0" smtClean="0"/>
              <a:t>19:49 </a:t>
            </a:r>
            <a:r>
              <a:rPr lang="en-GB" sz="2000" dirty="0" err="1" smtClean="0"/>
              <a:t>Filtre</a:t>
            </a:r>
            <a:r>
              <a:rPr lang="en-GB" sz="2000" dirty="0" smtClean="0"/>
              <a:t> SEF2 </a:t>
            </a:r>
            <a:r>
              <a:rPr lang="en-GB" sz="2000" dirty="0" err="1" smtClean="0"/>
              <a:t>ré-enclenché</a:t>
            </a:r>
            <a:endParaRPr lang="en-GB" sz="2000" dirty="0" smtClean="0"/>
          </a:p>
          <a:p>
            <a:r>
              <a:rPr lang="en-GB" sz="2000" dirty="0" smtClean="0"/>
              <a:t>20:19 </a:t>
            </a:r>
            <a:r>
              <a:rPr lang="en-GB" sz="2000" dirty="0" err="1" smtClean="0"/>
              <a:t>Filtre</a:t>
            </a:r>
            <a:r>
              <a:rPr lang="en-GB" sz="2000" dirty="0" smtClean="0"/>
              <a:t> SEF8 </a:t>
            </a:r>
            <a:r>
              <a:rPr lang="en-GB" sz="2000" dirty="0" err="1" smtClean="0"/>
              <a:t>ré-enclenché</a:t>
            </a:r>
            <a:endParaRPr lang="en-GB" sz="2000" dirty="0" smtClean="0"/>
          </a:p>
          <a:p>
            <a:r>
              <a:rPr lang="fr-FR" sz="2000" dirty="0" smtClean="0"/>
              <a:t>20:35 EN-EL baisse les gradins de l'EHT102/1E</a:t>
            </a:r>
          </a:p>
          <a:p>
            <a:r>
              <a:rPr lang="en-GB" sz="2000" dirty="0" smtClean="0"/>
              <a:t>20:40 </a:t>
            </a:r>
            <a:r>
              <a:rPr lang="en-GB" sz="2000" dirty="0" err="1" smtClean="0"/>
              <a:t>Filtre</a:t>
            </a:r>
            <a:r>
              <a:rPr lang="en-GB" sz="2000" dirty="0" smtClean="0"/>
              <a:t> ME9 </a:t>
            </a:r>
            <a:r>
              <a:rPr lang="en-GB" sz="2000" dirty="0" err="1" smtClean="0"/>
              <a:t>ré-enclenché</a:t>
            </a:r>
            <a:endParaRPr lang="en-GB" sz="2000" dirty="0" smtClean="0"/>
          </a:p>
          <a:p>
            <a:pPr lvl="1"/>
            <a:endParaRPr lang="fr-FR" sz="1600" dirty="0" smtClean="0"/>
          </a:p>
          <a:p>
            <a:pPr lvl="1"/>
            <a:endParaRPr lang="fr-FR" sz="1600" dirty="0" smtClean="0"/>
          </a:p>
          <a:p>
            <a:r>
              <a:rPr lang="fr-FR" sz="2000" dirty="0" smtClean="0"/>
              <a:t>21:40 </a:t>
            </a:r>
            <a:r>
              <a:rPr lang="en-US" sz="2000" dirty="0" smtClean="0"/>
              <a:t>ATLAS </a:t>
            </a:r>
            <a:r>
              <a:rPr lang="en-US" sz="2000" dirty="0" err="1" smtClean="0"/>
              <a:t>Torroid</a:t>
            </a:r>
            <a:r>
              <a:rPr lang="en-US" sz="2000" dirty="0" smtClean="0"/>
              <a:t> on standby. </a:t>
            </a:r>
            <a:r>
              <a:rPr lang="en-US" sz="2000" dirty="0" err="1" smtClean="0"/>
              <a:t>V.Montabonnet</a:t>
            </a:r>
            <a:r>
              <a:rPr lang="en-US" sz="2000" dirty="0" smtClean="0"/>
              <a:t> clearing warnings, so the long ramp up can begin. </a:t>
            </a:r>
            <a:endParaRPr lang="en-GB" sz="2000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Glitch - Action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22-10-2011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502379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ISSUEs, OBSERVATIONs &amp; TESTS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24-10-2011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Physics until </a:t>
            </a:r>
            <a:r>
              <a:rPr lang="en-US" dirty="0" smtClean="0"/>
              <a:t>2:10 Tuesday morning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W42 – Totem sandwich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24-10-2011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47429934"/>
              </p:ext>
            </p:extLst>
          </p:nvPr>
        </p:nvGraphicFramePr>
        <p:xfrm>
          <a:off x="611450" y="2132820"/>
          <a:ext cx="7489039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195"/>
                <a:gridCol w="1398593"/>
                <a:gridCol w="904125"/>
                <a:gridCol w="2621963"/>
                <a:gridCol w="11601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Fill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ppb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Initial</a:t>
                      </a:r>
                      <a:r>
                        <a:rPr lang="en-US" baseline="0" dirty="0" smtClean="0"/>
                        <a:t> luminosity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1.95e14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3.59x10</a:t>
                      </a:r>
                      <a:r>
                        <a:rPr lang="en-US" baseline="30000" dirty="0" smtClean="0"/>
                        <a:t>33</a:t>
                      </a:r>
                      <a:r>
                        <a:rPr lang="en-US" dirty="0" smtClean="0"/>
                        <a:t> cm</a:t>
                      </a:r>
                      <a:r>
                        <a:rPr lang="en-US" baseline="30000" dirty="0" smtClean="0"/>
                        <a:t>-2</a:t>
                      </a:r>
                      <a:r>
                        <a:rPr lang="en-US" dirty="0" smtClean="0"/>
                        <a:t> s</a:t>
                      </a:r>
                      <a:r>
                        <a:rPr lang="en-US" baseline="30000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2.03e14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1.45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1.93e14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3.47x10</a:t>
                      </a:r>
                      <a:r>
                        <a:rPr lang="en-US" baseline="30000" dirty="0" smtClean="0"/>
                        <a:t>33</a:t>
                      </a:r>
                      <a:r>
                        <a:rPr lang="en-US" dirty="0" smtClean="0"/>
                        <a:t> cm</a:t>
                      </a:r>
                      <a:r>
                        <a:rPr lang="en-US" baseline="30000" dirty="0" smtClean="0"/>
                        <a:t>-2</a:t>
                      </a:r>
                      <a:r>
                        <a:rPr lang="en-US" dirty="0" smtClean="0"/>
                        <a:t> s</a:t>
                      </a:r>
                      <a:r>
                        <a:rPr lang="en-US" baseline="30000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41.8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Vacuum R2:  Monday/Tuesday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24-10-2011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380" y="908649"/>
            <a:ext cx="9036620" cy="447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699740" y="5949350"/>
            <a:ext cx="15122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2e14</a:t>
            </a:r>
            <a:endParaRPr lang="en-US" dirty="0"/>
          </a:p>
        </p:txBody>
      </p:sp>
      <p:sp>
        <p:nvSpPr>
          <p:cNvPr id="3" name="Up Arrow 2"/>
          <p:cNvSpPr/>
          <p:nvPr/>
        </p:nvSpPr>
        <p:spPr bwMode="auto">
          <a:xfrm>
            <a:off x="3275820" y="5589300"/>
            <a:ext cx="288040" cy="216030"/>
          </a:xfrm>
          <a:prstGeom prst="upArrow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Vacuum R2:  Monday/Tuesday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24-10-2011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4630"/>
            <a:ext cx="9055859" cy="4985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339690" y="6093370"/>
            <a:ext cx="4896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Kicks off during injection: bunch intensity?</a:t>
            </a:r>
            <a:endParaRPr lang="en-US" dirty="0"/>
          </a:p>
        </p:txBody>
      </p:sp>
      <p:sp>
        <p:nvSpPr>
          <p:cNvPr id="7" name="Up Arrow 6"/>
          <p:cNvSpPr/>
          <p:nvPr/>
        </p:nvSpPr>
        <p:spPr bwMode="auto">
          <a:xfrm>
            <a:off x="2771750" y="5805330"/>
            <a:ext cx="288040" cy="216030"/>
          </a:xfrm>
          <a:prstGeom prst="upArrow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791" y="908720"/>
            <a:ext cx="8964488" cy="3536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8198" y="4869160"/>
            <a:ext cx="92897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/>
              <a:t>During fill 2221 and 2222, VPIB.183.1R5.X was off (orange curve)</a:t>
            </a:r>
          </a:p>
          <a:p>
            <a:r>
              <a:rPr lang="en-GB" sz="1800" dirty="0" smtClean="0"/>
              <a:t>Still pressure spikes are observable in CMS at 18 m, right (dark green curve)</a:t>
            </a:r>
          </a:p>
          <a:p>
            <a:r>
              <a:rPr lang="en-GB" sz="1800" u="sng" dirty="0" smtClean="0"/>
              <a:t>Conclusion</a:t>
            </a:r>
            <a:r>
              <a:rPr lang="en-GB" sz="1800" dirty="0" smtClean="0"/>
              <a:t> : VPIB.183.1R5.X is not the origin of the spikes. It must stay ON for future fills</a:t>
            </a:r>
            <a:endParaRPr lang="en-GB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24-10-2011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74169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TDI parking positions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18-10-2011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570" y="764630"/>
            <a:ext cx="5555261" cy="4433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51400" y="5229250"/>
            <a:ext cx="85691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Check of vacuum in IP2 and IP8 with the increased TDI gaps: +/-55mm in fill 2219 compared to +/-20mm in the fills before. Time zero in the x axes correspond to the time of the ramp start. The vacuum behaved clearly better with larger gaps.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804310" y="0"/>
            <a:ext cx="15122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Stefano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688702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RB active filters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18-10-2011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90" y="764630"/>
            <a:ext cx="6552910" cy="5242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508130" y="4149100"/>
            <a:ext cx="3168440" cy="25545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RB active filters OFF and then back ON. </a:t>
            </a:r>
            <a:br>
              <a:rPr lang="en-US" dirty="0" smtClean="0"/>
            </a:br>
            <a:r>
              <a:rPr lang="en-US" dirty="0" smtClean="0"/>
              <a:t>blue: before </a:t>
            </a:r>
            <a:br>
              <a:rPr lang="en-US" dirty="0" smtClean="0"/>
            </a:br>
            <a:r>
              <a:rPr lang="en-US" dirty="0" smtClean="0"/>
              <a:t>red: active filter 'off' </a:t>
            </a:r>
            <a:br>
              <a:rPr lang="en-US" dirty="0" smtClean="0"/>
            </a:br>
            <a:r>
              <a:rPr lang="en-US" dirty="0" smtClean="0"/>
              <a:t>green: active filter 'on' </a:t>
            </a:r>
            <a:br>
              <a:rPr lang="en-US" dirty="0" smtClean="0"/>
            </a:br>
            <a:r>
              <a:rPr lang="en-US" dirty="0" smtClean="0"/>
              <a:t>Differences only on the 3 dB level for most lines but nothing major visible.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788030" y="116540"/>
            <a:ext cx="360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Hughes, Valerie, Ralph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750981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Tune feedback optimization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18-10-2011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10" y="692620"/>
            <a:ext cx="5511490" cy="4609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11450" y="5445280"/>
            <a:ext cx="7633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Comparison of tune spectra as seen by the feedback </a:t>
            </a:r>
            <a:br>
              <a:rPr lang="en-US" dirty="0" smtClean="0"/>
            </a:br>
            <a:r>
              <a:rPr lang="en-US" dirty="0" smtClean="0"/>
              <a:t>- raw spectrum (green), old settings (red), new settings (blue)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580140" y="6309400"/>
            <a:ext cx="3168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Ralph </a:t>
            </a:r>
            <a:r>
              <a:rPr lang="en-US" dirty="0" err="1" smtClean="0"/>
              <a:t>Steinhagen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32914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Proton Lead frequencies in ramp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24-10-2011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570" y="764630"/>
            <a:ext cx="5904820" cy="4712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755470" y="5733320"/>
            <a:ext cx="6552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Test of RF ramp with </a:t>
            </a:r>
            <a:r>
              <a:rPr lang="en-US" dirty="0" err="1"/>
              <a:t>hypercycle</a:t>
            </a:r>
            <a:r>
              <a:rPr lang="en-US" dirty="0"/>
              <a:t> p-</a:t>
            </a:r>
            <a:r>
              <a:rPr lang="en-US" dirty="0" err="1"/>
              <a:t>Pb</a:t>
            </a:r>
            <a:r>
              <a:rPr lang="en-US" dirty="0"/>
              <a:t> with unlocked frequencies. </a:t>
            </a:r>
            <a:r>
              <a:rPr lang="en-US" dirty="0" smtClean="0"/>
              <a:t>Some issues revealed.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ion pump located at 18 m right of CMS was switched OFF for fills 2221 and 2222 (orange curve in attached plot). </a:t>
            </a:r>
          </a:p>
          <a:p>
            <a:r>
              <a:rPr lang="en-GB" dirty="0" smtClean="0"/>
              <a:t>During these fills, the ion gauge (VGPB.183.1R5.X, dark green curve) located at 18 m right of CMS saw several spikes, some above 1e-7 mbar.</a:t>
            </a:r>
          </a:p>
          <a:p>
            <a:endParaRPr lang="en-GB" dirty="0" smtClean="0"/>
          </a:p>
          <a:p>
            <a:r>
              <a:rPr lang="en-GB" dirty="0" smtClean="0"/>
              <a:t>Conclusions:</a:t>
            </a:r>
          </a:p>
          <a:p>
            <a:pPr lvl="1"/>
            <a:r>
              <a:rPr lang="en-GB" dirty="0" smtClean="0"/>
              <a:t>The origin of these spikes cannot be attributed to the ion pump located in the vicinity of the ion gauge.</a:t>
            </a:r>
          </a:p>
          <a:p>
            <a:pPr lvl="1"/>
            <a:r>
              <a:rPr lang="en-GB" dirty="0" smtClean="0"/>
              <a:t>This ion pump must stay ON for the operation of the machine.</a:t>
            </a:r>
          </a:p>
          <a:p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CMS vacuum: 183.R5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24-10-2011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364110" y="5661310"/>
            <a:ext cx="29524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Vincent </a:t>
            </a:r>
            <a:r>
              <a:rPr lang="en-US" dirty="0" err="1" smtClean="0"/>
              <a:t>Baglin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183.R5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24-10-2011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379" y="908650"/>
            <a:ext cx="8858605" cy="4248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Landau octupoles trimmed up to 200 A at end of ramp, and through </a:t>
            </a:r>
            <a:r>
              <a:rPr lang="en-US" dirty="0" smtClean="0"/>
              <a:t>squeeze – looks good for 1.45e11</a:t>
            </a:r>
            <a:endParaRPr lang="en-US" dirty="0" smtClean="0"/>
          </a:p>
          <a:p>
            <a:r>
              <a:rPr lang="en-US" dirty="0" smtClean="0"/>
              <a:t>ZS </a:t>
            </a:r>
            <a:r>
              <a:rPr lang="en-US" dirty="0" smtClean="0"/>
              <a:t>sparking in </a:t>
            </a:r>
            <a:r>
              <a:rPr lang="en-US" dirty="0" smtClean="0"/>
              <a:t>SPS during filling</a:t>
            </a:r>
          </a:p>
          <a:p>
            <a:r>
              <a:rPr lang="en-US" dirty="0" smtClean="0"/>
              <a:t>Injection phase is moving</a:t>
            </a:r>
            <a:endParaRPr lang="en-US" dirty="0" smtClean="0"/>
          </a:p>
          <a:p>
            <a:r>
              <a:rPr lang="en-US" dirty="0" smtClean="0"/>
              <a:t>LHCb – too high luminosity – orbit optimization</a:t>
            </a:r>
          </a:p>
          <a:p>
            <a:r>
              <a:rPr lang="en-US" dirty="0" smtClean="0"/>
              <a:t>Wire scanner </a:t>
            </a:r>
            <a:r>
              <a:rPr lang="en-US" dirty="0" smtClean="0"/>
              <a:t>loses limits – unable to scan 144b</a:t>
            </a:r>
          </a:p>
          <a:p>
            <a:r>
              <a:rPr lang="en-US" dirty="0" smtClean="0"/>
              <a:t>Injection kickers needed 4 hours of cooling after sustained high </a:t>
            </a:r>
            <a:r>
              <a:rPr lang="en-US" dirty="0" smtClean="0"/>
              <a:t>luminosity </a:t>
            </a:r>
            <a:r>
              <a:rPr lang="en-US" dirty="0" smtClean="0"/>
              <a:t>operation 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Note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24-10-2011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Tuesday</a:t>
            </a:r>
          </a:p>
          <a:p>
            <a:pPr lvl="1"/>
            <a:r>
              <a:rPr lang="en-GB" dirty="0" smtClean="0"/>
              <a:t>Loss maps at 450 GeV – normal injection optics</a:t>
            </a:r>
          </a:p>
          <a:p>
            <a:pPr lvl="1"/>
            <a:r>
              <a:rPr lang="en-GB" dirty="0" smtClean="0"/>
              <a:t>First attempt 90 m data taking – high background, 90 m loss maps at end of fill </a:t>
            </a:r>
          </a:p>
          <a:p>
            <a:pPr lvl="1"/>
            <a:r>
              <a:rPr lang="en-GB" dirty="0" smtClean="0"/>
              <a:t>Optics measurements overnight Tues - Weds</a:t>
            </a:r>
          </a:p>
          <a:p>
            <a:r>
              <a:rPr lang="en-GB" dirty="0" smtClean="0"/>
              <a:t>Wednesday</a:t>
            </a:r>
          </a:p>
          <a:p>
            <a:pPr lvl="1"/>
            <a:r>
              <a:rPr lang="en-US" dirty="0" smtClean="0"/>
              <a:t>TOTEM, ALFA data taking attempt lost to self trigger of beam dump </a:t>
            </a:r>
          </a:p>
          <a:p>
            <a:pPr lvl="1"/>
            <a:r>
              <a:rPr lang="en-US" dirty="0" smtClean="0"/>
              <a:t>Next attempt - beams lost just at start of data taking - power converter L4, access required.</a:t>
            </a:r>
          </a:p>
          <a:p>
            <a:pPr lvl="1"/>
            <a:r>
              <a:rPr lang="en-GB" dirty="0" smtClean="0"/>
              <a:t>Unsuccessful Van </a:t>
            </a:r>
            <a:r>
              <a:rPr lang="en-GB" dirty="0" err="1" smtClean="0"/>
              <a:t>der</a:t>
            </a:r>
            <a:r>
              <a:rPr lang="en-GB" dirty="0" smtClean="0"/>
              <a:t> Meer scans overnight </a:t>
            </a:r>
            <a:r>
              <a:rPr lang="en-GB" dirty="0" smtClean="0"/>
              <a:t>lost to software </a:t>
            </a:r>
            <a:r>
              <a:rPr lang="en-GB" dirty="0" smtClean="0"/>
              <a:t>interlock on orbit corrector strength in </a:t>
            </a:r>
            <a:r>
              <a:rPr lang="en-GB" dirty="0" smtClean="0"/>
              <a:t>squeeze</a:t>
            </a:r>
            <a:endParaRPr lang="en-US" dirty="0" smtClean="0"/>
          </a:p>
          <a:p>
            <a:r>
              <a:rPr lang="en-US" dirty="0" smtClean="0"/>
              <a:t>Thursday</a:t>
            </a:r>
          </a:p>
          <a:p>
            <a:pPr lvl="1"/>
            <a:r>
              <a:rPr lang="en-GB" dirty="0" smtClean="0"/>
              <a:t>TOTEM/ALFA successful data taking.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W42 – brief recap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24-10-2011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24 hours of 25 ns</a:t>
            </a:r>
          </a:p>
          <a:p>
            <a:r>
              <a:rPr lang="en-GB" dirty="0" smtClean="0"/>
              <a:t>High pile-up revisited</a:t>
            </a:r>
          </a:p>
          <a:p>
            <a:r>
              <a:rPr lang="en-GB" dirty="0" smtClean="0"/>
              <a:t>End of proton running for 2011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Incoming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24-10-2011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Friday </a:t>
            </a:r>
          </a:p>
          <a:p>
            <a:pPr lvl="1"/>
            <a:r>
              <a:rPr lang="en-US" dirty="0" smtClean="0"/>
              <a:t>Lost </a:t>
            </a:r>
            <a:r>
              <a:rPr lang="en-US" dirty="0" err="1" smtClean="0"/>
              <a:t>VdM</a:t>
            </a:r>
            <a:r>
              <a:rPr lang="en-US" dirty="0" smtClean="0"/>
              <a:t> attempt to QPS trigger in S45, tune trim quads </a:t>
            </a:r>
          </a:p>
          <a:p>
            <a:pPr lvl="1"/>
            <a:r>
              <a:rPr lang="en-US" dirty="0" smtClean="0"/>
              <a:t>Next attempt successful, Van der </a:t>
            </a:r>
            <a:r>
              <a:rPr lang="en-US" dirty="0"/>
              <a:t>M</a:t>
            </a:r>
            <a:r>
              <a:rPr lang="en-US" dirty="0" smtClean="0"/>
              <a:t>eer scan until…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End MD Friday 14:30 </a:t>
            </a:r>
          </a:p>
          <a:p>
            <a:pPr lvl="1"/>
            <a:r>
              <a:rPr lang="en-US" dirty="0" smtClean="0"/>
              <a:t>trip of RQX.L2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Electrical glitch (see below)</a:t>
            </a:r>
          </a:p>
          <a:p>
            <a:pPr lvl="1"/>
            <a:r>
              <a:rPr lang="en-US" dirty="0" smtClean="0"/>
              <a:t>17:40 </a:t>
            </a:r>
          </a:p>
          <a:p>
            <a:pPr lvl="1"/>
            <a:r>
              <a:rPr lang="en-US" dirty="0" smtClean="0"/>
              <a:t>Recovery by 222 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W42 – brief recap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24-10-2011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22:00 Injecting for loss </a:t>
            </a:r>
            <a:r>
              <a:rPr lang="en-GB" dirty="0" smtClean="0"/>
              <a:t>maps (nominal at 3.5 TeV)</a:t>
            </a:r>
            <a:endParaRPr lang="en-GB" dirty="0" smtClean="0"/>
          </a:p>
          <a:p>
            <a:r>
              <a:rPr lang="en-US" dirty="0" smtClean="0"/>
              <a:t>Loss maps </a:t>
            </a:r>
          </a:p>
          <a:p>
            <a:pPr lvl="1"/>
            <a:r>
              <a:rPr lang="en-US" dirty="0" smtClean="0"/>
              <a:t>betatron</a:t>
            </a:r>
          </a:p>
          <a:p>
            <a:pPr lvl="1"/>
            <a:r>
              <a:rPr lang="en-US" dirty="0" smtClean="0"/>
              <a:t>+500 Hz off momentum</a:t>
            </a:r>
          </a:p>
          <a:p>
            <a:r>
              <a:rPr lang="en-GB" dirty="0"/>
              <a:t>02:30 </a:t>
            </a:r>
            <a:r>
              <a:rPr lang="en-GB" dirty="0" smtClean="0"/>
              <a:t>Injection, dump, refill</a:t>
            </a:r>
            <a:endParaRPr lang="en-GB" dirty="0"/>
          </a:p>
          <a:p>
            <a:pPr lvl="1"/>
            <a:r>
              <a:rPr lang="en-US" dirty="0"/>
              <a:t>Many BQM latches - latches on "</a:t>
            </a:r>
            <a:r>
              <a:rPr lang="en-US" dirty="0" smtClean="0"/>
              <a:t>stability”</a:t>
            </a:r>
            <a:endParaRPr lang="en-US" dirty="0"/>
          </a:p>
          <a:p>
            <a:pPr lvl="1"/>
            <a:r>
              <a:rPr lang="en-US" dirty="0" smtClean="0"/>
              <a:t>Injection phase off</a:t>
            </a:r>
            <a:r>
              <a:rPr lang="en-US" dirty="0" smtClean="0"/>
              <a:t> </a:t>
            </a:r>
            <a:r>
              <a:rPr lang="en-US" dirty="0"/>
              <a:t>by -70 </a:t>
            </a:r>
            <a:r>
              <a:rPr lang="en-US" dirty="0" smtClean="0"/>
              <a:t>degrees</a:t>
            </a:r>
            <a:endParaRPr lang="en-US" dirty="0"/>
          </a:p>
          <a:p>
            <a:r>
              <a:rPr lang="en-US" dirty="0"/>
              <a:t>06:45 Stable beams  3e33 cm-2s-1</a:t>
            </a:r>
          </a:p>
          <a:p>
            <a:pPr lvl="1"/>
            <a:r>
              <a:rPr lang="en-US" dirty="0"/>
              <a:t>low bunch intensity (1.23e11) for first run after MD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evening/early Saturday morning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24-10-2011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status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07:45 Saturday Beams dumped</a:t>
            </a:r>
          </a:p>
          <a:p>
            <a:pPr lvl="1"/>
            <a:r>
              <a:rPr lang="en-US" dirty="0" smtClean="0"/>
              <a:t>LHCb triggered, glitch of the beta* </a:t>
            </a:r>
            <a:r>
              <a:rPr lang="en-US" dirty="0" smtClean="0"/>
              <a:t>flag</a:t>
            </a:r>
          </a:p>
          <a:p>
            <a:pPr lvl="1"/>
            <a:r>
              <a:rPr lang="en-GB" sz="1600" dirty="0" smtClean="0"/>
              <a:t>The glitch of the stable beam flag Saturday at 07:45 is due to a glitch of the beta* computation (which is part of the flag condition). In the 2 minutes before the glitch the SIS error log is full with huge lists of data errors from PCs </a:t>
            </a:r>
            <a:r>
              <a:rPr lang="en-GB" sz="1600" dirty="0" smtClean="0"/>
              <a:t>As </a:t>
            </a:r>
            <a:r>
              <a:rPr lang="en-GB" sz="1600" dirty="0" smtClean="0"/>
              <a:t>a consequence SIS could not compute beta* from the currents in which case it sends out '0</a:t>
            </a:r>
            <a:r>
              <a:rPr lang="en-GB" sz="1600" dirty="0" smtClean="0"/>
              <a:t>'.  (Jorg)</a:t>
            </a:r>
            <a:endParaRPr lang="en-US" dirty="0" smtClean="0"/>
          </a:p>
          <a:p>
            <a:r>
              <a:rPr lang="en-US" dirty="0" smtClean="0"/>
              <a:t>11:14 Saturday Stable beams Fill 2240</a:t>
            </a:r>
          </a:p>
          <a:p>
            <a:pPr lvl="1"/>
            <a:r>
              <a:rPr lang="en-US" dirty="0" smtClean="0"/>
              <a:t>initial luminosity </a:t>
            </a:r>
            <a:r>
              <a:rPr lang="en-US" dirty="0" smtClean="0"/>
              <a:t>3.26e33, 1.37e11 ppb</a:t>
            </a:r>
            <a:endParaRPr lang="en-US" dirty="0" smtClean="0"/>
          </a:p>
          <a:p>
            <a:pPr lvl="1"/>
            <a:r>
              <a:rPr lang="en-US" dirty="0"/>
              <a:t>D</a:t>
            </a:r>
            <a:r>
              <a:rPr lang="en-US" dirty="0" smtClean="0"/>
              <a:t>ump </a:t>
            </a:r>
            <a:r>
              <a:rPr lang="en-GB" dirty="0" smtClean="0"/>
              <a:t>01:45 Sunday -  failure of </a:t>
            </a:r>
            <a:r>
              <a:rPr lang="en-GB" dirty="0" smtClean="0"/>
              <a:t>rcbx.v2.r1 – after110 </a:t>
            </a:r>
            <a:r>
              <a:rPr lang="en-GB" dirty="0" smtClean="0"/>
              <a:t>pb</a:t>
            </a:r>
            <a:r>
              <a:rPr lang="en-GB" baseline="30000" dirty="0" smtClean="0"/>
              <a:t>-1</a:t>
            </a:r>
          </a:p>
          <a:p>
            <a:r>
              <a:rPr lang="en-GB" dirty="0" smtClean="0"/>
              <a:t>Refill 2241 Sunday morning</a:t>
            </a:r>
            <a:endParaRPr lang="en-GB" dirty="0"/>
          </a:p>
          <a:p>
            <a:pPr lvl="1"/>
            <a:r>
              <a:rPr lang="en-GB" dirty="0" smtClean="0"/>
              <a:t>some issues at injection again</a:t>
            </a:r>
          </a:p>
          <a:p>
            <a:pPr lvl="1"/>
            <a:r>
              <a:rPr lang="en-GB" dirty="0" smtClean="0"/>
              <a:t>3.48e33 </a:t>
            </a:r>
          </a:p>
          <a:p>
            <a:pPr lvl="1"/>
            <a:r>
              <a:rPr lang="en-GB" dirty="0" smtClean="0"/>
              <a:t>26 pb</a:t>
            </a:r>
            <a:r>
              <a:rPr lang="en-GB" baseline="30000" dirty="0" smtClean="0"/>
              <a:t>-1</a:t>
            </a:r>
            <a:r>
              <a:rPr lang="en-GB" dirty="0" smtClean="0"/>
              <a:t> dumped by </a:t>
            </a:r>
            <a:r>
              <a:rPr lang="en-US" dirty="0" smtClean="0"/>
              <a:t>QPS trip on Q9.R1, possibly SEU event</a:t>
            </a: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Saturday to Sunday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24-10-2011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not manage to reset the Q9  - access was needed; </a:t>
            </a:r>
          </a:p>
          <a:p>
            <a:pPr lvl="1"/>
            <a:r>
              <a:rPr lang="en-US" dirty="0" smtClean="0"/>
              <a:t>Alice accessed in the shadow also. </a:t>
            </a:r>
          </a:p>
          <a:p>
            <a:r>
              <a:rPr lang="en-US" dirty="0" smtClean="0"/>
              <a:t>For both accesses, we had an </a:t>
            </a:r>
            <a:r>
              <a:rPr lang="en-US" dirty="0" smtClean="0">
                <a:solidFill>
                  <a:srgbClr val="FF0000"/>
                </a:solidFill>
              </a:rPr>
              <a:t>eye scanner problem (PX24 and UJ16, possibly SEU also)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while Alice could bypass it, we needed Serge and Jean-Francois to go and reboot the access crate.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Additionally gave an access for TI in pt 8 for an oxygen deficiency alarm which would have soon gone to level 3. </a:t>
            </a:r>
          </a:p>
          <a:p>
            <a:pPr lvl="1"/>
            <a:r>
              <a:rPr lang="en-US" dirty="0" smtClean="0"/>
              <a:t>Following this access one ventilation door in TI8 was left open. We need to do a short access again to close it.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Sunday morning – wrestling match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24-10-2011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18:00 Start ramp 2242</a:t>
            </a:r>
          </a:p>
          <a:p>
            <a:pPr lvl="1"/>
            <a:r>
              <a:rPr lang="en-GB" dirty="0" smtClean="0"/>
              <a:t>I total = 2.01/2.0 e14 (FBCT)</a:t>
            </a:r>
          </a:p>
          <a:p>
            <a:pPr lvl="2"/>
            <a:r>
              <a:rPr lang="en-GB" dirty="0" smtClean="0"/>
              <a:t>Crashed FBCT – check if I &gt; 2e14 – fixed by  Lars Jensen</a:t>
            </a:r>
          </a:p>
          <a:p>
            <a:pPr lvl="1"/>
            <a:r>
              <a:rPr lang="en-GB" dirty="0" smtClean="0"/>
              <a:t>1.45e11 </a:t>
            </a:r>
            <a:r>
              <a:rPr lang="en-GB" dirty="0" smtClean="0"/>
              <a:t>ppb </a:t>
            </a:r>
            <a:endParaRPr lang="en-GB" dirty="0" smtClean="0"/>
          </a:p>
          <a:p>
            <a:pPr lvl="1"/>
            <a:r>
              <a:rPr lang="en-GB" dirty="0"/>
              <a:t>Initial luminosity: 3.54x10</a:t>
            </a:r>
            <a:r>
              <a:rPr lang="en-GB" baseline="30000" dirty="0"/>
              <a:t>33</a:t>
            </a:r>
            <a:r>
              <a:rPr lang="en-GB" dirty="0"/>
              <a:t> </a:t>
            </a:r>
            <a:r>
              <a:rPr lang="en-GB" dirty="0" smtClean="0"/>
              <a:t>cm</a:t>
            </a:r>
            <a:r>
              <a:rPr lang="en-GB" baseline="30000" dirty="0" smtClean="0"/>
              <a:t>-2</a:t>
            </a:r>
            <a:r>
              <a:rPr lang="en-GB" dirty="0" smtClean="0"/>
              <a:t> s</a:t>
            </a:r>
            <a:r>
              <a:rPr lang="en-GB" baseline="30000" dirty="0" smtClean="0"/>
              <a:t>-1</a:t>
            </a:r>
          </a:p>
          <a:p>
            <a:pPr lvl="1"/>
            <a:r>
              <a:rPr lang="en-GB" dirty="0" smtClean="0"/>
              <a:t>emittance from </a:t>
            </a:r>
            <a:r>
              <a:rPr lang="en-GB" dirty="0" err="1" smtClean="0"/>
              <a:t>lumi</a:t>
            </a:r>
            <a:r>
              <a:rPr lang="en-GB" dirty="0" smtClean="0"/>
              <a:t> ~2.45 microns</a:t>
            </a:r>
            <a:endParaRPr lang="en-GB" baseline="30000" dirty="0" smtClean="0"/>
          </a:p>
          <a:p>
            <a:pPr lvl="1"/>
            <a:r>
              <a:rPr lang="en-GB" dirty="0" smtClean="0"/>
              <a:t>Dumped RCBX.V2.R1 after 96 pb</a:t>
            </a:r>
            <a:r>
              <a:rPr lang="en-GB" baseline="30000" dirty="0" smtClean="0"/>
              <a:t>-1</a:t>
            </a:r>
          </a:p>
          <a:p>
            <a:pPr lvl="1"/>
            <a:endParaRPr lang="en-GB" baseline="30000" dirty="0" smtClean="0"/>
          </a:p>
          <a:p>
            <a:r>
              <a:rPr lang="en-GB" dirty="0" smtClean="0"/>
              <a:t>Ramp down and prepared for 25 ns </a:t>
            </a:r>
            <a:endParaRPr lang="en-GB" dirty="0" smtClean="0"/>
          </a:p>
          <a:p>
            <a:pPr lvl="1">
              <a:buNone/>
            </a:pPr>
            <a:endParaRPr lang="en-GB" baseline="30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Sunday </a:t>
            </a:r>
            <a:r>
              <a:rPr lang="en-GB" dirty="0" smtClean="0"/>
              <a:t>evening/Monday morning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24-10-2011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625"/>
            <a:ext cx="91440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691600" y="5949350"/>
            <a:ext cx="648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110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3960" y="5877340"/>
            <a:ext cx="648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26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92350" y="5877340"/>
            <a:ext cx="648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96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W42: dumps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24-10-2011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243013"/>
            <a:ext cx="9036620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59711</TotalTime>
  <Words>1409</Words>
  <Application>Microsoft Office PowerPoint</Application>
  <PresentationFormat>On-screen Show (4:3)</PresentationFormat>
  <Paragraphs>248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Pixel</vt:lpstr>
      <vt:lpstr>LHC week 42 summary</vt:lpstr>
      <vt:lpstr>W42 – Totem sandwich</vt:lpstr>
      <vt:lpstr>W42 – brief recap</vt:lpstr>
      <vt:lpstr>W42 – brief recap</vt:lpstr>
      <vt:lpstr>Friday evening/early Saturday morning</vt:lpstr>
      <vt:lpstr>Saturday to Sunday</vt:lpstr>
      <vt:lpstr>Sunday morning – wrestling match</vt:lpstr>
      <vt:lpstr>Sunday evening/Monday morning</vt:lpstr>
      <vt:lpstr>W42: dumps</vt:lpstr>
      <vt:lpstr>Special running</vt:lpstr>
      <vt:lpstr>Week 42: special running</vt:lpstr>
      <vt:lpstr>Luminosity scans etc</vt:lpstr>
      <vt:lpstr>Loss maps and asynchronous dump</vt:lpstr>
      <vt:lpstr>Summary of the beta-beat measurements:</vt:lpstr>
      <vt:lpstr>Observations</vt:lpstr>
      <vt:lpstr>Main TImeout</vt:lpstr>
      <vt:lpstr>17:36 Electrical glitch - Description</vt:lpstr>
      <vt:lpstr>Glitch - Action</vt:lpstr>
      <vt:lpstr>ISSUEs, OBSERVATIONs &amp; TESTS</vt:lpstr>
      <vt:lpstr>Vacuum R2:  Monday/Tuesday</vt:lpstr>
      <vt:lpstr>Vacuum R2:  Monday/Tuesday</vt:lpstr>
      <vt:lpstr>Slide 22</vt:lpstr>
      <vt:lpstr>TDI parking positions</vt:lpstr>
      <vt:lpstr>RB active filters</vt:lpstr>
      <vt:lpstr>Tune feedback optimization</vt:lpstr>
      <vt:lpstr>Proton Lead frequencies in ramp</vt:lpstr>
      <vt:lpstr>CMS vacuum: 183.R5</vt:lpstr>
      <vt:lpstr>183.R5</vt:lpstr>
      <vt:lpstr>Note</vt:lpstr>
      <vt:lpstr>Incoming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Lamont</cp:lastModifiedBy>
  <cp:revision>2175</cp:revision>
  <dcterms:created xsi:type="dcterms:W3CDTF">2010-10-13T07:44:28Z</dcterms:created>
  <dcterms:modified xsi:type="dcterms:W3CDTF">2011-10-24T09:01:18Z</dcterms:modified>
</cp:coreProperties>
</file>