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presProps.xml" ContentType="application/vnd.openxmlformats-officedocument.presentationml.presProps+xml"/>
  <Default Extension="png" ContentType="image/pn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</p:sldMasterIdLst>
  <p:notesMasterIdLst>
    <p:notesMasterId r:id="rId10"/>
  </p:notesMasterIdLst>
  <p:sldIdLst>
    <p:sldId id="863" r:id="rId2"/>
    <p:sldId id="928" r:id="rId3"/>
    <p:sldId id="923" r:id="rId4"/>
    <p:sldId id="916" r:id="rId5"/>
    <p:sldId id="914" r:id="rId6"/>
    <p:sldId id="924" r:id="rId7"/>
    <p:sldId id="925" r:id="rId8"/>
    <p:sldId id="927" r:id="rId9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0370" autoAdjust="0"/>
    <p:restoredTop sz="94706" autoAdjust="0"/>
  </p:normalViewPr>
  <p:slideViewPr>
    <p:cSldViewPr>
      <p:cViewPr>
        <p:scale>
          <a:sx n="100" d="100"/>
          <a:sy n="100" d="100"/>
        </p:scale>
        <p:origin x="-1376" y="-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76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10/19/11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 txBox="1">
            <a:spLocks/>
          </p:cNvSpPr>
          <p:nvPr/>
        </p:nvSpPr>
        <p:spPr bwMode="auto">
          <a:xfrm>
            <a:off x="685800" y="228600"/>
            <a:ext cx="81534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 Status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Wed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Morning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19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-Oct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Bernhard Holzer,</a:t>
            </a: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1900" kern="0" dirty="0" smtClean="0">
                <a:solidFill>
                  <a:schemeClr val="tx2"/>
                </a:solidFill>
                <a:latin typeface="+mn-lt"/>
              </a:rPr>
              <a:t>Mike Lamont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382524"/>
            <a:ext cx="2469432" cy="44627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Plan: 90 </a:t>
            </a:r>
            <a:r>
              <a:rPr lang="en-US" sz="2300" b="1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Optics</a:t>
            </a:r>
            <a:endParaRPr lang="en-US" sz="23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006" y="838200"/>
            <a:ext cx="6058794" cy="5562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 txBox="1">
            <a:spLocks/>
          </p:cNvSpPr>
          <p:nvPr/>
        </p:nvSpPr>
        <p:spPr bwMode="auto">
          <a:xfrm>
            <a:off x="685800" y="228600"/>
            <a:ext cx="81534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Tue Morning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143000"/>
            <a:ext cx="5990716" cy="44627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07:09h loss maps at Injection (LHC Standard)</a:t>
            </a:r>
            <a:endParaRPr lang="en-US" sz="23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rcRect t="30690"/>
          <a:stretch>
            <a:fillRect/>
          </a:stretch>
        </p:blipFill>
        <p:spPr>
          <a:xfrm>
            <a:off x="5257800" y="1828800"/>
            <a:ext cx="3213600" cy="183111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04800" y="3733800"/>
            <a:ext cx="6117346" cy="220060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12</a:t>
            </a:r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:44h  Injection for 90m tests</a:t>
            </a: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fill pattern:  </a:t>
            </a:r>
            <a:r>
              <a:rPr lang="en-US" sz="1900" dirty="0" smtClean="0"/>
              <a:t>2x7e10p + 13x1e10p per beam</a:t>
            </a:r>
            <a:endParaRPr lang="en-US" sz="19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8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000" dirty="0" err="1" smtClean="0"/>
              <a:t>Emittances</a:t>
            </a:r>
            <a:r>
              <a:rPr lang="en-US" sz="2000" dirty="0" smtClean="0"/>
              <a:t> B1H </a:t>
            </a:r>
            <a:r>
              <a:rPr lang="en-US" sz="2000" dirty="0" smtClean="0"/>
              <a:t>= </a:t>
            </a:r>
            <a:r>
              <a:rPr lang="en-US" sz="2000" dirty="0" smtClean="0"/>
              <a:t>1.39</a:t>
            </a:r>
          </a:p>
          <a:p>
            <a:r>
              <a:rPr lang="en-US" sz="2000" dirty="0" smtClean="0"/>
              <a:t>		      B1V </a:t>
            </a:r>
            <a:r>
              <a:rPr lang="en-US" sz="2000" dirty="0" smtClean="0"/>
              <a:t>=</a:t>
            </a:r>
            <a:r>
              <a:rPr lang="en-US" sz="2000" dirty="0" smtClean="0"/>
              <a:t> 1.11</a:t>
            </a:r>
          </a:p>
          <a:p>
            <a:r>
              <a:rPr lang="en-US" sz="2000" dirty="0" smtClean="0"/>
              <a:t>		      B2H </a:t>
            </a:r>
            <a:r>
              <a:rPr lang="en-US" sz="2000" dirty="0" smtClean="0"/>
              <a:t>=</a:t>
            </a:r>
            <a:r>
              <a:rPr lang="en-US" sz="2000" dirty="0" smtClean="0"/>
              <a:t> 2.13</a:t>
            </a:r>
          </a:p>
          <a:p>
            <a:r>
              <a:rPr lang="en-US" sz="2000" dirty="0" smtClean="0"/>
              <a:t>		      B2V </a:t>
            </a:r>
            <a:r>
              <a:rPr lang="en-US" sz="2000" dirty="0" smtClean="0"/>
              <a:t>=</a:t>
            </a:r>
            <a:r>
              <a:rPr lang="en-US" sz="2000" dirty="0" smtClean="0"/>
              <a:t> 2.01</a:t>
            </a:r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4598491"/>
            <a:ext cx="2667000" cy="180230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fld id="{4D34EDEB-5CDF-45D2-9C5E-FC5C40FD665F}" type="datetime1">
              <a:rPr lang="en-US" smtClean="0"/>
              <a:pPr/>
              <a:t>10/19/11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315200" cy="792163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Tue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Late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990600"/>
            <a:ext cx="5213604" cy="110799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14:34h </a:t>
            </a:r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Ramp</a:t>
            </a:r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, Un- Squeeze into 90m </a:t>
            </a: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	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no problem ... “butter </a:t>
            </a:r>
            <a:r>
              <a:rPr lang="en-US" sz="2000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weich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”   </a:t>
            </a: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	          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but ...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after collisions</a:t>
            </a:r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5574" y="1219200"/>
            <a:ext cx="3659826" cy="14927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8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000" dirty="0" err="1" smtClean="0"/>
              <a:t>Emittances</a:t>
            </a:r>
            <a:r>
              <a:rPr lang="en-US" sz="2000" dirty="0" smtClean="0"/>
              <a:t> B1H </a:t>
            </a:r>
            <a:r>
              <a:rPr lang="en-US" sz="2000" dirty="0" smtClean="0"/>
              <a:t>=</a:t>
            </a:r>
            <a:r>
              <a:rPr lang="en-US" sz="2000" dirty="0" smtClean="0"/>
              <a:t> 2.3</a:t>
            </a:r>
          </a:p>
          <a:p>
            <a:r>
              <a:rPr lang="en-US" sz="2000" dirty="0" smtClean="0"/>
              <a:t>		      B1V </a:t>
            </a:r>
            <a:r>
              <a:rPr lang="en-US" sz="2000" dirty="0" smtClean="0"/>
              <a:t>=</a:t>
            </a:r>
            <a:r>
              <a:rPr lang="en-US" sz="2000" dirty="0" smtClean="0"/>
              <a:t> 1.6</a:t>
            </a:r>
          </a:p>
          <a:p>
            <a:r>
              <a:rPr lang="en-US" sz="2000" dirty="0" smtClean="0"/>
              <a:t>		      </a:t>
            </a:r>
            <a:r>
              <a:rPr lang="en-US" sz="2000" dirty="0" smtClean="0">
                <a:solidFill>
                  <a:srgbClr val="FF0000"/>
                </a:solidFill>
              </a:rPr>
              <a:t>B2H </a:t>
            </a:r>
            <a:r>
              <a:rPr lang="en-US" sz="2000" dirty="0" smtClean="0">
                <a:solidFill>
                  <a:srgbClr val="FF0000"/>
                </a:solidFill>
              </a:rPr>
              <a:t>=</a:t>
            </a:r>
            <a:r>
              <a:rPr lang="en-US" sz="2000" dirty="0" smtClean="0">
                <a:solidFill>
                  <a:srgbClr val="FF0000"/>
                </a:solidFill>
              </a:rPr>
              <a:t> 2.9</a:t>
            </a:r>
          </a:p>
          <a:p>
            <a:r>
              <a:rPr lang="en-US" sz="2000" dirty="0" smtClean="0"/>
              <a:t>		      B2V </a:t>
            </a:r>
            <a:r>
              <a:rPr lang="en-US" sz="2000" dirty="0" smtClean="0"/>
              <a:t>=</a:t>
            </a:r>
            <a:r>
              <a:rPr lang="en-US" sz="2000" dirty="0" smtClean="0"/>
              <a:t> 2.4</a:t>
            </a:r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2704981"/>
            <a:ext cx="3658027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16:34h Start Pot-Alignment</a:t>
            </a: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	</a:t>
            </a:r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rcRect l="35779" t="7397" b="49562"/>
          <a:stretch>
            <a:fillRect/>
          </a:stretch>
        </p:blipFill>
        <p:spPr>
          <a:xfrm>
            <a:off x="4648471" y="3886200"/>
            <a:ext cx="4495529" cy="235044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352800"/>
            <a:ext cx="4261259" cy="27432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572000" y="32398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Well: ... Reduced </a:t>
            </a:r>
            <a:r>
              <a:rPr lang="en-US" dirty="0" smtClean="0">
                <a:latin typeface="Times New Roman"/>
                <a:cs typeface="Times New Roman"/>
              </a:rPr>
              <a:t>losses at the TCP when the</a:t>
            </a:r>
            <a:r>
              <a:rPr lang="en-US" dirty="0" smtClean="0">
                <a:latin typeface="Times New Roman"/>
                <a:cs typeface="Times New Roman"/>
              </a:rPr>
              <a:t>  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              ALFA </a:t>
            </a:r>
            <a:r>
              <a:rPr lang="en-US" dirty="0" smtClean="0">
                <a:latin typeface="Times New Roman"/>
                <a:cs typeface="Times New Roman"/>
              </a:rPr>
              <a:t>pot touched the beam.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4800" y="1382524"/>
            <a:ext cx="6167818" cy="198515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19:40h </a:t>
            </a:r>
            <a:r>
              <a:rPr lang="en-US" sz="2000" dirty="0" smtClean="0">
                <a:latin typeface="Times New Roman"/>
                <a:cs typeface="Times New Roman"/>
              </a:rPr>
              <a:t>Re-</a:t>
            </a:r>
            <a:r>
              <a:rPr lang="en-US" sz="2000" dirty="0" err="1" smtClean="0">
                <a:latin typeface="Times New Roman"/>
                <a:cs typeface="Times New Roman"/>
              </a:rPr>
              <a:t>centred</a:t>
            </a:r>
            <a:r>
              <a:rPr lang="en-US" sz="2000" dirty="0" smtClean="0">
                <a:latin typeface="Times New Roman"/>
                <a:cs typeface="Times New Roman"/>
              </a:rPr>
              <a:t> TCP-V's and closed them to 4 </a:t>
            </a:r>
            <a:r>
              <a:rPr lang="en-US" sz="2000" dirty="0" err="1" smtClean="0">
                <a:latin typeface="Times New Roman"/>
                <a:cs typeface="Times New Roman"/>
              </a:rPr>
              <a:t>sigmas</a:t>
            </a:r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and the pot positions: </a:t>
            </a:r>
            <a:r>
              <a:rPr lang="en-US" sz="2000" dirty="0" smtClean="0">
                <a:latin typeface="Times New Roman"/>
                <a:cs typeface="Times New Roman"/>
              </a:rPr>
              <a:t>Pots at 5.5 </a:t>
            </a:r>
            <a:r>
              <a:rPr lang="en-US" sz="2000" dirty="0" err="1" smtClean="0">
                <a:latin typeface="Times New Roman"/>
                <a:cs typeface="Times New Roman"/>
              </a:rPr>
              <a:t>sigmas</a:t>
            </a:r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				B7L1 </a:t>
            </a:r>
            <a:r>
              <a:rPr lang="en-US" sz="2000" dirty="0" smtClean="0">
                <a:latin typeface="Times New Roman"/>
                <a:cs typeface="Times New Roman"/>
              </a:rPr>
              <a:t>(4.518/-4.897</a:t>
            </a:r>
            <a:r>
              <a:rPr lang="en-US" sz="2000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				A7L1 </a:t>
            </a:r>
            <a:r>
              <a:rPr lang="en-US" sz="2000" dirty="0" smtClean="0">
                <a:latin typeface="Times New Roman"/>
                <a:cs typeface="Times New Roman"/>
              </a:rPr>
              <a:t>(4.713/-5.156</a:t>
            </a:r>
            <a:r>
              <a:rPr lang="en-US" sz="2000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				A7R1 </a:t>
            </a:r>
            <a:r>
              <a:rPr lang="en-US" sz="2000" dirty="0" smtClean="0">
                <a:latin typeface="Times New Roman"/>
                <a:cs typeface="Times New Roman"/>
              </a:rPr>
              <a:t>(5.511/-4.357</a:t>
            </a:r>
            <a:r>
              <a:rPr lang="en-US" sz="2000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				B7R1 </a:t>
            </a:r>
            <a:r>
              <a:rPr lang="en-US" sz="2000" dirty="0" smtClean="0">
                <a:latin typeface="Times New Roman"/>
                <a:cs typeface="Times New Roman"/>
              </a:rPr>
              <a:t>(5.195/-4.218)</a:t>
            </a:r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9906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Tue Late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0343" y="3429000"/>
            <a:ext cx="3891657" cy="3098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8600" y="3733800"/>
            <a:ext cx="3497188" cy="110799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Aperture-meter:</a:t>
            </a: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  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just a small remark from </a:t>
            </a: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an anxious person</a:t>
            </a:r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914400" y="1016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Tue </a:t>
            </a:r>
            <a:r>
              <a:rPr lang="en-US" sz="32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late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914400"/>
            <a:ext cx="6297740" cy="44627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22</a:t>
            </a:r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:34h </a:t>
            </a:r>
            <a:r>
              <a:rPr lang="en-US" dirty="0" smtClean="0"/>
              <a:t>All 4 TOTEM Horizontal Pots retracted to 12sigma</a:t>
            </a:r>
            <a:endParaRPr lang="en-US" b="1" i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709" y="1600200"/>
            <a:ext cx="4550891" cy="3632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57200" y="1600200"/>
            <a:ext cx="4572000" cy="7232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22</a:t>
            </a:r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:47h </a:t>
            </a:r>
            <a:r>
              <a:rPr lang="en-US" dirty="0" smtClean="0"/>
              <a:t>Sharp </a:t>
            </a:r>
            <a:r>
              <a:rPr lang="en-US" dirty="0" smtClean="0"/>
              <a:t>dip in lifetime - strong coherent BBQ </a:t>
            </a:r>
            <a:r>
              <a:rPr lang="en-US" dirty="0" smtClean="0"/>
              <a:t>signals    ????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57200" y="5525125"/>
            <a:ext cx="83058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Decision: </a:t>
            </a:r>
            <a:r>
              <a:rPr lang="en-US" sz="2300" dirty="0" smtClean="0">
                <a:latin typeface="Times New Roman"/>
                <a:cs typeface="Times New Roman"/>
              </a:rPr>
              <a:t>the beam quality is not good enough for data taking -&gt; continue with loss maps for the pots.</a:t>
            </a:r>
          </a:p>
          <a:p>
            <a:r>
              <a:rPr lang="en-US" sz="23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Data taking postponed to Wed morning.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914400" y="1016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Tue Night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8535" y="1194389"/>
            <a:ext cx="6030459" cy="115416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00:10h </a:t>
            </a:r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Loss maps for 90 </a:t>
            </a:r>
            <a:r>
              <a:rPr lang="en-US" sz="2300" b="1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endParaRPr lang="en-US" sz="23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000" b="1" i="1" dirty="0" smtClean="0">
                <a:latin typeface="Times New Roman"/>
                <a:cs typeface="Times New Roman"/>
              </a:rPr>
              <a:t>pre-requisite for “90m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vdm</a:t>
            </a:r>
            <a:r>
              <a:rPr lang="en-US" sz="2000" b="1" i="1" dirty="0" smtClean="0">
                <a:latin typeface="Times New Roman"/>
                <a:cs typeface="Times New Roman"/>
              </a:rPr>
              <a:t> scans”</a:t>
            </a:r>
            <a:endParaRPr lang="en-US" sz="2000" b="1" i="1" dirty="0" smtClean="0">
              <a:latin typeface="Times New Roman"/>
              <a:cs typeface="Times New Roman"/>
            </a:endParaRP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dirty="0" smtClean="0"/>
              <a:t>Roman </a:t>
            </a:r>
            <a:r>
              <a:rPr lang="en-US" dirty="0" smtClean="0"/>
              <a:t>pots set to V </a:t>
            </a:r>
            <a:r>
              <a:rPr lang="en-US" dirty="0" smtClean="0"/>
              <a:t>@ 10sigma, H @ </a:t>
            </a:r>
            <a:r>
              <a:rPr lang="en-US" dirty="0" smtClean="0"/>
              <a:t>12sigma</a:t>
            </a:r>
            <a:endParaRPr lang="en-US" b="1" i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8800" y="685800"/>
            <a:ext cx="2842800" cy="1828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rcRect l="38088" b="50302"/>
          <a:stretch>
            <a:fillRect/>
          </a:stretch>
        </p:blipFill>
        <p:spPr>
          <a:xfrm>
            <a:off x="4953000" y="2878745"/>
            <a:ext cx="4042382" cy="253145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1104" y="2954945"/>
            <a:ext cx="4627230" cy="113877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Beam loss at ALFA during </a:t>
            </a:r>
            <a:r>
              <a:rPr lang="en-US" sz="2000" b="1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asynch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dump:</a:t>
            </a:r>
          </a:p>
          <a:p>
            <a:endParaRPr lang="en-US" sz="8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to be checked by the experts, </a:t>
            </a: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but doesn’t look so bad.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5725924"/>
            <a:ext cx="4808506" cy="44627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02:10h new injection for optics check</a:t>
            </a:r>
            <a:endParaRPr lang="en-US" b="1" i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1016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Status at present: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838200"/>
            <a:ext cx="6058794" cy="5562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2000" y="22098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82350" y="366926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25150" y="4278868"/>
            <a:ext cx="1622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  <a:latin typeface="Times New Roman"/>
                <a:ea typeface="Zapf Dingbats"/>
                <a:cs typeface="Times New Roman"/>
              </a:rPr>
              <a:t>at the moment</a:t>
            </a:r>
            <a:endParaRPr lang="en-US" b="1" i="1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88104" y="2895600"/>
            <a:ext cx="1641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/>
                <a:ea typeface="Zapf Dingbats"/>
                <a:cs typeface="Times New Roman"/>
              </a:rPr>
              <a:t>still to be done</a:t>
            </a:r>
            <a:endParaRPr lang="en-US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914400" y="1016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600" kern="0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technicalities</a:t>
            </a: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0200" y="1219200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module 9 of the transverse damper has a broken </a:t>
            </a:r>
            <a:r>
              <a:rPr lang="en-US" dirty="0" smtClean="0"/>
              <a:t>amplifier</a:t>
            </a:r>
          </a:p>
          <a:p>
            <a:r>
              <a:rPr lang="en-US" dirty="0" smtClean="0"/>
              <a:t>	replaced by module 10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600200" y="2069068"/>
            <a:ext cx="693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Cannot start monitoring on LHC.BQBBQ.UA47.</a:t>
            </a:r>
            <a:r>
              <a:rPr lang="en-US" dirty="0" smtClean="0"/>
              <a:t>FFT2_B1</a:t>
            </a:r>
          </a:p>
          <a:p>
            <a:r>
              <a:rPr lang="en-US" dirty="0" smtClean="0"/>
              <a:t>Caused by: </a:t>
            </a:r>
            <a:r>
              <a:rPr lang="en-US" dirty="0" err="1" smtClean="0"/>
              <a:t>cern.cmw.NoConnection</a:t>
            </a:r>
            <a:r>
              <a:rPr lang="en-US" dirty="0" smtClean="0"/>
              <a:t>: CMW::RDA BQBBQLHC.cfv-ua47-bq (CMW) is down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2069068"/>
            <a:ext cx="1425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Wed 04:00h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" y="12308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ADT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31882</TotalTime>
  <Words>437</Words>
  <Application>Microsoft Macintosh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LHCpresentations</vt:lpstr>
      <vt:lpstr>Slide 1</vt:lpstr>
      <vt:lpstr>Slide 2</vt:lpstr>
      <vt:lpstr>Tue Late</vt:lpstr>
      <vt:lpstr>Slide 4</vt:lpstr>
      <vt:lpstr>Slide 5</vt:lpstr>
      <vt:lpstr>Slide 6</vt:lpstr>
      <vt:lpstr>Slide 7</vt:lpstr>
      <vt:lpstr>Slide 8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Bernhard Holzer</cp:lastModifiedBy>
  <cp:revision>2111</cp:revision>
  <dcterms:created xsi:type="dcterms:W3CDTF">2011-10-19T04:00:02Z</dcterms:created>
  <dcterms:modified xsi:type="dcterms:W3CDTF">2011-10-19T05:21:21Z</dcterms:modified>
</cp:coreProperties>
</file>