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
  </p:notesMasterIdLst>
  <p:sldIdLst>
    <p:sldId id="683" r:id="rId2"/>
    <p:sldId id="718" r:id="rId3"/>
    <p:sldId id="719" r:id="rId4"/>
    <p:sldId id="720" r:id="rId5"/>
    <p:sldId id="715" r:id="rId6"/>
    <p:sldId id="721" r:id="rId7"/>
    <p:sldId id="690" r:id="rId8"/>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960663"/>
    <a:srgbClr val="FF3300"/>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93882" autoAdjust="0"/>
  </p:normalViewPr>
  <p:slideViewPr>
    <p:cSldViewPr>
      <p:cViewPr varScale="1">
        <p:scale>
          <a:sx n="82" d="100"/>
          <a:sy n="82" d="100"/>
        </p:scale>
        <p:origin x="-14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dirty="0"/>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dirty="0"/>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CE7A-39B3-481F-AB86-8F8950C6EEA6}" type="datetimeFigureOut">
              <a:rPr lang="en-US" smtClean="0"/>
              <a:pPr/>
              <a:t>10/14/2011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BCD098-AF97-4460-B818-4576B73752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4F03B3A-2E00-4126-B497-7F355257D099}" type="datetime1">
              <a:rPr lang="en-US" smtClean="0"/>
              <a:pPr>
                <a:defRPr/>
              </a:pPr>
              <a:t>10/14/2011</a:t>
            </a:fld>
            <a:endParaRPr lang="en-US" dirty="0"/>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dirty="0" smtClean="0"/>
              <a:t>LHC status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8610600" cy="792163"/>
          </a:xfrm>
        </p:spPr>
        <p:txBody>
          <a:bodyPr/>
          <a:lstStyle/>
          <a:p>
            <a:r>
              <a:rPr lang="en-US" dirty="0" smtClean="0"/>
              <a:t>Abort gap cleaning tests (Daniel, </a:t>
            </a:r>
            <a:r>
              <a:rPr lang="en-US" dirty="0" err="1" smtClean="0"/>
              <a:t>Eliana</a:t>
            </a:r>
            <a:r>
              <a:rPr lang="en-US" dirty="0" smtClean="0"/>
              <a:t>, Jan)</a:t>
            </a:r>
            <a:endParaRPr lang="en-US" dirty="0"/>
          </a:p>
        </p:txBody>
      </p:sp>
      <p:sp>
        <p:nvSpPr>
          <p:cNvPr id="8" name="Text Placeholder 7"/>
          <p:cNvSpPr>
            <a:spLocks noGrp="1"/>
          </p:cNvSpPr>
          <p:nvPr>
            <p:ph type="body" sz="half" idx="10"/>
          </p:nvPr>
        </p:nvSpPr>
        <p:spPr>
          <a:xfrm>
            <a:off x="152400" y="990600"/>
            <a:ext cx="8991600" cy="5257800"/>
          </a:xfrm>
        </p:spPr>
        <p:txBody>
          <a:bodyPr/>
          <a:lstStyle/>
          <a:p>
            <a:r>
              <a:rPr lang="en-US" sz="1800" dirty="0" smtClean="0"/>
              <a:t>The abort gap cleaning has been on during physics stable beams with two different lengths of the abort gap cleaning: Long cleaning: start of the gap to 2.5 us, Short cleaning: 375 ns after the start of the gap to 2.5 us. </a:t>
            </a:r>
            <a:br>
              <a:rPr lang="en-US" sz="1800" dirty="0" smtClean="0"/>
            </a:br>
            <a:r>
              <a:rPr lang="en-US" sz="1800" dirty="0" smtClean="0"/>
              <a:t/>
            </a:r>
            <a:br>
              <a:rPr lang="en-US" sz="1800" dirty="0" smtClean="0"/>
            </a:br>
            <a:r>
              <a:rPr lang="en-US" sz="1800" dirty="0" smtClean="0"/>
              <a:t>Whatever you do, </a:t>
            </a:r>
            <a:r>
              <a:rPr lang="en-US" sz="1800" dirty="0" smtClean="0">
                <a:solidFill>
                  <a:srgbClr val="FF0000"/>
                </a:solidFill>
              </a:rPr>
              <a:t>when cleaning switched on with the configurations mentioned above there is a small effect on the luminosity lifetime</a:t>
            </a:r>
            <a:r>
              <a:rPr lang="en-US" sz="1800" dirty="0" smtClean="0"/>
              <a:t>. If you increase the kick duration or if you kick stronger, the effect on the </a:t>
            </a:r>
            <a:r>
              <a:rPr lang="en-US" sz="1800" dirty="0" err="1" smtClean="0"/>
              <a:t>lumi</a:t>
            </a:r>
            <a:r>
              <a:rPr lang="en-US" sz="1800" dirty="0" smtClean="0"/>
              <a:t> lifetime is more important. There does not seem to be much of a threshold effect. </a:t>
            </a:r>
            <a:br>
              <a:rPr lang="en-US" sz="1800" dirty="0" smtClean="0"/>
            </a:br>
            <a:r>
              <a:rPr lang="en-US" sz="1800" dirty="0" smtClean="0"/>
              <a:t/>
            </a:r>
            <a:br>
              <a:rPr lang="en-US" sz="1800" dirty="0" smtClean="0"/>
            </a:br>
            <a:r>
              <a:rPr lang="en-US" sz="1800" dirty="0" smtClean="0">
                <a:solidFill>
                  <a:srgbClr val="FF0000"/>
                </a:solidFill>
              </a:rPr>
              <a:t>The cleaning of the abort gap is a lot more efficient with the nominal strength setting. </a:t>
            </a:r>
            <a:r>
              <a:rPr lang="en-US" sz="1800" dirty="0" smtClean="0"/>
              <a:t>After cleaning with the long pulse and the nominal power, the abort gap population did not significantly increase after reducing the length of the cleaning pulse. However, it is not clear that the reduced cleaning would be sufficient in case of sudden abort gap population (due to possible RF problems). </a:t>
            </a:r>
            <a:br>
              <a:rPr lang="en-US" sz="1800" dirty="0" smtClean="0"/>
            </a:br>
            <a:r>
              <a:rPr lang="en-US" sz="1800" dirty="0" smtClean="0"/>
              <a:t/>
            </a:r>
            <a:br>
              <a:rPr lang="en-US" sz="1800" dirty="0" smtClean="0"/>
            </a:br>
            <a:r>
              <a:rPr lang="en-US" sz="1800" dirty="0" smtClean="0"/>
              <a:t>If you want to protect against sudden abort gap population you will need to use the nominal cleaning pulse length (2.5 us) and nominal cleaning strength, at the price of a small reduction of luminosity lifetime.</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3"/>
          </p:nvPr>
        </p:nvSpPr>
        <p:spPr>
          <a:xfrm>
            <a:off x="4343400" y="990600"/>
            <a:ext cx="4572000" cy="5257800"/>
          </a:xfrm>
        </p:spPr>
        <p:txBody>
          <a:bodyPr/>
          <a:lstStyle/>
          <a:p>
            <a:r>
              <a:rPr lang="en-US" sz="2400" dirty="0" smtClean="0"/>
              <a:t>Proposed strategy: leave abort gap cleaning off and switch it on as soon as abort gap population reaches 1x10</a:t>
            </a:r>
            <a:r>
              <a:rPr lang="en-US" sz="2400" baseline="30000" dirty="0" smtClean="0"/>
              <a:t>10</a:t>
            </a:r>
            <a:r>
              <a:rPr lang="en-US" sz="2400" dirty="0" smtClean="0"/>
              <a:t> p and lower than 1x10</a:t>
            </a:r>
            <a:r>
              <a:rPr lang="en-US" sz="2400" baseline="30000" dirty="0" smtClean="0"/>
              <a:t>10</a:t>
            </a:r>
            <a:r>
              <a:rPr lang="en-US" sz="2400" dirty="0" smtClean="0"/>
              <a:t> p. Announcer giving a warning when 1x10</a:t>
            </a:r>
            <a:r>
              <a:rPr lang="en-US" sz="2400" baseline="30000" dirty="0" smtClean="0"/>
              <a:t>10</a:t>
            </a:r>
            <a:r>
              <a:rPr lang="en-US" sz="2400" dirty="0" smtClean="0"/>
              <a:t> p level in the abort gap is reached</a:t>
            </a:r>
            <a:endParaRPr lang="en-US" sz="2400" dirty="0"/>
          </a:p>
        </p:txBody>
      </p:sp>
      <p:sp>
        <p:nvSpPr>
          <p:cNvPr id="5" name="Title 4"/>
          <p:cNvSpPr>
            <a:spLocks noGrp="1"/>
          </p:cNvSpPr>
          <p:nvPr>
            <p:ph type="title"/>
          </p:nvPr>
        </p:nvSpPr>
        <p:spPr/>
        <p:txBody>
          <a:bodyPr/>
          <a:lstStyle/>
          <a:p>
            <a:r>
              <a:rPr lang="en-US" dirty="0" smtClean="0"/>
              <a:t>Abort gap cleaning tests</a:t>
            </a:r>
            <a:endParaRPr lang="en-US" dirty="0"/>
          </a:p>
        </p:txBody>
      </p:sp>
      <p:sp>
        <p:nvSpPr>
          <p:cNvPr id="6" name="Text Placeholder 5"/>
          <p:cNvSpPr>
            <a:spLocks noGrp="1"/>
          </p:cNvSpPr>
          <p:nvPr>
            <p:ph type="body" sz="half" idx="10"/>
          </p:nvPr>
        </p:nvSpPr>
        <p:spPr/>
        <p:txBody>
          <a:bodyPr/>
          <a:lstStyle/>
          <a:p>
            <a:endParaRPr lang="en-US" dirty="0"/>
          </a:p>
        </p:txBody>
      </p:sp>
      <p:pic>
        <p:nvPicPr>
          <p:cNvPr id="7" name="Picture 2" descr="http://elogbook.cern.ch/eLogbook/attach_reader?attach_id=1203808"/>
          <p:cNvPicPr>
            <a:picLocks noChangeAspect="1" noChangeArrowheads="1"/>
          </p:cNvPicPr>
          <p:nvPr/>
        </p:nvPicPr>
        <p:blipFill>
          <a:blip r:embed="rId3" cstate="print"/>
          <a:srcRect/>
          <a:stretch>
            <a:fillRect/>
          </a:stretch>
        </p:blipFill>
        <p:spPr bwMode="auto">
          <a:xfrm>
            <a:off x="228600" y="2057400"/>
            <a:ext cx="4057650" cy="2971800"/>
          </a:xfrm>
          <a:prstGeom prst="rect">
            <a:avLst/>
          </a:prstGeom>
          <a:noFill/>
        </p:spPr>
      </p:pic>
      <p:sp>
        <p:nvSpPr>
          <p:cNvPr id="10" name="Rectangle 9"/>
          <p:cNvSpPr/>
          <p:nvPr/>
        </p:nvSpPr>
        <p:spPr>
          <a:xfrm>
            <a:off x="304800" y="4953000"/>
            <a:ext cx="3886200" cy="6096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E. </a:t>
            </a:r>
            <a:r>
              <a:rPr lang="en-US" b="1" dirty="0" err="1" smtClean="0">
                <a:solidFill>
                  <a:srgbClr val="FFFF00"/>
                </a:solidFill>
              </a:rPr>
              <a:t>Gianfelice</a:t>
            </a:r>
            <a:r>
              <a:rPr lang="en-US" b="1" dirty="0" smtClean="0">
                <a:solidFill>
                  <a:srgbClr val="FFFF00"/>
                </a:solidFill>
              </a:rPr>
              <a:t>, J. Uythoven, D. Valuch</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sz="2400" dirty="0" smtClean="0"/>
              <a:t>13:00 TOTEM RPs moving into the beam.</a:t>
            </a:r>
          </a:p>
          <a:p>
            <a:pPr lvl="0"/>
            <a:r>
              <a:rPr lang="en-US" sz="2400" dirty="0" smtClean="0"/>
              <a:t>16:15: ADJUST mode. Test of ADT gain reduced up to 30% - OK </a:t>
            </a:r>
            <a:r>
              <a:rPr lang="en-US" sz="2400" dirty="0" smtClean="0">
                <a:sym typeface="Wingdings" pitchFamily="2" charset="2"/>
              </a:rPr>
              <a:t> we will try to reduce gain of the ADT during the next fills to verify impact on </a:t>
            </a:r>
            <a:r>
              <a:rPr lang="en-US" sz="2400" dirty="0" err="1" smtClean="0">
                <a:sym typeface="Wingdings" pitchFamily="2" charset="2"/>
              </a:rPr>
              <a:t>lumi</a:t>
            </a:r>
            <a:r>
              <a:rPr lang="en-US" sz="2400" dirty="0" smtClean="0">
                <a:sym typeface="Wingdings" pitchFamily="2" charset="2"/>
              </a:rPr>
              <a:t> lifetime</a:t>
            </a:r>
            <a:endParaRPr lang="en-US" sz="2400" dirty="0" smtClean="0"/>
          </a:p>
          <a:p>
            <a:pPr lvl="0"/>
            <a:r>
              <a:rPr lang="en-US" sz="2400" dirty="0" smtClean="0"/>
              <a:t>16:30 Beam dump by OP. collected 102 pb</a:t>
            </a:r>
            <a:r>
              <a:rPr lang="en-US" sz="2400" baseline="30000" dirty="0" smtClean="0"/>
              <a:t>-1</a:t>
            </a:r>
            <a:r>
              <a:rPr lang="en-US" sz="2400" dirty="0" smtClean="0"/>
              <a:t>.</a:t>
            </a:r>
          </a:p>
          <a:p>
            <a:pPr lvl="0"/>
            <a:r>
              <a:rPr lang="en-US" sz="2400" dirty="0" smtClean="0"/>
              <a:t>17:30-18:30 access for </a:t>
            </a:r>
            <a:r>
              <a:rPr lang="en-US" sz="2400" dirty="0" err="1" smtClean="0"/>
              <a:t>nQPS</a:t>
            </a:r>
            <a:r>
              <a:rPr lang="en-US" sz="2400" dirty="0" smtClean="0"/>
              <a:t> reset (MB.B8R1). Delay due to biometry (SEU) and key distributor problem n UJ16 (SEU)</a:t>
            </a:r>
          </a:p>
          <a:p>
            <a:pPr lvl="0"/>
            <a:r>
              <a:rPr lang="en-US" sz="2400" dirty="0" smtClean="0"/>
              <a:t>20:30-21:30 Steering injection lines</a:t>
            </a:r>
          </a:p>
          <a:p>
            <a:pPr lvl="0"/>
            <a:r>
              <a:rPr lang="en-US" sz="2400" dirty="0" smtClean="0">
                <a:solidFill>
                  <a:srgbClr val="FF0000"/>
                </a:solidFill>
              </a:rPr>
              <a:t>Very reproducible beam </a:t>
            </a:r>
            <a:r>
              <a:rPr lang="en-US" sz="2400" dirty="0" err="1" smtClean="0">
                <a:solidFill>
                  <a:srgbClr val="FF0000"/>
                </a:solidFill>
              </a:rPr>
              <a:t>intensiry</a:t>
            </a:r>
            <a:r>
              <a:rPr lang="en-US" sz="2400" dirty="0" smtClean="0">
                <a:solidFill>
                  <a:srgbClr val="FF0000"/>
                </a:solidFill>
              </a:rPr>
              <a:t> from the injectors, rapid filling</a:t>
            </a:r>
          </a:p>
          <a:p>
            <a:pPr lvl="0"/>
            <a:r>
              <a:rPr lang="en-US" sz="2400" dirty="0" smtClean="0"/>
              <a:t>22:53 STABLE BEAMS #2210:  initial luminosity </a:t>
            </a:r>
            <a:r>
              <a:rPr lang="en-US" sz="2400" dirty="0" smtClean="0">
                <a:solidFill>
                  <a:srgbClr val="FF0000"/>
                </a:solidFill>
              </a:rPr>
              <a:t>3.48x10</a:t>
            </a:r>
            <a:r>
              <a:rPr lang="en-US" sz="2400" baseline="30000" dirty="0" smtClean="0">
                <a:solidFill>
                  <a:srgbClr val="FF0000"/>
                </a:solidFill>
              </a:rPr>
              <a:t>33</a:t>
            </a:r>
            <a:r>
              <a:rPr lang="en-US" sz="2400" dirty="0" smtClean="0">
                <a:solidFill>
                  <a:srgbClr val="FF0000"/>
                </a:solidFill>
              </a:rPr>
              <a:t> cm</a:t>
            </a:r>
            <a:r>
              <a:rPr lang="en-US" sz="2400" baseline="30000" dirty="0" smtClean="0">
                <a:solidFill>
                  <a:srgbClr val="FF0000"/>
                </a:solidFill>
              </a:rPr>
              <a:t>-2</a:t>
            </a:r>
            <a:r>
              <a:rPr lang="en-US" sz="2400" dirty="0" smtClean="0">
                <a:solidFill>
                  <a:srgbClr val="FF0000"/>
                </a:solidFill>
              </a:rPr>
              <a:t>s</a:t>
            </a:r>
            <a:r>
              <a:rPr lang="en-US" sz="2400" baseline="30000" dirty="0" smtClean="0">
                <a:solidFill>
                  <a:srgbClr val="FF0000"/>
                </a:solidFill>
              </a:rPr>
              <a:t>-1 </a:t>
            </a:r>
            <a:r>
              <a:rPr lang="en-US" sz="2400" dirty="0" smtClean="0">
                <a:solidFill>
                  <a:srgbClr val="FF0000"/>
                </a:solidFill>
              </a:rPr>
              <a:t>with 1.35x10</a:t>
            </a:r>
            <a:r>
              <a:rPr lang="en-US" sz="2400" baseline="30000" dirty="0" smtClean="0">
                <a:solidFill>
                  <a:srgbClr val="FF0000"/>
                </a:solidFill>
              </a:rPr>
              <a:t>11</a:t>
            </a:r>
            <a:r>
              <a:rPr lang="en-US" sz="2400" dirty="0" smtClean="0">
                <a:solidFill>
                  <a:srgbClr val="FF0000"/>
                </a:solidFill>
              </a:rPr>
              <a:t> p/bunch</a:t>
            </a:r>
          </a:p>
          <a:p>
            <a:endParaRPr lang="en-US" dirty="0"/>
          </a:p>
        </p:txBody>
      </p:sp>
      <p:sp>
        <p:nvSpPr>
          <p:cNvPr id="5" name="Title 4"/>
          <p:cNvSpPr>
            <a:spLocks noGrp="1"/>
          </p:cNvSpPr>
          <p:nvPr>
            <p:ph type="title"/>
          </p:nvPr>
        </p:nvSpPr>
        <p:spPr/>
        <p:txBody>
          <a:bodyPr/>
          <a:lstStyle/>
          <a:p>
            <a:r>
              <a:rPr lang="en-US" dirty="0" smtClean="0"/>
              <a:t>Thu 13/10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Thu 13/10</a:t>
            </a:r>
            <a:endParaRPr lang="en-US" dirty="0"/>
          </a:p>
        </p:txBody>
      </p:sp>
      <p:pic>
        <p:nvPicPr>
          <p:cNvPr id="22530" name="Picture 2" descr="http://elogbook.cern.ch/eLogbook/attach_reader?attach_id=1203959"/>
          <p:cNvPicPr>
            <a:picLocks noGrp="1" noChangeAspect="1" noChangeArrowheads="1"/>
          </p:cNvPicPr>
          <p:nvPr>
            <p:ph idx="1"/>
          </p:nvPr>
        </p:nvPicPr>
        <p:blipFill>
          <a:blip r:embed="rId2" cstate="print"/>
          <a:srcRect/>
          <a:stretch>
            <a:fillRect/>
          </a:stretch>
        </p:blipFill>
        <p:spPr bwMode="auto">
          <a:xfrm>
            <a:off x="1477409" y="990600"/>
            <a:ext cx="6189182" cy="5257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4267200" cy="5257800"/>
          </a:xfrm>
        </p:spPr>
        <p:txBody>
          <a:bodyPr/>
          <a:lstStyle/>
          <a:p>
            <a:endParaRPr lang="en-US" dirty="0"/>
          </a:p>
        </p:txBody>
      </p:sp>
      <p:sp>
        <p:nvSpPr>
          <p:cNvPr id="3" name="Title 2"/>
          <p:cNvSpPr>
            <a:spLocks noGrp="1"/>
          </p:cNvSpPr>
          <p:nvPr>
            <p:ph type="title"/>
          </p:nvPr>
        </p:nvSpPr>
        <p:spPr/>
        <p:txBody>
          <a:bodyPr/>
          <a:lstStyle/>
          <a:p>
            <a:r>
              <a:rPr lang="en-US" dirty="0" smtClean="0"/>
              <a:t>Vacuum IR5</a:t>
            </a:r>
            <a:endParaRPr lang="en-US" dirty="0"/>
          </a:p>
        </p:txBody>
      </p:sp>
      <p:pic>
        <p:nvPicPr>
          <p:cNvPr id="1026" name="Picture 2" descr="\\cern.ch\dfs\Users\a\arduini\Documents\2208vac.png"/>
          <p:cNvPicPr>
            <a:picLocks noChangeAspect="1" noChangeArrowheads="1"/>
          </p:cNvPicPr>
          <p:nvPr/>
        </p:nvPicPr>
        <p:blipFill>
          <a:blip r:embed="rId2" cstate="print"/>
          <a:srcRect/>
          <a:stretch>
            <a:fillRect/>
          </a:stretch>
        </p:blipFill>
        <p:spPr bwMode="auto">
          <a:xfrm>
            <a:off x="1137285" y="990600"/>
            <a:ext cx="6635115" cy="2704624"/>
          </a:xfrm>
          <a:prstGeom prst="rect">
            <a:avLst/>
          </a:prstGeom>
          <a:noFill/>
        </p:spPr>
      </p:pic>
      <p:pic>
        <p:nvPicPr>
          <p:cNvPr id="1027" name="Picture 3" descr="\\cern.ch\dfs\Users\a\arduini\Documents\2210vac.png"/>
          <p:cNvPicPr>
            <a:picLocks noChangeAspect="1" noChangeArrowheads="1"/>
          </p:cNvPicPr>
          <p:nvPr/>
        </p:nvPicPr>
        <p:blipFill>
          <a:blip r:embed="rId3" cstate="print"/>
          <a:srcRect/>
          <a:stretch>
            <a:fillRect/>
          </a:stretch>
        </p:blipFill>
        <p:spPr bwMode="auto">
          <a:xfrm>
            <a:off x="1143000" y="3696176"/>
            <a:ext cx="6635115" cy="2704624"/>
          </a:xfrm>
          <a:prstGeom prst="rect">
            <a:avLst/>
          </a:prstGeom>
          <a:noFill/>
        </p:spPr>
      </p:pic>
      <p:sp>
        <p:nvSpPr>
          <p:cNvPr id="7" name="Rectangle 6"/>
          <p:cNvSpPr/>
          <p:nvPr/>
        </p:nvSpPr>
        <p:spPr>
          <a:xfrm>
            <a:off x="5943600" y="1828800"/>
            <a:ext cx="8382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2208</a:t>
            </a:r>
            <a:endParaRPr lang="en-US" b="1" dirty="0">
              <a:solidFill>
                <a:srgbClr val="FFFF00"/>
              </a:solidFill>
            </a:endParaRPr>
          </a:p>
        </p:txBody>
      </p:sp>
      <p:sp>
        <p:nvSpPr>
          <p:cNvPr id="8" name="Rectangle 7"/>
          <p:cNvSpPr/>
          <p:nvPr/>
        </p:nvSpPr>
        <p:spPr>
          <a:xfrm>
            <a:off x="6096000" y="4419600"/>
            <a:ext cx="8382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2210</a:t>
            </a:r>
            <a:endParaRPr lang="en-US" b="1"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400" dirty="0" smtClean="0"/>
              <a:t>05:00 Beam dump due to trip of RQ5.R5 (likely SEU). ~50 pb</a:t>
            </a:r>
            <a:r>
              <a:rPr lang="en-US" sz="2400" baseline="30000" dirty="0" smtClean="0"/>
              <a:t>-1</a:t>
            </a:r>
            <a:r>
              <a:rPr lang="en-US" sz="2400" dirty="0" smtClean="0"/>
              <a:t> in 6 hours</a:t>
            </a:r>
          </a:p>
          <a:p>
            <a:pPr lvl="0"/>
            <a:endParaRPr lang="en-US" sz="2400" dirty="0" smtClean="0"/>
          </a:p>
          <a:p>
            <a:pPr lvl="0"/>
            <a:endParaRPr lang="en-US" sz="2400" dirty="0" smtClean="0"/>
          </a:p>
          <a:p>
            <a:pPr lvl="0"/>
            <a:endParaRPr lang="en-US" sz="2400" dirty="0" smtClean="0"/>
          </a:p>
          <a:p>
            <a:pPr lvl="0"/>
            <a:endParaRPr lang="en-US" sz="2400" dirty="0" smtClean="0"/>
          </a:p>
          <a:p>
            <a:pPr lvl="0"/>
            <a:endParaRPr lang="en-US" sz="2400" dirty="0" smtClean="0"/>
          </a:p>
          <a:p>
            <a:pPr lvl="0"/>
            <a:endParaRPr lang="en-US" sz="2400" dirty="0" smtClean="0"/>
          </a:p>
          <a:p>
            <a:pPr lvl="0"/>
            <a:endParaRPr lang="en-US" sz="2400" dirty="0" smtClean="0"/>
          </a:p>
          <a:p>
            <a:pPr lvl="0"/>
            <a:endParaRPr lang="en-US" sz="2400" dirty="0" smtClean="0"/>
          </a:p>
          <a:p>
            <a:pPr lvl="0"/>
            <a:endParaRPr lang="en-US" sz="2400" dirty="0" smtClean="0"/>
          </a:p>
          <a:p>
            <a:pPr lvl="0"/>
            <a:r>
              <a:rPr lang="en-US" sz="2400" dirty="0" smtClean="0"/>
              <a:t>06:30-07:00 </a:t>
            </a:r>
            <a:r>
              <a:rPr lang="en-US" sz="2400" dirty="0" smtClean="0"/>
              <a:t>Access for QPS controller reset (MB.A9L5)</a:t>
            </a:r>
          </a:p>
          <a:p>
            <a:endParaRPr lang="en-US" sz="2800" dirty="0"/>
          </a:p>
        </p:txBody>
      </p:sp>
      <p:sp>
        <p:nvSpPr>
          <p:cNvPr id="3" name="Title 2"/>
          <p:cNvSpPr>
            <a:spLocks noGrp="1"/>
          </p:cNvSpPr>
          <p:nvPr>
            <p:ph type="title"/>
          </p:nvPr>
        </p:nvSpPr>
        <p:spPr/>
        <p:txBody>
          <a:bodyPr/>
          <a:lstStyle/>
          <a:p>
            <a:r>
              <a:rPr lang="en-US" smtClean="0"/>
              <a:t>Thu 14/10</a:t>
            </a:r>
            <a:endParaRPr lang="en-US"/>
          </a:p>
        </p:txBody>
      </p:sp>
      <p:pic>
        <p:nvPicPr>
          <p:cNvPr id="1026" name="Picture 2" descr="http://elogbook.cern.ch/eLogbook/attach_reader?attach_id=1204053"/>
          <p:cNvPicPr>
            <a:picLocks noChangeAspect="1" noChangeArrowheads="1"/>
          </p:cNvPicPr>
          <p:nvPr/>
        </p:nvPicPr>
        <p:blipFill>
          <a:blip r:embed="rId2" cstate="print"/>
          <a:srcRect/>
          <a:stretch>
            <a:fillRect/>
          </a:stretch>
        </p:blipFill>
        <p:spPr bwMode="auto">
          <a:xfrm>
            <a:off x="1981200" y="2133600"/>
            <a:ext cx="4274820" cy="332613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800" dirty="0" smtClean="0"/>
              <a:t>09:00  – 21:00: 25 ns MD at 450 </a:t>
            </a:r>
            <a:r>
              <a:rPr lang="en-US" sz="2800" dirty="0" err="1" smtClean="0"/>
              <a:t>GeV</a:t>
            </a:r>
            <a:endParaRPr lang="en-US" sz="2800" dirty="0" smtClean="0"/>
          </a:p>
          <a:p>
            <a:endParaRPr lang="en-US" sz="2800" dirty="0" smtClean="0"/>
          </a:p>
          <a:p>
            <a:r>
              <a:rPr lang="en-US" sz="2800" dirty="0" smtClean="0"/>
              <a:t>Physics</a:t>
            </a:r>
          </a:p>
          <a:p>
            <a:endParaRPr lang="en-US" sz="2800" dirty="0" smtClean="0"/>
          </a:p>
          <a:p>
            <a:endParaRPr lang="en-US" sz="2800" dirty="0" smtClean="0"/>
          </a:p>
          <a:p>
            <a:r>
              <a:rPr lang="en-US" sz="2800" dirty="0" smtClean="0"/>
              <a:t>Pending: </a:t>
            </a:r>
          </a:p>
          <a:p>
            <a:pPr lvl="1"/>
            <a:r>
              <a:rPr lang="en-US" sz="2400" dirty="0" smtClean="0"/>
              <a:t>Loss maps </a:t>
            </a:r>
            <a:r>
              <a:rPr lang="en-US" sz="2400" smtClean="0"/>
              <a:t>at injection</a:t>
            </a:r>
          </a:p>
          <a:p>
            <a:pPr lvl="1"/>
            <a:endParaRPr lang="en-US" sz="2400" dirty="0" smtClean="0"/>
          </a:p>
        </p:txBody>
      </p:sp>
      <p:sp>
        <p:nvSpPr>
          <p:cNvPr id="5" name="Title 4"/>
          <p:cNvSpPr>
            <a:spLocks noGrp="1"/>
          </p:cNvSpPr>
          <p:nvPr>
            <p:ph type="title"/>
          </p:nvPr>
        </p:nvSpPr>
        <p:spPr/>
        <p:txBody>
          <a:bodyPr/>
          <a:lstStyle/>
          <a:p>
            <a:r>
              <a:rPr lang="en-US" dirty="0" smtClean="0"/>
              <a:t>Plans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24599</TotalTime>
  <Words>269</Words>
  <Application>Microsoft Office PowerPoint</Application>
  <PresentationFormat>On-screen Show (4:3)</PresentationFormat>
  <Paragraphs>39</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LHCpresentations</vt:lpstr>
      <vt:lpstr>Abort gap cleaning tests (Daniel, Eliana, Jan)</vt:lpstr>
      <vt:lpstr>Abort gap cleaning tests</vt:lpstr>
      <vt:lpstr>Thu 13/10</vt:lpstr>
      <vt:lpstr>Thu 13/10</vt:lpstr>
      <vt:lpstr>Vacuum IR5</vt:lpstr>
      <vt:lpstr>Thu 14/10</vt:lpstr>
      <vt:lpstr>Plans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arduini</cp:lastModifiedBy>
  <cp:revision>2223</cp:revision>
  <dcterms:created xsi:type="dcterms:W3CDTF">2010-04-25T23:23:07Z</dcterms:created>
  <dcterms:modified xsi:type="dcterms:W3CDTF">2011-10-14T06:18:42Z</dcterms:modified>
</cp:coreProperties>
</file>