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683" r:id="rId2"/>
    <p:sldId id="712" r:id="rId3"/>
    <p:sldId id="713" r:id="rId4"/>
    <p:sldId id="716" r:id="rId5"/>
    <p:sldId id="714" r:id="rId6"/>
    <p:sldId id="715" r:id="rId7"/>
    <p:sldId id="707" r:id="rId8"/>
    <p:sldId id="717" r:id="rId9"/>
    <p:sldId id="690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960663"/>
    <a:srgbClr val="FF33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3882" autoAdjust="0"/>
  </p:normalViewPr>
  <p:slideViewPr>
    <p:cSldViewPr>
      <p:cViewPr varScale="1">
        <p:scale>
          <a:sx n="84" d="100"/>
          <a:sy n="84" d="100"/>
        </p:scale>
        <p:origin x="-14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CE7A-39B3-481F-AB86-8F8950C6EEA6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10/16/2011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 12/10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US" sz="2400" dirty="0" smtClean="0"/>
              <a:t>09:30 – 10:30 Ramp down of ALICE solenoid to 50% nominal field on request of ALICE. Increase of the vacuum (e-cloud in this area that has not profited of scrubbing during the physics run) </a:t>
            </a:r>
            <a:r>
              <a:rPr lang="en-US" sz="2400" dirty="0" smtClean="0">
                <a:sym typeface="Wingdings" pitchFamily="2" charset="2"/>
              </a:rPr>
              <a:t> too high background for ALICE  go back to nominal field</a:t>
            </a:r>
            <a:endParaRPr lang="en-US" sz="2200" dirty="0" smtClean="0"/>
          </a:p>
          <a:p>
            <a:pPr lvl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000" dirty="0"/>
          </a:p>
        </p:txBody>
      </p:sp>
      <p:pic>
        <p:nvPicPr>
          <p:cNvPr id="17410" name="Picture 2" descr="http://elogbook.cern.ch/eLogbook/attach_reader?attach_id=12033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124200"/>
            <a:ext cx="5643563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1852812"/>
          </a:xfrm>
        </p:spPr>
        <p:txBody>
          <a:bodyPr/>
          <a:lstStyle/>
          <a:p>
            <a:r>
              <a:rPr lang="en-US" sz="2400" dirty="0" smtClean="0"/>
              <a:t>This morning abort gap cleaning was switched on with stable beams (first switch on in ADJUST).</a:t>
            </a:r>
          </a:p>
          <a:p>
            <a:pPr lvl="1"/>
            <a:r>
              <a:rPr lang="en-US" sz="2000" dirty="0" smtClean="0"/>
              <a:t>No problems. Losses (obviously) only in IR7. </a:t>
            </a:r>
          </a:p>
          <a:p>
            <a:pPr lvl="1"/>
            <a:r>
              <a:rPr lang="en-US" sz="2000" dirty="0" smtClean="0"/>
              <a:t>Small effects on luminosity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cleaning in stable beams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9214" y="2780910"/>
            <a:ext cx="6714786" cy="331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 bwMode="auto">
          <a:xfrm>
            <a:off x="1115520" y="4077090"/>
            <a:ext cx="1152160" cy="216030"/>
          </a:xfrm>
          <a:prstGeom prst="rightArrow">
            <a:avLst/>
          </a:prstGeom>
          <a:solidFill>
            <a:srgbClr val="FF0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154" y="3297194"/>
            <a:ext cx="2006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Cleaning to ‘full’ power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8001000" cy="792163"/>
          </a:xfrm>
        </p:spPr>
        <p:txBody>
          <a:bodyPr/>
          <a:lstStyle/>
          <a:p>
            <a:r>
              <a:rPr lang="en-US" dirty="0" smtClean="0"/>
              <a:t>Cleaning effect on abort gap population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980660"/>
            <a:ext cx="705698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87838" y="3645030"/>
            <a:ext cx="1240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92D050"/>
                </a:solidFill>
              </a:rPr>
              <a:t>Lumi</a:t>
            </a:r>
            <a:r>
              <a:rPr lang="en-US" sz="1400" b="1" dirty="0" smtClean="0">
                <a:solidFill>
                  <a:srgbClr val="92D050"/>
                </a:solidFill>
              </a:rPr>
              <a:t> ATLAS</a:t>
            </a:r>
            <a:endParaRPr lang="en-US" sz="14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1034" y="2492870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FF99"/>
                </a:solidFill>
              </a:rPr>
              <a:t>Lumi</a:t>
            </a:r>
            <a:r>
              <a:rPr lang="en-US" sz="1400" b="1" dirty="0" smtClean="0">
                <a:solidFill>
                  <a:srgbClr val="FFFF99"/>
                </a:solidFill>
              </a:rPr>
              <a:t> CMS</a:t>
            </a:r>
            <a:endParaRPr lang="en-US" sz="1400" b="1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1439" y="2276840"/>
            <a:ext cx="1102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5050"/>
                </a:solidFill>
              </a:rPr>
              <a:t>B1 AG pop</a:t>
            </a:r>
            <a:endParaRPr lang="en-US" sz="1400" b="1" dirty="0">
              <a:solidFill>
                <a:srgbClr val="FF5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10" y="2996940"/>
            <a:ext cx="1102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9966"/>
                </a:solidFill>
              </a:rPr>
              <a:t>B2 AG pop</a:t>
            </a:r>
            <a:endParaRPr lang="en-US" sz="1400" b="1" dirty="0">
              <a:solidFill>
                <a:srgbClr val="FF99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0" y="4221110"/>
            <a:ext cx="54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50%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60" y="4653170"/>
            <a:ext cx="643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100%</a:t>
            </a:r>
            <a:endParaRPr lang="en-US" sz="1400" b="1" dirty="0">
              <a:solidFill>
                <a:srgbClr val="FFFF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4932050" y="3284980"/>
            <a:ext cx="792110" cy="9361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2" idx="0"/>
          </p:cNvCxnSpPr>
          <p:nvPr/>
        </p:nvCxnSpPr>
        <p:spPr bwMode="auto">
          <a:xfrm flipV="1">
            <a:off x="5325623" y="3717040"/>
            <a:ext cx="542557" cy="9361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cleaning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382000" cy="685800"/>
          </a:xfrm>
        </p:spPr>
        <p:txBody>
          <a:bodyPr/>
          <a:lstStyle/>
          <a:p>
            <a:r>
              <a:rPr lang="en-US" sz="2800" dirty="0" smtClean="0"/>
              <a:t>Still some effect visible on the luminosity</a:t>
            </a:r>
            <a:endParaRPr lang="en-US" sz="2800" dirty="0"/>
          </a:p>
        </p:txBody>
      </p:sp>
      <p:pic>
        <p:nvPicPr>
          <p:cNvPr id="1026" name="Picture 2" descr="\\cern.ch\dfs\Users\a\arduini\Documents\abortgapcleanlumi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9438"/>
            <a:ext cx="8686800" cy="354012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772355" y="1786467"/>
            <a:ext cx="0" cy="35814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1825977"/>
            <a:ext cx="0" cy="35814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0" y="3200400"/>
            <a:ext cx="32004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Abort Gap Cleaning 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505200"/>
            <a:ext cx="16764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Abort Gap Cleaning OFF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3547533"/>
            <a:ext cx="16764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Abort Gap Cleaning OFF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440" y="908650"/>
            <a:ext cx="8229600" cy="3744520"/>
          </a:xfrm>
        </p:spPr>
        <p:txBody>
          <a:bodyPr/>
          <a:lstStyle/>
          <a:p>
            <a:r>
              <a:rPr lang="en-US" sz="2800" dirty="0" smtClean="0"/>
              <a:t>Adjustment of the abort gap cleaning parameters?</a:t>
            </a:r>
          </a:p>
          <a:p>
            <a:r>
              <a:rPr lang="en-US" sz="2800" dirty="0" smtClean="0"/>
              <a:t>Preparing tasks to switch on to 50% and 100% at end of squeeze / stable beams.</a:t>
            </a:r>
          </a:p>
          <a:p>
            <a:pPr lvl="1"/>
            <a:r>
              <a:rPr lang="en-US" sz="2400" dirty="0" smtClean="0"/>
              <a:t>OP details to be finalized in the coming days.</a:t>
            </a:r>
          </a:p>
          <a:p>
            <a:r>
              <a:rPr lang="en-US" sz="2800" dirty="0" smtClean="0"/>
              <a:t>Voice alarm in the CCC when population above 3E10 protons (per beam) since last week.</a:t>
            </a:r>
          </a:p>
          <a:p>
            <a:pPr lvl="1"/>
            <a:r>
              <a:rPr lang="en-US" sz="2400" dirty="0" smtClean="0"/>
              <a:t>No action, but awareness.</a:t>
            </a:r>
          </a:p>
          <a:p>
            <a:pPr lvl="1"/>
            <a:r>
              <a:rPr lang="en-US" sz="2400" dirty="0" smtClean="0"/>
              <a:t>No false alarms so far.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4267200" cy="5257800"/>
          </a:xfrm>
        </p:spPr>
        <p:txBody>
          <a:bodyPr/>
          <a:lstStyle/>
          <a:p>
            <a:pPr lvl="0"/>
            <a:r>
              <a:rPr lang="en-US" sz="2400" dirty="0" smtClean="0"/>
              <a:t>17:30 Beam dump, vacuum Pt4. Integrated luminosity 95 pb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smtClean="0"/>
              <a:t>BGI Tension regulation was started, supposed to be compatible with beam operation </a:t>
            </a:r>
            <a:r>
              <a:rPr lang="en-US" sz="2400" dirty="0" smtClean="0">
                <a:sym typeface="Wingdings" pitchFamily="2" charset="2"/>
              </a:rPr>
              <a:t> CCC was not informed.</a:t>
            </a:r>
            <a:endParaRPr lang="en-US" sz="2400" dirty="0" smtClean="0"/>
          </a:p>
          <a:p>
            <a:pPr lvl="0"/>
            <a:r>
              <a:rPr lang="en-US" sz="2400" dirty="0" smtClean="0"/>
              <a:t>18:30 Access for QPS controller reset in point 5: MB8.L5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 12/10</a:t>
            </a:r>
            <a:endParaRPr lang="en-US" dirty="0"/>
          </a:p>
        </p:txBody>
      </p:sp>
      <p:pic>
        <p:nvPicPr>
          <p:cNvPr id="5122" name="Picture 2" descr="http://elogbook.cern.ch/eLogbook/attach_reader?attach_id=12035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350" y="1600200"/>
            <a:ext cx="4057650" cy="2891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 12/10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pPr lvl="0"/>
            <a:r>
              <a:rPr lang="en-US" sz="2400" dirty="0" smtClean="0"/>
              <a:t>20:00 - 24:00 Bad beam quality from the injectors:</a:t>
            </a:r>
          </a:p>
          <a:p>
            <a:pPr lvl="1"/>
            <a:r>
              <a:rPr lang="en-US" sz="2000" dirty="0" smtClean="0"/>
              <a:t>RF </a:t>
            </a:r>
            <a:r>
              <a:rPr lang="en-US" sz="2000" dirty="0" err="1" smtClean="0"/>
              <a:t>synchro</a:t>
            </a:r>
            <a:r>
              <a:rPr lang="en-US" sz="2000" dirty="0" smtClean="0"/>
              <a:t> problem PSB-PS (not really fixed </a:t>
            </a:r>
            <a:r>
              <a:rPr lang="en-US" sz="2000" dirty="0" smtClean="0">
                <a:sym typeface="Wingdings" pitchFamily="2" charset="2"/>
              </a:rPr>
              <a:t> to be followed-up today)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Loss of the SPS injection kicker fine delays after create reboot earlier during the day. Non uniform bunch population  expert called in</a:t>
            </a:r>
          </a:p>
        </p:txBody>
      </p:sp>
      <p:pic>
        <p:nvPicPr>
          <p:cNvPr id="15362" name="Picture 2" descr="http://elogbook.cern.ch/eLogbook/attach_reader?attach_id=12035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8464" y="3124200"/>
            <a:ext cx="3789555" cy="3169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00:00-01:30 Injection corrections</a:t>
            </a:r>
          </a:p>
          <a:p>
            <a:pPr lvl="0"/>
            <a:r>
              <a:rPr lang="en-US" sz="2400" dirty="0" smtClean="0"/>
              <a:t>03:00 STABLE BEAMS #2208 Initial luminosity 3.3x10</a:t>
            </a:r>
            <a:r>
              <a:rPr lang="en-US" sz="2400" baseline="30000" dirty="0" smtClean="0"/>
              <a:t>33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endParaRPr lang="en-US" sz="2400" dirty="0" smtClean="0"/>
          </a:p>
          <a:p>
            <a:r>
              <a:rPr lang="en-US" sz="2400" dirty="0" smtClean="0"/>
              <a:t>Large vacuum spike R5 when going in collision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13/10</a:t>
            </a:r>
            <a:endParaRPr lang="en-US" dirty="0"/>
          </a:p>
        </p:txBody>
      </p:sp>
      <p:pic>
        <p:nvPicPr>
          <p:cNvPr id="1026" name="Picture 2" descr="http://elogbook.cern.ch/eLogbook/attach_reader?attach_id=12036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4187789" cy="3557588"/>
          </a:xfrm>
          <a:prstGeom prst="rect">
            <a:avLst/>
          </a:prstGeom>
          <a:noFill/>
        </p:spPr>
      </p:pic>
      <p:pic>
        <p:nvPicPr>
          <p:cNvPr id="2050" name="Picture 2" descr="http://elogbook.cern.ch/eLogbook/attach_reader?attach_id=12036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3420" y="2819400"/>
            <a:ext cx="4640580" cy="348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Physics</a:t>
            </a:r>
          </a:p>
          <a:p>
            <a:pPr lvl="1"/>
            <a:r>
              <a:rPr lang="en-US" sz="2400" dirty="0" smtClean="0"/>
              <a:t>Dump at ~16:00</a:t>
            </a:r>
          </a:p>
          <a:p>
            <a:pPr lvl="1"/>
            <a:r>
              <a:rPr lang="en-US" sz="2400" dirty="0" smtClean="0"/>
              <a:t>Might need an access for reset of QPS controller (Q8.R1)</a:t>
            </a:r>
          </a:p>
          <a:p>
            <a:endParaRPr lang="en-US" sz="2800" dirty="0" smtClean="0"/>
          </a:p>
          <a:p>
            <a:r>
              <a:rPr lang="en-US" sz="2800" dirty="0" smtClean="0"/>
              <a:t>Tomorrow 25 ns MD (12 h starting in the morning)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24541</TotalTime>
  <Words>356</Words>
  <Application>Microsoft Office PowerPoint</Application>
  <PresentationFormat>On-screen Show (4:3)</PresentationFormat>
  <Paragraphs>47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LHCpresentations</vt:lpstr>
      <vt:lpstr>Wed 12/10</vt:lpstr>
      <vt:lpstr>Abort gap cleaning in stable beams</vt:lpstr>
      <vt:lpstr>Cleaning effect on abort gap population</vt:lpstr>
      <vt:lpstr>Abort gap cleaning</vt:lpstr>
      <vt:lpstr>Next steps</vt:lpstr>
      <vt:lpstr>Wed 12/10</vt:lpstr>
      <vt:lpstr>Wed 12/10 </vt:lpstr>
      <vt:lpstr>Thu 13/10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NICE</cp:lastModifiedBy>
  <cp:revision>2211</cp:revision>
  <dcterms:created xsi:type="dcterms:W3CDTF">2010-04-25T23:23:07Z</dcterms:created>
  <dcterms:modified xsi:type="dcterms:W3CDTF">2011-10-16T12:52:02Z</dcterms:modified>
</cp:coreProperties>
</file>