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123" r:id="rId2"/>
    <p:sldId id="1127" r:id="rId3"/>
    <p:sldId id="1128" r:id="rId4"/>
    <p:sldId id="1131" r:id="rId5"/>
    <p:sldId id="1125" r:id="rId6"/>
    <p:sldId id="1130" r:id="rId7"/>
    <p:sldId id="1129" r:id="rId8"/>
    <p:sldId id="1124" r:id="rId9"/>
    <p:sldId id="1126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10/15/2011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10/15/2011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10/15/2011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10/15/2011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10/15/2011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9610"/>
            <a:ext cx="8425170" cy="5111750"/>
          </a:xfrm>
        </p:spPr>
        <p:txBody>
          <a:bodyPr/>
          <a:lstStyle/>
          <a:p>
            <a:r>
              <a:rPr lang="en-US" dirty="0" smtClean="0"/>
              <a:t>25 ns </a:t>
            </a:r>
            <a:r>
              <a:rPr lang="en-US" dirty="0" smtClean="0"/>
              <a:t>MD – starting effectively around 10:30</a:t>
            </a:r>
          </a:p>
          <a:p>
            <a:pPr lvl="1"/>
            <a:r>
              <a:rPr lang="en-US" dirty="0" smtClean="0"/>
              <a:t>First </a:t>
            </a:r>
            <a:r>
              <a:rPr lang="en-US" dirty="0" smtClean="0"/>
              <a:t>3 hours dedicated to setting-up of the injection and preparation of the conditions for the MD (anti-</a:t>
            </a:r>
            <a:r>
              <a:rPr lang="en-US" dirty="0" err="1" smtClean="0"/>
              <a:t>ecloud</a:t>
            </a:r>
            <a:r>
              <a:rPr lang="en-US" dirty="0" smtClean="0"/>
              <a:t> solenoids, raising interlocks level on vacuum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Part 1: reference measurements </a:t>
            </a:r>
            <a:r>
              <a:rPr lang="en-US" dirty="0" smtClean="0"/>
              <a:t>with trains </a:t>
            </a:r>
            <a:r>
              <a:rPr lang="en-US" dirty="0" smtClean="0"/>
              <a:t>of </a:t>
            </a:r>
            <a:r>
              <a:rPr lang="en-US" dirty="0" smtClean="0"/>
              <a:t>72 bunches with </a:t>
            </a:r>
            <a:r>
              <a:rPr lang="en-US" dirty="0" smtClean="0"/>
              <a:t>different batch </a:t>
            </a:r>
            <a:r>
              <a:rPr lang="en-US" dirty="0" err="1" smtClean="0"/>
              <a:t>spacings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Part 2: Filling with </a:t>
            </a:r>
            <a:r>
              <a:rPr lang="en-US" dirty="0" smtClean="0"/>
              <a:t>trains of 72 bunches. 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rains </a:t>
            </a:r>
            <a:r>
              <a:rPr lang="en-US" dirty="0" smtClean="0"/>
              <a:t>of 72 bunches spaced by 6.325 </a:t>
            </a:r>
            <a:r>
              <a:rPr lang="en-US" dirty="0" smtClean="0"/>
              <a:t>microseconds: accumulated 732(B1</a:t>
            </a:r>
            <a:r>
              <a:rPr lang="en-US" dirty="0" smtClean="0"/>
              <a:t>) +660 (B2) bunches. 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illing slowed </a:t>
            </a:r>
            <a:r>
              <a:rPr lang="en-US" dirty="0" smtClean="0"/>
              <a:t>down by the injection interlock on the vacuum pressure for </a:t>
            </a:r>
            <a:r>
              <a:rPr lang="en-US" dirty="0" smtClean="0"/>
              <a:t>MKI8 normally </a:t>
            </a:r>
            <a:r>
              <a:rPr lang="en-US" dirty="0" smtClean="0"/>
              <a:t>set to 2x10^-9 mbar. </a:t>
            </a:r>
            <a:br>
              <a:rPr lang="en-US" dirty="0" smtClean="0"/>
            </a:br>
            <a:r>
              <a:rPr lang="en-US" dirty="0" smtClean="0"/>
              <a:t>M. Barnes agreed to increase the threshold to 2.5x10^-9 mbar. In spite of that the injection for beam 2 was slow.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 ns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053630"/>
            <a:ext cx="8425170" cy="5111750"/>
          </a:xfrm>
        </p:spPr>
        <p:txBody>
          <a:bodyPr/>
          <a:lstStyle/>
          <a:p>
            <a:r>
              <a:rPr lang="en-US" dirty="0" smtClean="0"/>
              <a:t>Beam lifetimes of a </a:t>
            </a:r>
            <a:r>
              <a:rPr lang="en-US" dirty="0" smtClean="0"/>
              <a:t>few </a:t>
            </a:r>
            <a:r>
              <a:rPr lang="en-US" dirty="0" smtClean="0"/>
              <a:t>hours, systematically </a:t>
            </a:r>
            <a:r>
              <a:rPr lang="en-US" dirty="0" smtClean="0"/>
              <a:t>lower for Beam 1 as compared for beam 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Chromaticity set to ~ +15.</a:t>
            </a:r>
          </a:p>
          <a:p>
            <a:r>
              <a:rPr lang="en-US" dirty="0" smtClean="0"/>
              <a:t>Loss </a:t>
            </a:r>
            <a:r>
              <a:rPr lang="en-US" dirty="0" smtClean="0"/>
              <a:t>pattern and </a:t>
            </a:r>
            <a:r>
              <a:rPr lang="en-US" dirty="0" err="1" smtClean="0"/>
              <a:t>emittance</a:t>
            </a:r>
            <a:r>
              <a:rPr lang="en-US" dirty="0" smtClean="0"/>
              <a:t> blow-up are consistent with electron cloud build-up and were affecting mostly the trailing bunches of each train. </a:t>
            </a:r>
            <a:endParaRPr lang="en-US" dirty="0" smtClean="0"/>
          </a:p>
          <a:p>
            <a:r>
              <a:rPr lang="en-US" dirty="0" smtClean="0"/>
              <a:t>Batch spacing was then reduced to 3.625 us: </a:t>
            </a:r>
            <a:r>
              <a:rPr lang="en-US" dirty="0" smtClean="0"/>
              <a:t>a</a:t>
            </a:r>
            <a:r>
              <a:rPr lang="en-US" dirty="0" smtClean="0"/>
              <a:t>ccumulated 1092 </a:t>
            </a:r>
            <a:r>
              <a:rPr lang="en-US" dirty="0" smtClean="0"/>
              <a:t>bunches in B1 and 1020 in </a:t>
            </a:r>
            <a:r>
              <a:rPr lang="en-US" dirty="0" smtClean="0"/>
              <a:t>B2. 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the last 30 minutes </a:t>
            </a:r>
            <a:r>
              <a:rPr lang="en-US" dirty="0" smtClean="0"/>
              <a:t>the spacing was reduced to 925 ns.</a:t>
            </a:r>
          </a:p>
          <a:p>
            <a:pPr lvl="1"/>
            <a:r>
              <a:rPr lang="en-US" dirty="0" smtClean="0"/>
              <a:t>1020 bunches were accumulated for B1 in rapid sequence.</a:t>
            </a:r>
          </a:p>
          <a:p>
            <a:pPr lvl="1"/>
            <a:r>
              <a:rPr lang="en-US" dirty="0" smtClean="0"/>
              <a:t>For B2 injection was limited to156 </a:t>
            </a:r>
            <a:r>
              <a:rPr lang="en-US" dirty="0" smtClean="0"/>
              <a:t>bunches </a:t>
            </a:r>
            <a:r>
              <a:rPr lang="en-US" dirty="0" smtClean="0"/>
              <a:t>because </a:t>
            </a:r>
            <a:r>
              <a:rPr lang="en-US" dirty="0" smtClean="0"/>
              <a:t>of the injection </a:t>
            </a:r>
            <a:r>
              <a:rPr lang="en-US" dirty="0" smtClean="0"/>
              <a:t>interlock from </a:t>
            </a:r>
            <a:r>
              <a:rPr lang="en-US" dirty="0" smtClean="0"/>
              <a:t>the MKI8 vacuum. 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 ns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425170" cy="5111750"/>
          </a:xfrm>
        </p:spPr>
        <p:txBody>
          <a:bodyPr/>
          <a:lstStyle/>
          <a:p>
            <a:r>
              <a:rPr lang="en-US" dirty="0" smtClean="0"/>
              <a:t>Last beams had to be dumped to avoid loss of </a:t>
            </a:r>
            <a:r>
              <a:rPr lang="en-US" dirty="0" smtClean="0"/>
              <a:t>the </a:t>
            </a:r>
            <a:r>
              <a:rPr lang="en-US" dirty="0" err="1" smtClean="0"/>
              <a:t>cryo</a:t>
            </a:r>
            <a:r>
              <a:rPr lang="en-US" dirty="0" smtClean="0"/>
              <a:t> maintain as a result of the temperature drifts in the beam screen in 5 </a:t>
            </a:r>
            <a:r>
              <a:rPr lang="en-US" dirty="0" smtClean="0"/>
              <a:t>sectors </a:t>
            </a:r>
            <a:r>
              <a:rPr lang="en-US" dirty="0" smtClean="0"/>
              <a:t>(23,34,45,56,78).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cryogenics operator did a real miracle in keeping he temperatures under control avoiding the loss of the </a:t>
            </a:r>
            <a:r>
              <a:rPr lang="en-US" dirty="0" err="1" smtClean="0"/>
              <a:t>cryo</a:t>
            </a:r>
            <a:r>
              <a:rPr lang="en-US" dirty="0" smtClean="0"/>
              <a:t> maintain. </a:t>
            </a:r>
            <a:endParaRPr lang="en-US" dirty="0" smtClean="0"/>
          </a:p>
          <a:p>
            <a:r>
              <a:rPr lang="en-US" dirty="0" smtClean="0"/>
              <a:t>Measurements </a:t>
            </a:r>
            <a:r>
              <a:rPr lang="en-US" dirty="0" smtClean="0"/>
              <a:t>of the RF stable phase are consistent with energy loss along the bunch train resulting from the electron </a:t>
            </a:r>
            <a:r>
              <a:rPr lang="en-US" dirty="0" err="1" smtClean="0"/>
              <a:t>multipacting</a:t>
            </a:r>
            <a:r>
              <a:rPr lang="en-US" dirty="0" smtClean="0"/>
              <a:t> </a:t>
            </a:r>
            <a:r>
              <a:rPr lang="en-US" dirty="0" smtClean="0"/>
              <a:t>along the bunch trains. 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history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1124680"/>
            <a:ext cx="8229600" cy="499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during 25 ns MD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1811" y="1124680"/>
            <a:ext cx="6616669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1846" y="206081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1E-6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11450" y="39237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1E-8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Emittances</a:t>
            </a:r>
            <a:r>
              <a:rPr lang="en-US" dirty="0" smtClean="0"/>
              <a:t> along trains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1124680"/>
            <a:ext cx="6915134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stable phase shift along batches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00" y="1556740"/>
            <a:ext cx="5725342" cy="430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363390" cy="5111750"/>
          </a:xfrm>
        </p:spPr>
        <p:txBody>
          <a:bodyPr/>
          <a:lstStyle/>
          <a:p>
            <a:r>
              <a:rPr lang="en-US" dirty="0" smtClean="0"/>
              <a:t>00:00 Back to physics </a:t>
            </a:r>
            <a:r>
              <a:rPr lang="en-US" dirty="0" err="1" smtClean="0"/>
              <a:t>hypercycle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Some trouble with the FIDEL correction mechanism (was not switched off for the change over).</a:t>
            </a:r>
          </a:p>
          <a:p>
            <a:r>
              <a:rPr lang="en-US" dirty="0" smtClean="0"/>
              <a:t>01:00 </a:t>
            </a:r>
            <a:r>
              <a:rPr lang="en-US" dirty="0" err="1" smtClean="0"/>
              <a:t>Resteering</a:t>
            </a:r>
            <a:r>
              <a:rPr lang="en-US" dirty="0" smtClean="0"/>
              <a:t> TI8…</a:t>
            </a:r>
          </a:p>
          <a:p>
            <a:r>
              <a:rPr lang="en-US" dirty="0" smtClean="0"/>
              <a:t>02:00 Ramp.</a:t>
            </a:r>
          </a:p>
          <a:p>
            <a:pPr lvl="1"/>
            <a:r>
              <a:rPr lang="en-US" dirty="0" smtClean="0"/>
              <a:t>Large vacuum spike in 5.</a:t>
            </a:r>
          </a:p>
          <a:p>
            <a:r>
              <a:rPr lang="en-US" dirty="0" smtClean="0"/>
              <a:t>03:00 Stable beams fill 2215, 3.2E33 cm-2s-1.</a:t>
            </a:r>
          </a:p>
          <a:p>
            <a:pPr lvl="1"/>
            <a:r>
              <a:rPr lang="en-US" dirty="0" smtClean="0"/>
              <a:t>CMS background (too) high.</a:t>
            </a:r>
          </a:p>
          <a:p>
            <a:r>
              <a:rPr lang="en-US" dirty="0" smtClean="0"/>
              <a:t>04:30 Dump, QPS trigger on RB 56 current lead, 15 pb-1.</a:t>
            </a:r>
          </a:p>
          <a:p>
            <a:r>
              <a:rPr lang="en-US" dirty="0" smtClean="0"/>
              <a:t>07:00 </a:t>
            </a:r>
            <a:r>
              <a:rPr lang="en-US" dirty="0" smtClean="0"/>
              <a:t>I</a:t>
            </a:r>
            <a:r>
              <a:rPr lang="en-US" dirty="0" smtClean="0"/>
              <a:t>njecting.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spike R5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10/15/2011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1124680"/>
            <a:ext cx="661850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44653</TotalTime>
  <Words>416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Friday</vt:lpstr>
      <vt:lpstr>25 ns MD</vt:lpstr>
      <vt:lpstr>25 ns MD</vt:lpstr>
      <vt:lpstr>Intensity history</vt:lpstr>
      <vt:lpstr>Vacuum during 25 ns MD</vt:lpstr>
      <vt:lpstr>Emittances along trains</vt:lpstr>
      <vt:lpstr>RF stable phase shift along batches</vt:lpstr>
      <vt:lpstr>Night</vt:lpstr>
      <vt:lpstr>Vacuum spike R5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3038</cp:revision>
  <dcterms:created xsi:type="dcterms:W3CDTF">2010-07-26T05:43:59Z</dcterms:created>
  <dcterms:modified xsi:type="dcterms:W3CDTF">2011-10-15T06:16:01Z</dcterms:modified>
</cp:coreProperties>
</file>