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7"/>
  </p:notesMasterIdLst>
  <p:handoutMasterIdLst>
    <p:handoutMasterId r:id="rId18"/>
  </p:handoutMasterIdLst>
  <p:sldIdLst>
    <p:sldId id="540" r:id="rId2"/>
    <p:sldId id="541" r:id="rId3"/>
    <p:sldId id="544" r:id="rId4"/>
    <p:sldId id="543" r:id="rId5"/>
    <p:sldId id="545" r:id="rId6"/>
    <p:sldId id="546" r:id="rId7"/>
    <p:sldId id="547" r:id="rId8"/>
    <p:sldId id="554" r:id="rId9"/>
    <p:sldId id="548" r:id="rId10"/>
    <p:sldId id="549" r:id="rId11"/>
    <p:sldId id="551" r:id="rId12"/>
    <p:sldId id="555" r:id="rId13"/>
    <p:sldId id="550" r:id="rId14"/>
    <p:sldId id="552" r:id="rId15"/>
    <p:sldId id="553" r:id="rId16"/>
  </p:sldIdLst>
  <p:sldSz cx="9144000" cy="6858000" type="screen4x3"/>
  <p:notesSz cx="6797675" cy="9928225"/>
  <p:defaultTextStyle>
    <a:defPPr>
      <a:defRPr lang="en-GB"/>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E" initials="N"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3399"/>
    <a:srgbClr val="006600"/>
    <a:srgbClr val="FE8002"/>
    <a:srgbClr val="FD5C03"/>
    <a:srgbClr val="8C8C8C"/>
    <a:srgbClr val="02D002"/>
    <a:srgbClr val="99FF66"/>
    <a:srgbClr val="FF9999"/>
    <a:srgbClr val="8C9D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1" autoAdjust="0"/>
    <p:restoredTop sz="97954" autoAdjust="0"/>
  </p:normalViewPr>
  <p:slideViewPr>
    <p:cSldViewPr snapToObjects="1">
      <p:cViewPr>
        <p:scale>
          <a:sx n="60" d="100"/>
          <a:sy n="60" d="100"/>
        </p:scale>
        <p:origin x="-955" y="-499"/>
      </p:cViewPr>
      <p:guideLst>
        <p:guide orient="horz" pos="28"/>
        <p:guide pos="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226CFEE5-E694-4D75-B600-43F31FF6BBFA}" type="datetimeFigureOut">
              <a:rPr lang="en-US"/>
              <a:pPr>
                <a:defRPr/>
              </a:pPr>
              <a:t>10/4/2011</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atin typeface="Arial" charset="0"/>
              </a:defRPr>
            </a:lvl1pPr>
          </a:lstStyle>
          <a:p>
            <a:pPr>
              <a:defRPr/>
            </a:pPr>
            <a:fld id="{98BD28E1-838A-4D4B-811C-2658FD1F64B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atin typeface="Arial"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atin typeface="Arial" charset="0"/>
              </a:defRPr>
            </a:lvl1pPr>
          </a:lstStyle>
          <a:p>
            <a:pPr>
              <a:defRPr/>
            </a:pPr>
            <a:fld id="{47B2CF9C-0117-4802-A492-4949F13F6F21}"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97089497-6043-4A13-B4D8-5E09838C7E08}" type="slidenum">
              <a:rPr lang="en-US" sz="1600"/>
              <a:pPr algn="r">
                <a:spcBef>
                  <a:spcPct val="50000"/>
                </a:spcBef>
                <a:defRPr/>
              </a:pPr>
              <a:t>‹#›</a:t>
            </a:fld>
            <a:endParaRPr lang="en-US" sz="1600" dirty="0"/>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algn="ctr">
              <a:defRPr/>
            </a:pPr>
            <a:r>
              <a:rPr lang="en-US" sz="1300" dirty="0" smtClean="0"/>
              <a:t>2011-10-05</a:t>
            </a: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spcBef>
                <a:spcPct val="50000"/>
              </a:spcBef>
              <a:defRPr/>
            </a:pPr>
            <a:r>
              <a:rPr lang="en-US" sz="1300" dirty="0" smtClean="0"/>
              <a:t>LHC</a:t>
            </a:r>
            <a:r>
              <a:rPr lang="en-US" sz="1300" baseline="0" dirty="0" smtClean="0"/>
              <a:t> 8:30 meeting</a:t>
            </a:r>
            <a:endParaRPr lang="en-US" sz="1300" dirty="0"/>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a:spcBef>
                <a:spcPct val="50000"/>
              </a:spcBef>
              <a:defRPr/>
            </a:pPr>
            <a:r>
              <a:rPr lang="en-US" sz="1300" dirty="0" smtClean="0"/>
              <a:t>EBH</a:t>
            </a:r>
            <a:endParaRPr lang="en-US" sz="1300" dirty="0"/>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defRPr/>
            </a:pPr>
            <a:endParaRPr lang="en-US" dirty="0"/>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a:spcBef>
                <a:spcPct val="50000"/>
              </a:spcBef>
              <a:defRPr/>
            </a:pPr>
            <a:fld id="{D9D0EF41-8BD5-4BA3-B152-07B4757AE79F}" type="slidenum">
              <a:rPr lang="en-US" sz="1600"/>
              <a:pPr algn="r">
                <a:spcBef>
                  <a:spcPct val="50000"/>
                </a:spcBef>
                <a:defRPr/>
              </a:pPr>
              <a:t>‹#›</a:t>
            </a:fld>
            <a:endParaRPr lang="en-US" sz="1600" dirty="0"/>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4" r:id="rId2"/>
    <p:sldLayoutId id="2147483815" r:id="rId3"/>
    <p:sldLayoutId id="2147483816" r:id="rId4"/>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buNone/>
            </a:pPr>
            <a:endParaRPr lang="en-US" sz="2400" b="1" dirty="0"/>
          </a:p>
        </p:txBody>
      </p:sp>
      <p:sp>
        <p:nvSpPr>
          <p:cNvPr id="3" name="Title 2"/>
          <p:cNvSpPr>
            <a:spLocks noGrp="1"/>
          </p:cNvSpPr>
          <p:nvPr>
            <p:ph type="ctrTitle"/>
          </p:nvPr>
        </p:nvSpPr>
        <p:spPr/>
        <p:txBody>
          <a:bodyPr/>
          <a:lstStyle/>
          <a:p>
            <a:r>
              <a:rPr lang="en-US" dirty="0" smtClean="0"/>
              <a:t>Wednesday 4 October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Bunch Length and abort gap filling</a:t>
            </a:r>
            <a:endParaRPr lang="en-US" dirty="0"/>
          </a:p>
        </p:txBody>
      </p:sp>
      <p:pic>
        <p:nvPicPr>
          <p:cNvPr id="5122" name="Picture 2"/>
          <p:cNvPicPr>
            <a:picLocks noChangeAspect="1" noChangeArrowheads="1"/>
          </p:cNvPicPr>
          <p:nvPr/>
        </p:nvPicPr>
        <p:blipFill>
          <a:blip r:embed="rId2" cstate="print"/>
          <a:srcRect t="30556"/>
          <a:stretch>
            <a:fillRect/>
          </a:stretch>
        </p:blipFill>
        <p:spPr bwMode="auto">
          <a:xfrm>
            <a:off x="536575" y="4653136"/>
            <a:ext cx="8070850" cy="18002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44785" t="18965" r="10301" b="8383"/>
          <a:stretch>
            <a:fillRect/>
          </a:stretch>
        </p:blipFill>
        <p:spPr bwMode="auto">
          <a:xfrm>
            <a:off x="457200" y="620688"/>
            <a:ext cx="8150225" cy="3744416"/>
          </a:xfrm>
          <a:prstGeom prst="rect">
            <a:avLst/>
          </a:prstGeom>
          <a:noFill/>
          <a:ln w="9525">
            <a:noFill/>
            <a:miter lim="800000"/>
            <a:headEnd/>
            <a:tailEnd/>
          </a:ln>
        </p:spPr>
      </p:pic>
      <p:sp>
        <p:nvSpPr>
          <p:cNvPr id="6" name="TextBox 5"/>
          <p:cNvSpPr txBox="1"/>
          <p:nvPr/>
        </p:nvSpPr>
        <p:spPr>
          <a:xfrm>
            <a:off x="1907704" y="701675"/>
            <a:ext cx="2134580" cy="707886"/>
          </a:xfrm>
          <a:prstGeom prst="rect">
            <a:avLst/>
          </a:prstGeom>
          <a:solidFill>
            <a:schemeClr val="bg1"/>
          </a:solidFill>
          <a:ln>
            <a:solidFill>
              <a:schemeClr val="tx1"/>
            </a:solidFill>
          </a:ln>
        </p:spPr>
        <p:txBody>
          <a:bodyPr wrap="square" rtlCol="0">
            <a:spAutoFit/>
          </a:bodyPr>
          <a:lstStyle/>
          <a:p>
            <a:r>
              <a:rPr lang="en-US" sz="2000" dirty="0" smtClean="0"/>
              <a:t>7E10 protons in abort gap</a:t>
            </a:r>
            <a:endParaRPr lang="en-US" sz="2000" dirty="0"/>
          </a:p>
        </p:txBody>
      </p:sp>
      <p:sp>
        <p:nvSpPr>
          <p:cNvPr id="7" name="TextBox 6"/>
          <p:cNvSpPr txBox="1"/>
          <p:nvPr/>
        </p:nvSpPr>
        <p:spPr>
          <a:xfrm>
            <a:off x="5868144" y="3501008"/>
            <a:ext cx="3240360" cy="707886"/>
          </a:xfrm>
          <a:prstGeom prst="rect">
            <a:avLst/>
          </a:prstGeom>
          <a:solidFill>
            <a:schemeClr val="bg1"/>
          </a:solidFill>
          <a:ln>
            <a:solidFill>
              <a:schemeClr val="tx1"/>
            </a:solidFill>
          </a:ln>
        </p:spPr>
        <p:txBody>
          <a:bodyPr wrap="square" rtlCol="0">
            <a:spAutoFit/>
          </a:bodyPr>
          <a:lstStyle/>
          <a:p>
            <a:pPr algn="r"/>
            <a:r>
              <a:rPr lang="en-US" sz="2000" dirty="0" smtClean="0"/>
              <a:t>No Losses associated with second bunch lengthening</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488950" y="177800"/>
            <a:ext cx="8166100" cy="6502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767680"/>
            <a:ext cx="9144000" cy="5181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000" dirty="0" smtClean="0"/>
          </a:p>
          <a:p>
            <a:r>
              <a:rPr lang="en-US" sz="2000" dirty="0" smtClean="0"/>
              <a:t>Wed </a:t>
            </a:r>
            <a:r>
              <a:rPr lang="en-US" sz="2000" dirty="0" smtClean="0"/>
              <a:t>(day): 			</a:t>
            </a:r>
            <a:r>
              <a:rPr lang="en-US" sz="2000" b="1" u="sng" dirty="0" smtClean="0"/>
              <a:t>Large pile-up MD</a:t>
            </a:r>
            <a:r>
              <a:rPr lang="en-US" sz="2000" dirty="0" smtClean="0"/>
              <a:t> (9h)</a:t>
            </a:r>
          </a:p>
          <a:p>
            <a:r>
              <a:rPr lang="en-US" sz="2000" dirty="0" smtClean="0"/>
              <a:t>Wed (pm/night):		</a:t>
            </a:r>
            <a:r>
              <a:rPr lang="en-US" sz="2000" b="1" dirty="0" smtClean="0">
                <a:solidFill>
                  <a:srgbClr val="0070C0"/>
                </a:solidFill>
              </a:rPr>
              <a:t>Physics</a:t>
            </a:r>
          </a:p>
          <a:p>
            <a:r>
              <a:rPr lang="en-US" sz="2000" dirty="0" smtClean="0"/>
              <a:t>Thu (day):			</a:t>
            </a:r>
            <a:r>
              <a:rPr lang="en-US" sz="2000" b="1" u="sng" dirty="0" smtClean="0"/>
              <a:t>25 ns MD</a:t>
            </a:r>
            <a:r>
              <a:rPr lang="en-US" sz="2000" dirty="0" smtClean="0"/>
              <a:t> (12h)</a:t>
            </a:r>
          </a:p>
          <a:p>
            <a:r>
              <a:rPr lang="en-US" sz="2000" dirty="0" smtClean="0"/>
              <a:t>Thu (night):			</a:t>
            </a:r>
            <a:r>
              <a:rPr lang="en-US" sz="2000" b="1" dirty="0" smtClean="0">
                <a:solidFill>
                  <a:srgbClr val="0070C0"/>
                </a:solidFill>
              </a:rPr>
              <a:t>Physics</a:t>
            </a:r>
          </a:p>
          <a:p>
            <a:r>
              <a:rPr lang="en-US" dirty="0" smtClean="0"/>
              <a:t>Friday (day):			</a:t>
            </a:r>
            <a:r>
              <a:rPr lang="en-US" b="1" u="sng" dirty="0" smtClean="0"/>
              <a:t>Abort gap cleaning</a:t>
            </a:r>
            <a:r>
              <a:rPr lang="en-US" dirty="0" smtClean="0"/>
              <a:t> (6h)</a:t>
            </a:r>
          </a:p>
          <a:p>
            <a:r>
              <a:rPr lang="en-US" dirty="0" smtClean="0"/>
              <a:t>Fr(night), Sa, Su:		</a:t>
            </a:r>
            <a:r>
              <a:rPr lang="en-US" b="1" dirty="0" smtClean="0">
                <a:solidFill>
                  <a:srgbClr val="0070C0"/>
                </a:solidFill>
              </a:rPr>
              <a:t> Physics </a:t>
            </a:r>
            <a:r>
              <a:rPr lang="en-US" dirty="0" smtClean="0"/>
              <a:t>		</a:t>
            </a:r>
            <a:endParaRPr lang="en-US" sz="2000" dirty="0"/>
          </a:p>
          <a:p>
            <a:pPr>
              <a:buNone/>
            </a:pPr>
            <a:r>
              <a:rPr lang="en-US" sz="1400" dirty="0" smtClean="0"/>
              <a:t> 				</a:t>
            </a:r>
          </a:p>
          <a:p>
            <a:pPr>
              <a:buNone/>
            </a:pPr>
            <a:r>
              <a:rPr lang="en-US" sz="2000" i="1" dirty="0" smtClean="0"/>
              <a:t>To be done: </a:t>
            </a:r>
          </a:p>
          <a:p>
            <a:pPr marL="457200" indent="-457200">
              <a:buFont typeface="+mj-lt"/>
              <a:buAutoNum type="arabicPeriod"/>
            </a:pPr>
            <a:r>
              <a:rPr lang="en-US" i="1" dirty="0" smtClean="0"/>
              <a:t>ALICE test: solenoid to 0.2T (40% of nominal) at the end of a fill; stable beams for ½ - 1 hour </a:t>
            </a:r>
          </a:p>
          <a:p>
            <a:pPr marL="457200" indent="-457200">
              <a:buFont typeface="+mj-lt"/>
              <a:buAutoNum type="arabicPeriod"/>
            </a:pPr>
            <a:r>
              <a:rPr lang="en-US" sz="2000" i="1" dirty="0" smtClean="0"/>
              <a:t>Loss map qualification for injection &amp; physics 	</a:t>
            </a:r>
          </a:p>
        </p:txBody>
      </p:sp>
      <p:sp>
        <p:nvSpPr>
          <p:cNvPr id="2" name="Title 1"/>
          <p:cNvSpPr>
            <a:spLocks noGrp="1"/>
          </p:cNvSpPr>
          <p:nvPr>
            <p:ph type="title"/>
          </p:nvPr>
        </p:nvSpPr>
        <p:spPr/>
        <p:txBody>
          <a:bodyPr/>
          <a:lstStyle/>
          <a:p>
            <a:r>
              <a:rPr lang="en-US" dirty="0" smtClean="0"/>
              <a:t>Present </a:t>
            </a:r>
            <a:r>
              <a:rPr lang="en-US" smtClean="0"/>
              <a:t>tentative planning week 40</a:t>
            </a:r>
            <a:endParaRPr lang="en-US" dirty="0"/>
          </a:p>
        </p:txBody>
      </p:sp>
    </p:spTree>
    <p:extLst>
      <p:ext uri="{BB962C8B-B14F-4D97-AF65-F5344CB8AC3E}">
        <p14:creationId xmlns="" xmlns:p14="http://schemas.microsoft.com/office/powerpoint/2010/main" val="44604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cstate="print"/>
          <a:srcRect l="2358" t="10357" r="5169" b="16520"/>
          <a:stretch>
            <a:fillRect/>
          </a:stretch>
        </p:blipFill>
        <p:spPr bwMode="auto">
          <a:xfrm>
            <a:off x="35496" y="1073845"/>
            <a:ext cx="9073008" cy="487543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12:12 dumped Fill # 2181 after </a:t>
            </a:r>
            <a:r>
              <a:rPr lang="en-US" dirty="0" smtClean="0">
                <a:solidFill>
                  <a:srgbClr val="0070C0"/>
                </a:solidFill>
              </a:rPr>
              <a:t>12:15 </a:t>
            </a:r>
            <a:r>
              <a:rPr lang="en-US" dirty="0" smtClean="0">
                <a:solidFill>
                  <a:srgbClr val="0070C0"/>
                </a:solidFill>
              </a:rPr>
              <a:t>hours </a:t>
            </a:r>
            <a:r>
              <a:rPr lang="en-US" dirty="0" smtClean="0"/>
              <a:t>in stable beams</a:t>
            </a:r>
          </a:p>
          <a:p>
            <a:pPr lvl="1"/>
            <a:r>
              <a:rPr lang="de-DE" dirty="0" smtClean="0"/>
              <a:t>Initial </a:t>
            </a:r>
            <a:r>
              <a:rPr lang="de-DE" dirty="0" err="1" smtClean="0"/>
              <a:t>luminosity</a:t>
            </a:r>
            <a:r>
              <a:rPr lang="de-DE" dirty="0" smtClean="0"/>
              <a:t>: </a:t>
            </a:r>
            <a:r>
              <a:rPr lang="de-DE" dirty="0" smtClean="0">
                <a:solidFill>
                  <a:srgbClr val="0070C0"/>
                </a:solidFill>
              </a:rPr>
              <a:t>3.2e33 </a:t>
            </a:r>
            <a:r>
              <a:rPr lang="en-US" dirty="0" smtClean="0">
                <a:solidFill>
                  <a:srgbClr val="0070C0"/>
                </a:solidFill>
              </a:rPr>
              <a:t>cm</a:t>
            </a:r>
            <a:r>
              <a:rPr lang="en-US" baseline="30000" dirty="0" smtClean="0">
                <a:solidFill>
                  <a:srgbClr val="0070C0"/>
                </a:solidFill>
              </a:rPr>
              <a:t>-2</a:t>
            </a:r>
            <a:r>
              <a:rPr lang="en-US" dirty="0" smtClean="0">
                <a:solidFill>
                  <a:srgbClr val="0070C0"/>
                </a:solidFill>
              </a:rPr>
              <a:t> </a:t>
            </a:r>
            <a:r>
              <a:rPr lang="en-US" dirty="0" smtClean="0">
                <a:solidFill>
                  <a:srgbClr val="0070C0"/>
                </a:solidFill>
              </a:rPr>
              <a:t>s</a:t>
            </a:r>
            <a:r>
              <a:rPr lang="en-US" baseline="30000" dirty="0" smtClean="0">
                <a:solidFill>
                  <a:srgbClr val="0070C0"/>
                </a:solidFill>
              </a:rPr>
              <a:t>-1</a:t>
            </a:r>
          </a:p>
          <a:p>
            <a:pPr lvl="1"/>
            <a:r>
              <a:rPr lang="en-US" dirty="0" smtClean="0"/>
              <a:t>Delivered luminosity: </a:t>
            </a:r>
            <a:r>
              <a:rPr lang="en-US" dirty="0" smtClean="0">
                <a:solidFill>
                  <a:srgbClr val="0070C0"/>
                </a:solidFill>
              </a:rPr>
              <a:t>92 pb</a:t>
            </a:r>
            <a:r>
              <a:rPr lang="en-US" baseline="30000" dirty="0" smtClean="0">
                <a:solidFill>
                  <a:srgbClr val="0070C0"/>
                </a:solidFill>
              </a:rPr>
              <a:t>-1</a:t>
            </a:r>
            <a:endParaRPr lang="en-US" dirty="0" smtClean="0">
              <a:solidFill>
                <a:srgbClr val="0070C0"/>
              </a:solidFill>
            </a:endParaRPr>
          </a:p>
          <a:p>
            <a:pPr lvl="1"/>
            <a:r>
              <a:rPr lang="en-US" dirty="0" smtClean="0"/>
              <a:t>Operator Dump procedure started – but in the end the beam was dumped by RF interlock because RF was switched off</a:t>
            </a:r>
          </a:p>
          <a:p>
            <a:pPr lvl="2"/>
            <a:r>
              <a:rPr lang="en-US" dirty="0" smtClean="0">
                <a:solidFill>
                  <a:srgbClr val="0070C0"/>
                </a:solidFill>
              </a:rPr>
              <a:t>When beam mode is changed to ‘beam dump’, the LHC page 1 displays the image of the last beam dump </a:t>
            </a:r>
            <a:r>
              <a:rPr lang="en-US" dirty="0" smtClean="0">
                <a:solidFill>
                  <a:srgbClr val="0070C0"/>
                </a:solidFill>
                <a:sym typeface="Wingdings" pitchFamily="2" charset="2"/>
              </a:rPr>
              <a:t> need to check the time stamp</a:t>
            </a:r>
          </a:p>
          <a:p>
            <a:r>
              <a:rPr lang="en-US" dirty="0" smtClean="0"/>
              <a:t>12:44 Remote reset of an error on the QPS crate in S45 (B8L5</a:t>
            </a:r>
            <a:r>
              <a:rPr lang="en-US" dirty="0" smtClean="0"/>
              <a:t>)</a:t>
            </a:r>
            <a:endParaRPr lang="en-US" dirty="0" smtClean="0">
              <a:sym typeface="Wingdings" pitchFamily="2" charset="2"/>
            </a:endParaRPr>
          </a:p>
          <a:p>
            <a:pPr lvl="2"/>
            <a:endParaRPr lang="en-US" dirty="0" smtClean="0">
              <a:sym typeface="Wingdings" pitchFamily="2" charset="2"/>
            </a:endParaRPr>
          </a:p>
          <a:p>
            <a:r>
              <a:rPr lang="en-US" dirty="0" smtClean="0">
                <a:sym typeface="Wingdings" pitchFamily="2" charset="2"/>
              </a:rPr>
              <a:t>Plan was: </a:t>
            </a:r>
          </a:p>
          <a:p>
            <a:pPr lvl="1"/>
            <a:r>
              <a:rPr lang="en-US" dirty="0" smtClean="0">
                <a:sym typeface="Wingdings" pitchFamily="2" charset="2"/>
              </a:rPr>
              <a:t>1 hour: </a:t>
            </a:r>
            <a:r>
              <a:rPr lang="en-US" dirty="0" smtClean="0">
                <a:sym typeface="Wingdings" pitchFamily="2" charset="2"/>
              </a:rPr>
              <a:t>RF test of new tuner firmware version for the 25ns MD</a:t>
            </a:r>
            <a:endParaRPr lang="en-US" dirty="0" smtClean="0">
              <a:sym typeface="Wingdings" pitchFamily="2" charset="2"/>
            </a:endParaRPr>
          </a:p>
          <a:p>
            <a:pPr lvl="1"/>
            <a:r>
              <a:rPr lang="en-US" dirty="0" smtClean="0">
                <a:sym typeface="Wingdings" pitchFamily="2" charset="2"/>
              </a:rPr>
              <a:t>6 hours: abort gap cleaning commissioning (using the new RF firmware in order to test it at lower intensity beam)</a:t>
            </a:r>
          </a:p>
          <a:p>
            <a:pPr lvl="1"/>
            <a:r>
              <a:rPr lang="en-US" dirty="0" smtClean="0">
                <a:sym typeface="Wingdings" pitchFamily="2" charset="2"/>
              </a:rPr>
              <a:t>Physics</a:t>
            </a:r>
          </a:p>
          <a:p>
            <a:endParaRPr lang="en-US" dirty="0" smtClean="0">
              <a:sym typeface="Wingdings" pitchFamily="2" charset="2"/>
            </a:endParaRPr>
          </a:p>
          <a:p>
            <a:pPr lvl="1"/>
            <a:endParaRPr lang="en-US" dirty="0"/>
          </a:p>
        </p:txBody>
      </p:sp>
      <p:sp>
        <p:nvSpPr>
          <p:cNvPr id="3" name="Title 2"/>
          <p:cNvSpPr>
            <a:spLocks noGrp="1"/>
          </p:cNvSpPr>
          <p:nvPr>
            <p:ph type="title"/>
          </p:nvPr>
        </p:nvSpPr>
        <p:spPr/>
        <p:txBody>
          <a:bodyPr/>
          <a:lstStyle/>
          <a:p>
            <a:r>
              <a:rPr lang="en-US" dirty="0" smtClean="0"/>
              <a:t>Tuesday - Day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ym typeface="Wingdings" pitchFamily="2" charset="2"/>
              </a:rPr>
              <a:t>Problem </a:t>
            </a:r>
            <a:r>
              <a:rPr lang="en-US" dirty="0" smtClean="0">
                <a:sym typeface="Wingdings" pitchFamily="2" charset="2"/>
              </a:rPr>
              <a:t>with the new </a:t>
            </a:r>
            <a:r>
              <a:rPr lang="en-US" dirty="0" smtClean="0">
                <a:sym typeface="Wingdings" pitchFamily="2" charset="2"/>
              </a:rPr>
              <a:t>RF firmware </a:t>
            </a:r>
            <a:r>
              <a:rPr lang="en-US" dirty="0" smtClean="0">
                <a:sym typeface="Wingdings" pitchFamily="2" charset="2"/>
              </a:rPr>
              <a:t>and problem rolling back to the old version</a:t>
            </a:r>
          </a:p>
          <a:p>
            <a:r>
              <a:rPr lang="en-US" dirty="0" smtClean="0"/>
              <a:t>14:54 </a:t>
            </a:r>
            <a:r>
              <a:rPr lang="en-US" dirty="0" smtClean="0"/>
              <a:t>– 17:12: BLM power supply in </a:t>
            </a:r>
            <a:r>
              <a:rPr lang="en-US" dirty="0" smtClean="0"/>
              <a:t>IP7</a:t>
            </a:r>
          </a:p>
          <a:p>
            <a:r>
              <a:rPr lang="en-US" dirty="0" smtClean="0"/>
              <a:t>Abort gap cleaning cancelled and moved to Friday 14:00 – 20:00</a:t>
            </a:r>
            <a:endParaRPr lang="en-US" dirty="0" smtClean="0"/>
          </a:p>
          <a:p>
            <a:r>
              <a:rPr lang="en-US" dirty="0" smtClean="0"/>
              <a:t>17:52 RF firmware rolled back – ready to inject for </a:t>
            </a:r>
            <a:r>
              <a:rPr lang="en-US" dirty="0" smtClean="0"/>
              <a:t>physics</a:t>
            </a:r>
          </a:p>
          <a:p>
            <a:endParaRPr lang="en-US" dirty="0" smtClean="0"/>
          </a:p>
          <a:p>
            <a:r>
              <a:rPr lang="en-US" dirty="0" smtClean="0">
                <a:solidFill>
                  <a:srgbClr val="0070C0"/>
                </a:solidFill>
              </a:rPr>
              <a:t>20:36 Stable beams for Fill #2182</a:t>
            </a:r>
          </a:p>
          <a:p>
            <a:pPr lvl="1"/>
            <a:r>
              <a:rPr lang="en-US" dirty="0" smtClean="0"/>
              <a:t>Bunch intensity: 1.3E11</a:t>
            </a:r>
          </a:p>
          <a:p>
            <a:pPr lvl="1"/>
            <a:r>
              <a:rPr lang="en-US" dirty="0" smtClean="0">
                <a:solidFill>
                  <a:srgbClr val="0070C0"/>
                </a:solidFill>
              </a:rPr>
              <a:t>Peak luminosity: </a:t>
            </a:r>
            <a:r>
              <a:rPr lang="en-US" dirty="0" smtClean="0">
                <a:solidFill>
                  <a:srgbClr val="0070C0"/>
                </a:solidFill>
              </a:rPr>
              <a:t>~3.2e33 cm-2 </a:t>
            </a:r>
            <a:r>
              <a:rPr lang="en-US" dirty="0" smtClean="0">
                <a:solidFill>
                  <a:srgbClr val="0070C0"/>
                </a:solidFill>
              </a:rPr>
              <a:t>s-1</a:t>
            </a:r>
          </a:p>
          <a:p>
            <a:pPr lvl="1"/>
            <a:r>
              <a:rPr lang="en-US" dirty="0" smtClean="0">
                <a:solidFill>
                  <a:srgbClr val="0070C0"/>
                </a:solidFill>
              </a:rPr>
              <a:t>Total luminosity delivered: ~71</a:t>
            </a:r>
            <a:r>
              <a:rPr lang="en-US" dirty="0" smtClean="0">
                <a:solidFill>
                  <a:srgbClr val="0070C0"/>
                </a:solidFill>
              </a:rPr>
              <a:t> </a:t>
            </a:r>
            <a:r>
              <a:rPr lang="en-US" dirty="0" smtClean="0">
                <a:solidFill>
                  <a:srgbClr val="0070C0"/>
                </a:solidFill>
              </a:rPr>
              <a:t>pb</a:t>
            </a:r>
            <a:r>
              <a:rPr lang="en-US" baseline="30000" dirty="0" smtClean="0">
                <a:solidFill>
                  <a:srgbClr val="0070C0"/>
                </a:solidFill>
              </a:rPr>
              <a:t>-1</a:t>
            </a:r>
            <a:endParaRPr lang="en-US" dirty="0" smtClean="0">
              <a:solidFill>
                <a:srgbClr val="0070C0"/>
              </a:solidFill>
            </a:endParaRPr>
          </a:p>
          <a:p>
            <a:r>
              <a:rPr lang="en-US" dirty="0" smtClean="0"/>
              <a:t>05:31 Dump: quench </a:t>
            </a:r>
            <a:r>
              <a:rPr lang="en-US" dirty="0" smtClean="0"/>
              <a:t>heaters discharged in MB10.L8</a:t>
            </a:r>
            <a:endParaRPr lang="en-US" dirty="0" smtClean="0">
              <a:solidFill>
                <a:srgbClr val="0070C0"/>
              </a:solidFill>
            </a:endParaRPr>
          </a:p>
          <a:p>
            <a:pPr lvl="1">
              <a:buNone/>
            </a:pPr>
            <a:endParaRPr lang="en-US" dirty="0" smtClean="0"/>
          </a:p>
          <a:p>
            <a:r>
              <a:rPr lang="en-US" dirty="0" smtClean="0"/>
              <a:t>19:55 vertical </a:t>
            </a:r>
            <a:r>
              <a:rPr lang="en-US" dirty="0" smtClean="0"/>
              <a:t>OFB stopped at around 1.5TeV (BPM 31.L5 went bad</a:t>
            </a:r>
            <a:r>
              <a:rPr lang="en-US" dirty="0" smtClean="0"/>
              <a:t>) and was restarted after disabling this BPM</a:t>
            </a:r>
          </a:p>
          <a:p>
            <a:r>
              <a:rPr lang="en-US" dirty="0" smtClean="0"/>
              <a:t>New RF firmware corrected, some tests done, but not tested with beam.</a:t>
            </a:r>
            <a:endParaRPr lang="en-US"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Abort Gap population up to 1.38E10 for B1 </a:t>
            </a:r>
            <a:r>
              <a:rPr lang="en-US" dirty="0" smtClean="0">
                <a:solidFill>
                  <a:srgbClr val="FF0000"/>
                </a:solidFill>
              </a:rPr>
              <a:t>(red curve)</a:t>
            </a:r>
          </a:p>
          <a:p>
            <a:r>
              <a:rPr lang="en-US" dirty="0" smtClean="0"/>
              <a:t>Correlated with losses in IP3 momentum cleaning B1 </a:t>
            </a:r>
            <a:r>
              <a:rPr lang="en-US" dirty="0" smtClean="0">
                <a:solidFill>
                  <a:srgbClr val="00B050"/>
                </a:solidFill>
              </a:rPr>
              <a:t>(green curve)</a:t>
            </a:r>
            <a:endParaRPr lang="en-US" dirty="0">
              <a:solidFill>
                <a:srgbClr val="00B050"/>
              </a:solidFill>
            </a:endParaRPr>
          </a:p>
        </p:txBody>
      </p:sp>
      <p:sp>
        <p:nvSpPr>
          <p:cNvPr id="3" name="Title 2"/>
          <p:cNvSpPr>
            <a:spLocks noGrp="1"/>
          </p:cNvSpPr>
          <p:nvPr>
            <p:ph type="title"/>
          </p:nvPr>
        </p:nvSpPr>
        <p:spPr/>
        <p:txBody>
          <a:bodyPr/>
          <a:lstStyle/>
          <a:p>
            <a:r>
              <a:rPr lang="en-US" dirty="0" smtClean="0"/>
              <a:t>Fill #2180 and #2181</a:t>
            </a:r>
            <a:endParaRPr lang="en-US" dirty="0"/>
          </a:p>
        </p:txBody>
      </p:sp>
      <p:pic>
        <p:nvPicPr>
          <p:cNvPr id="2050" name="Picture 2"/>
          <p:cNvPicPr>
            <a:picLocks noChangeAspect="1" noChangeArrowheads="1"/>
          </p:cNvPicPr>
          <p:nvPr/>
        </p:nvPicPr>
        <p:blipFill>
          <a:blip r:embed="rId2" cstate="print"/>
          <a:srcRect l="4286" t="16520" r="5844" b="26240"/>
          <a:stretch>
            <a:fillRect/>
          </a:stretch>
        </p:blipFill>
        <p:spPr bwMode="auto">
          <a:xfrm>
            <a:off x="107504" y="2132856"/>
            <a:ext cx="8867328" cy="381642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solidFill>
                <a:srgbClr val="0070C0"/>
              </a:solidFill>
            </a:endParaRPr>
          </a:p>
          <a:p>
            <a:r>
              <a:rPr lang="en-US" dirty="0" smtClean="0">
                <a:solidFill>
                  <a:srgbClr val="0070C0"/>
                </a:solidFill>
              </a:rPr>
              <a:t>TI operators need more information to find equipment owner quicker</a:t>
            </a:r>
          </a:p>
          <a:p>
            <a:endParaRPr lang="en-US" dirty="0" smtClean="0"/>
          </a:p>
          <a:p>
            <a:r>
              <a:rPr lang="en-US" dirty="0" smtClean="0"/>
              <a:t>CCC </a:t>
            </a:r>
            <a:r>
              <a:rPr lang="en-US" dirty="0" smtClean="0"/>
              <a:t>TI minor event </a:t>
            </a:r>
            <a:r>
              <a:rPr lang="en-US" dirty="0" smtClean="0"/>
              <a:t>report:</a:t>
            </a:r>
          </a:p>
          <a:p>
            <a:pPr lvl="1"/>
            <a:r>
              <a:rPr lang="en-US" sz="1800" dirty="0" smtClean="0"/>
              <a:t>Piquet </a:t>
            </a:r>
            <a:r>
              <a:rPr lang="en-US" sz="1800" dirty="0" smtClean="0"/>
              <a:t>EL </a:t>
            </a:r>
            <a:r>
              <a:rPr lang="en-US" sz="1800" dirty="0" err="1" smtClean="0"/>
              <a:t>sur</a:t>
            </a:r>
            <a:r>
              <a:rPr lang="en-US" sz="1800" dirty="0" smtClean="0"/>
              <a:t> place, </a:t>
            </a:r>
            <a:r>
              <a:rPr lang="en-US" sz="1800" dirty="0" err="1" smtClean="0"/>
              <a:t>c'est</a:t>
            </a:r>
            <a:r>
              <a:rPr lang="en-US" sz="1800" dirty="0" smtClean="0"/>
              <a:t> un RACK qui fait </a:t>
            </a:r>
            <a:r>
              <a:rPr lang="en-US" sz="1800" dirty="0" err="1" smtClean="0"/>
              <a:t>déclencher</a:t>
            </a:r>
            <a:r>
              <a:rPr lang="en-US" sz="1800" dirty="0" smtClean="0"/>
              <a:t> se </a:t>
            </a:r>
            <a:r>
              <a:rPr lang="en-US" sz="1800" dirty="0" err="1" smtClean="0"/>
              <a:t>départ</a:t>
            </a:r>
            <a:r>
              <a:rPr lang="en-US" sz="1800" dirty="0" smtClean="0"/>
              <a:t>. Sur le rack le </a:t>
            </a:r>
            <a:r>
              <a:rPr lang="en-US" sz="1800" dirty="0" err="1" smtClean="0"/>
              <a:t>seul</a:t>
            </a:r>
            <a:r>
              <a:rPr lang="en-US" sz="1800" dirty="0" smtClean="0"/>
              <a:t> information </a:t>
            </a:r>
            <a:r>
              <a:rPr lang="en-US" sz="1800" dirty="0" err="1" smtClean="0"/>
              <a:t>écrit</a:t>
            </a:r>
            <a:r>
              <a:rPr lang="en-US" sz="1800" dirty="0" smtClean="0"/>
              <a:t> </a:t>
            </a:r>
            <a:r>
              <a:rPr lang="en-US" sz="1800" dirty="0" err="1" smtClean="0"/>
              <a:t>est</a:t>
            </a:r>
            <a:r>
              <a:rPr lang="en-US" sz="1800" dirty="0" smtClean="0"/>
              <a:t>: LHC </a:t>
            </a:r>
            <a:r>
              <a:rPr lang="en-US" sz="1800" dirty="0" smtClean="0"/>
              <a:t>TIMING</a:t>
            </a:r>
            <a:endParaRPr lang="en-US" sz="1800" dirty="0" smtClean="0"/>
          </a:p>
          <a:p>
            <a:pPr lvl="1"/>
            <a:r>
              <a:rPr lang="en-US" sz="1800" dirty="0" err="1" smtClean="0"/>
              <a:t>Demande</a:t>
            </a:r>
            <a:r>
              <a:rPr lang="en-US" sz="1800" dirty="0" smtClean="0"/>
              <a:t> au LHC qui nous </a:t>
            </a:r>
            <a:r>
              <a:rPr lang="en-US" sz="1800" dirty="0" err="1" smtClean="0"/>
              <a:t>dit</a:t>
            </a:r>
            <a:r>
              <a:rPr lang="en-US" sz="1800" dirty="0" smtClean="0"/>
              <a:t> de </a:t>
            </a:r>
            <a:r>
              <a:rPr lang="en-US" sz="1800" dirty="0" err="1" smtClean="0"/>
              <a:t>contacter</a:t>
            </a:r>
            <a:r>
              <a:rPr lang="en-US" sz="1800" dirty="0" smtClean="0"/>
              <a:t> des </a:t>
            </a:r>
            <a:r>
              <a:rPr lang="en-US" sz="1800" dirty="0" err="1" smtClean="0"/>
              <a:t>personnes</a:t>
            </a:r>
            <a:r>
              <a:rPr lang="en-US" sz="1800" dirty="0" smtClean="0"/>
              <a:t> pour le timing. </a:t>
            </a:r>
            <a:r>
              <a:rPr lang="en-US" sz="1800" dirty="0" err="1" smtClean="0"/>
              <a:t>Apres</a:t>
            </a:r>
            <a:r>
              <a:rPr lang="en-US" sz="1800" dirty="0" smtClean="0"/>
              <a:t> multiples coups de </a:t>
            </a:r>
            <a:r>
              <a:rPr lang="en-US" sz="1800" dirty="0" err="1" smtClean="0"/>
              <a:t>fils</a:t>
            </a:r>
            <a:r>
              <a:rPr lang="en-US" sz="1800" dirty="0" smtClean="0"/>
              <a:t> on </a:t>
            </a:r>
            <a:r>
              <a:rPr lang="en-US" sz="1800" dirty="0" err="1" smtClean="0"/>
              <a:t>trouve</a:t>
            </a:r>
            <a:r>
              <a:rPr lang="en-US" sz="1800" dirty="0" smtClean="0"/>
              <a:t> </a:t>
            </a:r>
            <a:r>
              <a:rPr lang="en-US" sz="1800" dirty="0" err="1" smtClean="0"/>
              <a:t>que</a:t>
            </a:r>
            <a:r>
              <a:rPr lang="en-US" sz="1800" dirty="0" smtClean="0"/>
              <a:t> </a:t>
            </a:r>
            <a:r>
              <a:rPr lang="en-US" sz="1800" dirty="0" err="1" smtClean="0"/>
              <a:t>ce</a:t>
            </a:r>
            <a:r>
              <a:rPr lang="en-US" sz="1800" dirty="0" smtClean="0"/>
              <a:t> rack </a:t>
            </a:r>
            <a:r>
              <a:rPr lang="en-US" sz="1800" dirty="0" err="1" smtClean="0"/>
              <a:t>est</a:t>
            </a:r>
            <a:r>
              <a:rPr lang="en-US" sz="1800" dirty="0" smtClean="0"/>
              <a:t> en </a:t>
            </a:r>
            <a:r>
              <a:rPr lang="en-US" sz="1800" dirty="0" err="1" smtClean="0"/>
              <a:t>effet</a:t>
            </a:r>
            <a:r>
              <a:rPr lang="en-US" sz="1800" dirty="0" smtClean="0"/>
              <a:t> un rack de Beam Instrumentation. La </a:t>
            </a:r>
            <a:r>
              <a:rPr lang="en-US" sz="1800" dirty="0" err="1" smtClean="0"/>
              <a:t>personne</a:t>
            </a:r>
            <a:r>
              <a:rPr lang="en-US" sz="1800" dirty="0" smtClean="0"/>
              <a:t> en charge se rend </a:t>
            </a:r>
            <a:r>
              <a:rPr lang="en-US" sz="1800" dirty="0" err="1" smtClean="0"/>
              <a:t>sur</a:t>
            </a:r>
            <a:r>
              <a:rPr lang="en-US" sz="1800" dirty="0" smtClean="0"/>
              <a:t> place et </a:t>
            </a:r>
            <a:r>
              <a:rPr lang="en-US" sz="1800" dirty="0" err="1" smtClean="0"/>
              <a:t>trouve</a:t>
            </a:r>
            <a:r>
              <a:rPr lang="en-US" sz="1800" dirty="0" smtClean="0"/>
              <a:t> </a:t>
            </a:r>
            <a:r>
              <a:rPr lang="en-US" sz="1800" dirty="0" err="1" smtClean="0"/>
              <a:t>une</a:t>
            </a:r>
            <a:r>
              <a:rPr lang="en-US" sz="1800" dirty="0" smtClean="0"/>
              <a:t> alimentation </a:t>
            </a:r>
            <a:r>
              <a:rPr lang="en-US" sz="1800" dirty="0" err="1" smtClean="0"/>
              <a:t>défectueuse</a:t>
            </a:r>
            <a:r>
              <a:rPr lang="en-US" sz="1800" dirty="0" smtClean="0"/>
              <a:t>. </a:t>
            </a:r>
            <a:r>
              <a:rPr lang="en-US" sz="1800" dirty="0" err="1" smtClean="0"/>
              <a:t>Apres</a:t>
            </a:r>
            <a:r>
              <a:rPr lang="en-US" sz="1800" dirty="0" smtClean="0"/>
              <a:t> </a:t>
            </a:r>
            <a:r>
              <a:rPr lang="en-US" sz="1800" dirty="0" err="1" smtClean="0"/>
              <a:t>échange</a:t>
            </a:r>
            <a:r>
              <a:rPr lang="en-US" sz="1800" dirty="0" smtClean="0"/>
              <a:t> de </a:t>
            </a:r>
            <a:r>
              <a:rPr lang="en-US" sz="1800" dirty="0" err="1" smtClean="0"/>
              <a:t>l'alimentation</a:t>
            </a:r>
            <a:r>
              <a:rPr lang="en-US" sz="1800" dirty="0" smtClean="0"/>
              <a:t> tout </a:t>
            </a:r>
            <a:r>
              <a:rPr lang="en-US" sz="1800" dirty="0" err="1" smtClean="0"/>
              <a:t>est</a:t>
            </a:r>
            <a:r>
              <a:rPr lang="en-US" sz="1800" dirty="0" smtClean="0"/>
              <a:t> de nouveau OK</a:t>
            </a:r>
            <a:r>
              <a:rPr lang="en-US" sz="1800" dirty="0" smtClean="0"/>
              <a:t>.</a:t>
            </a:r>
            <a:endParaRPr lang="en-US" sz="1800" dirty="0" smtClean="0"/>
          </a:p>
          <a:p>
            <a:r>
              <a:rPr lang="en-US" dirty="0" smtClean="0">
                <a:solidFill>
                  <a:srgbClr val="0070C0"/>
                </a:solidFill>
              </a:rPr>
              <a:t>Suggestion:</a:t>
            </a:r>
          </a:p>
          <a:p>
            <a:pPr lvl="1"/>
            <a:r>
              <a:rPr lang="en-US" sz="1800" dirty="0" err="1" smtClean="0">
                <a:solidFill>
                  <a:srgbClr val="0070C0"/>
                </a:solidFill>
              </a:rPr>
              <a:t>Afin</a:t>
            </a:r>
            <a:r>
              <a:rPr lang="en-US" sz="1800" dirty="0" smtClean="0">
                <a:solidFill>
                  <a:srgbClr val="0070C0"/>
                </a:solidFill>
              </a:rPr>
              <a:t> </a:t>
            </a:r>
            <a:r>
              <a:rPr lang="en-US" sz="1800" dirty="0" err="1" smtClean="0">
                <a:solidFill>
                  <a:srgbClr val="0070C0"/>
                </a:solidFill>
              </a:rPr>
              <a:t>d'améliorer</a:t>
            </a:r>
            <a:r>
              <a:rPr lang="en-US" sz="1800" dirty="0" smtClean="0">
                <a:solidFill>
                  <a:srgbClr val="0070C0"/>
                </a:solidFill>
              </a:rPr>
              <a:t> </a:t>
            </a:r>
            <a:r>
              <a:rPr lang="en-US" sz="1800" dirty="0" err="1" smtClean="0">
                <a:solidFill>
                  <a:srgbClr val="0070C0"/>
                </a:solidFill>
              </a:rPr>
              <a:t>cette</a:t>
            </a:r>
            <a:r>
              <a:rPr lang="en-US" sz="1800" dirty="0" smtClean="0">
                <a:solidFill>
                  <a:srgbClr val="0070C0"/>
                </a:solidFill>
              </a:rPr>
              <a:t> situation </a:t>
            </a:r>
            <a:r>
              <a:rPr lang="en-US" sz="1800" dirty="0" smtClean="0"/>
              <a:t>(et ne pas </a:t>
            </a:r>
            <a:r>
              <a:rPr lang="en-US" sz="1800" dirty="0" err="1" smtClean="0"/>
              <a:t>perdre</a:t>
            </a:r>
            <a:r>
              <a:rPr lang="en-US" sz="1800" dirty="0" smtClean="0"/>
              <a:t> plus de 2 </a:t>
            </a:r>
            <a:r>
              <a:rPr lang="en-US" sz="1800" dirty="0" err="1" smtClean="0"/>
              <a:t>heures</a:t>
            </a:r>
            <a:r>
              <a:rPr lang="en-US" sz="1800" dirty="0" smtClean="0"/>
              <a:t> a </a:t>
            </a:r>
            <a:r>
              <a:rPr lang="en-US" sz="1800" dirty="0" err="1" smtClean="0"/>
              <a:t>chercher</a:t>
            </a:r>
            <a:r>
              <a:rPr lang="en-US" sz="1800" dirty="0" smtClean="0"/>
              <a:t> qui </a:t>
            </a:r>
            <a:r>
              <a:rPr lang="en-US" sz="1800" dirty="0" err="1" smtClean="0"/>
              <a:t>appeler</a:t>
            </a:r>
            <a:r>
              <a:rPr lang="en-US" sz="1800" dirty="0" smtClean="0">
                <a:solidFill>
                  <a:srgbClr val="0070C0"/>
                </a:solidFill>
              </a:rPr>
              <a:t>) </a:t>
            </a:r>
            <a:r>
              <a:rPr lang="en-US" sz="1800" dirty="0" err="1" smtClean="0">
                <a:solidFill>
                  <a:srgbClr val="0070C0"/>
                </a:solidFill>
              </a:rPr>
              <a:t>il</a:t>
            </a:r>
            <a:r>
              <a:rPr lang="en-US" sz="1800" dirty="0" smtClean="0">
                <a:solidFill>
                  <a:srgbClr val="0070C0"/>
                </a:solidFill>
              </a:rPr>
              <a:t> </a:t>
            </a:r>
            <a:r>
              <a:rPr lang="en-US" sz="1800" dirty="0" err="1" smtClean="0">
                <a:solidFill>
                  <a:srgbClr val="0070C0"/>
                </a:solidFill>
              </a:rPr>
              <a:t>faudrait</a:t>
            </a:r>
            <a:r>
              <a:rPr lang="en-US" sz="1800" dirty="0" smtClean="0">
                <a:solidFill>
                  <a:srgbClr val="0070C0"/>
                </a:solidFill>
              </a:rPr>
              <a:t> </a:t>
            </a:r>
            <a:r>
              <a:rPr lang="en-US" sz="1800" dirty="0" err="1" smtClean="0">
                <a:solidFill>
                  <a:srgbClr val="0070C0"/>
                </a:solidFill>
              </a:rPr>
              <a:t>indiquer</a:t>
            </a:r>
            <a:r>
              <a:rPr lang="en-US" sz="1800" dirty="0" smtClean="0">
                <a:solidFill>
                  <a:srgbClr val="0070C0"/>
                </a:solidFill>
              </a:rPr>
              <a:t> </a:t>
            </a:r>
            <a:r>
              <a:rPr lang="en-US" sz="1800" dirty="0" err="1" smtClean="0">
                <a:solidFill>
                  <a:srgbClr val="0070C0"/>
                </a:solidFill>
              </a:rPr>
              <a:t>sur</a:t>
            </a:r>
            <a:r>
              <a:rPr lang="en-US" sz="1800" dirty="0" smtClean="0">
                <a:solidFill>
                  <a:srgbClr val="0070C0"/>
                </a:solidFill>
              </a:rPr>
              <a:t> le RACK qui </a:t>
            </a:r>
            <a:r>
              <a:rPr lang="en-US" sz="1800" dirty="0" err="1" smtClean="0">
                <a:solidFill>
                  <a:srgbClr val="0070C0"/>
                </a:solidFill>
              </a:rPr>
              <a:t>ou</a:t>
            </a:r>
            <a:r>
              <a:rPr lang="en-US" sz="1800" dirty="0" smtClean="0">
                <a:solidFill>
                  <a:srgbClr val="0070C0"/>
                </a:solidFill>
              </a:rPr>
              <a:t> </a:t>
            </a:r>
            <a:r>
              <a:rPr lang="en-US" sz="1800" dirty="0" err="1" smtClean="0">
                <a:solidFill>
                  <a:srgbClr val="0070C0"/>
                </a:solidFill>
              </a:rPr>
              <a:t>quel</a:t>
            </a:r>
            <a:r>
              <a:rPr lang="en-US" sz="1800" dirty="0" smtClean="0">
                <a:solidFill>
                  <a:srgbClr val="0070C0"/>
                </a:solidFill>
              </a:rPr>
              <a:t> </a:t>
            </a:r>
            <a:r>
              <a:rPr lang="en-US" sz="1800" dirty="0" err="1" smtClean="0">
                <a:solidFill>
                  <a:srgbClr val="0070C0"/>
                </a:solidFill>
              </a:rPr>
              <a:t>groupe</a:t>
            </a:r>
            <a:r>
              <a:rPr lang="en-US" sz="1800" dirty="0" smtClean="0">
                <a:solidFill>
                  <a:srgbClr val="0070C0"/>
                </a:solidFill>
              </a:rPr>
              <a:t> en </a:t>
            </a:r>
            <a:r>
              <a:rPr lang="en-US" sz="1800" dirty="0" err="1" smtClean="0">
                <a:solidFill>
                  <a:srgbClr val="0070C0"/>
                </a:solidFill>
              </a:rPr>
              <a:t>est</a:t>
            </a:r>
            <a:r>
              <a:rPr lang="en-US" sz="1800" dirty="0" smtClean="0">
                <a:solidFill>
                  <a:srgbClr val="0070C0"/>
                </a:solidFill>
              </a:rPr>
              <a:t> </a:t>
            </a:r>
            <a:r>
              <a:rPr lang="en-US" sz="1800" dirty="0" err="1" smtClean="0">
                <a:solidFill>
                  <a:srgbClr val="0070C0"/>
                </a:solidFill>
              </a:rPr>
              <a:t>responsable</a:t>
            </a:r>
            <a:r>
              <a:rPr lang="en-US" sz="1800" dirty="0" smtClean="0">
                <a:solidFill>
                  <a:srgbClr val="0070C0"/>
                </a:solidFill>
              </a:rPr>
              <a:t>..</a:t>
            </a:r>
          </a:p>
          <a:p>
            <a:endParaRPr lang="en-US" dirty="0"/>
          </a:p>
        </p:txBody>
      </p:sp>
      <p:sp>
        <p:nvSpPr>
          <p:cNvPr id="3" name="Title 2"/>
          <p:cNvSpPr>
            <a:spLocks noGrp="1"/>
          </p:cNvSpPr>
          <p:nvPr>
            <p:ph type="title"/>
          </p:nvPr>
        </p:nvSpPr>
        <p:spPr/>
        <p:txBody>
          <a:bodyPr/>
          <a:lstStyle/>
          <a:p>
            <a:r>
              <a:rPr lang="en-US" dirty="0" smtClean="0"/>
              <a:t>BLM Power Supply in IP7</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vacuum spikes left and right if IP2 – calming down afterwards</a:t>
            </a:r>
            <a:endParaRPr lang="en-US" dirty="0"/>
          </a:p>
        </p:txBody>
      </p:sp>
      <p:sp>
        <p:nvSpPr>
          <p:cNvPr id="3" name="Title 2"/>
          <p:cNvSpPr>
            <a:spLocks noGrp="1"/>
          </p:cNvSpPr>
          <p:nvPr>
            <p:ph type="title"/>
          </p:nvPr>
        </p:nvSpPr>
        <p:spPr/>
        <p:txBody>
          <a:bodyPr/>
          <a:lstStyle/>
          <a:p>
            <a:r>
              <a:rPr lang="en-US" dirty="0" smtClean="0"/>
              <a:t>Fill #2182</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87375" y="1863725"/>
            <a:ext cx="7969250" cy="31305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“B1 </a:t>
            </a:r>
            <a:r>
              <a:rPr lang="en-US" dirty="0" smtClean="0"/>
              <a:t>lifetime dip started ~2min. before we </a:t>
            </a:r>
            <a:r>
              <a:rPr lang="en-US" dirty="0" err="1" smtClean="0"/>
              <a:t>optimised</a:t>
            </a:r>
            <a:r>
              <a:rPr lang="en-US" dirty="0" smtClean="0"/>
              <a:t> IP5, and at the time we started leveling ALICE to 0.7 (</a:t>
            </a:r>
            <a:r>
              <a:rPr lang="en-US" dirty="0" err="1" smtClean="0"/>
              <a:t>ub</a:t>
            </a:r>
            <a:r>
              <a:rPr lang="en-US" dirty="0" smtClean="0"/>
              <a:t> s)^-1. </a:t>
            </a:r>
            <a:endParaRPr lang="en-US" dirty="0" smtClean="0"/>
          </a:p>
          <a:p>
            <a:r>
              <a:rPr lang="en-US" dirty="0" smtClean="0"/>
              <a:t>Bunch length </a:t>
            </a:r>
            <a:r>
              <a:rPr lang="en-US" dirty="0" smtClean="0"/>
              <a:t>increased for B1. </a:t>
            </a:r>
            <a:endParaRPr lang="en-US" dirty="0" smtClean="0"/>
          </a:p>
          <a:p>
            <a:r>
              <a:rPr lang="en-US" dirty="0" smtClean="0"/>
              <a:t>CMS </a:t>
            </a:r>
            <a:r>
              <a:rPr lang="en-US" dirty="0" smtClean="0"/>
              <a:t>showed an increase of the difference between the arrival time of both beams at the IP of 0.15 ns which could be explained by the increase in bunch </a:t>
            </a:r>
            <a:r>
              <a:rPr lang="en-US" dirty="0" err="1" smtClean="0"/>
              <a:t>lenght</a:t>
            </a:r>
            <a:r>
              <a:rPr lang="en-US" dirty="0" smtClean="0"/>
              <a:t> of B1. </a:t>
            </a:r>
            <a:endParaRPr lang="en-US" dirty="0" smtClean="0"/>
          </a:p>
          <a:p>
            <a:r>
              <a:rPr lang="en-US" dirty="0" smtClean="0"/>
              <a:t>No </a:t>
            </a:r>
            <a:r>
              <a:rPr lang="en-US" dirty="0" err="1" smtClean="0"/>
              <a:t>emittance</a:t>
            </a:r>
            <a:r>
              <a:rPr lang="en-US" dirty="0" smtClean="0"/>
              <a:t> growth in the transverse plane</a:t>
            </a:r>
            <a:r>
              <a:rPr lang="en-US" dirty="0" smtClean="0"/>
              <a:t>.”</a:t>
            </a:r>
          </a:p>
          <a:p>
            <a:r>
              <a:rPr lang="en-US" dirty="0" smtClean="0"/>
              <a:t>BLM TCT left of IP5 reached 60% of dump level</a:t>
            </a:r>
            <a:endParaRPr lang="en-US" dirty="0"/>
          </a:p>
        </p:txBody>
      </p:sp>
      <p:sp>
        <p:nvSpPr>
          <p:cNvPr id="3" name="Title 2"/>
          <p:cNvSpPr>
            <a:spLocks noGrp="1"/>
          </p:cNvSpPr>
          <p:nvPr>
            <p:ph type="title"/>
          </p:nvPr>
        </p:nvSpPr>
        <p:spPr/>
        <p:txBody>
          <a:bodyPr/>
          <a:lstStyle/>
          <a:p>
            <a:r>
              <a:rPr lang="en-US" dirty="0" smtClean="0"/>
              <a:t>Losses on B1 – lifetime down to 5 hours</a:t>
            </a:r>
            <a:endParaRPr lang="en-US" dirty="0"/>
          </a:p>
        </p:txBody>
      </p:sp>
      <p:pic>
        <p:nvPicPr>
          <p:cNvPr id="6146" name="Picture 2"/>
          <p:cNvPicPr>
            <a:picLocks noChangeAspect="1" noChangeArrowheads="1"/>
          </p:cNvPicPr>
          <p:nvPr/>
        </p:nvPicPr>
        <p:blipFill>
          <a:blip r:embed="rId2" cstate="print"/>
          <a:srcRect t="10622" b="55595"/>
          <a:stretch>
            <a:fillRect/>
          </a:stretch>
        </p:blipFill>
        <p:spPr bwMode="auto">
          <a:xfrm>
            <a:off x="796925" y="3738141"/>
            <a:ext cx="7550150" cy="249917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r>
              <a:rPr lang="en-US" dirty="0" smtClean="0"/>
              <a:t>Philippe Baudrenghien:</a:t>
            </a:r>
          </a:p>
          <a:p>
            <a:pPr>
              <a:buNone/>
            </a:pPr>
            <a:endParaRPr lang="en-US" dirty="0" smtClean="0"/>
          </a:p>
          <a:p>
            <a:r>
              <a:rPr lang="en-US" dirty="0" smtClean="0"/>
              <a:t>" </a:t>
            </a:r>
            <a:r>
              <a:rPr lang="en-US" dirty="0" smtClean="0"/>
              <a:t>At the start of Fill 2182, Beam 1 experienced abrupt losses, with signs of </a:t>
            </a:r>
            <a:r>
              <a:rPr lang="en-US" dirty="0" err="1" smtClean="0"/>
              <a:t>debunching</a:t>
            </a:r>
            <a:r>
              <a:rPr lang="en-US" dirty="0" smtClean="0"/>
              <a:t> (abort gap population and bunch lengthening). It was traced to noise in Cav1B1. Attached a figure showing noise in 1B1, Fast BCT loss, abort gap population jumping to 6E10 and bunch lengthening. The klystron polar loop in 1B1 tried to compensate a ~ 6 dB loss in the RF chain and would saturate causing significant noise. We switched the loop off for the rest of the fill and configured it off for next fills. Obviously the open-loop gain has dropped (visible from the degraded control of cavity field). The open-loop phase has drifted also. We need to run our optimization tools without beam to localize and cure the problem</a:t>
            </a:r>
            <a:r>
              <a:rPr lang="en-US" dirty="0" smtClean="0"/>
              <a:t>.</a:t>
            </a:r>
            <a:endParaRPr lang="en-US" dirty="0" smtClean="0"/>
          </a:p>
          <a:p>
            <a:r>
              <a:rPr lang="en-US" dirty="0" smtClean="0"/>
              <a:t>N.B: The VME modulator card was replaced on Sept 19th on 1B1</a:t>
            </a:r>
            <a:r>
              <a:rPr lang="en-US" dirty="0" smtClean="0"/>
              <a:t>.”</a:t>
            </a:r>
            <a:endParaRPr lang="en-US"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4099" name="Picture 3"/>
          <p:cNvPicPr>
            <a:picLocks noChangeAspect="1" noChangeArrowheads="1"/>
          </p:cNvPicPr>
          <p:nvPr/>
        </p:nvPicPr>
        <p:blipFill>
          <a:blip r:embed="rId2" cstate="print"/>
          <a:srcRect b="52468"/>
          <a:stretch>
            <a:fillRect/>
          </a:stretch>
        </p:blipFill>
        <p:spPr bwMode="auto">
          <a:xfrm>
            <a:off x="251520" y="908720"/>
            <a:ext cx="8430518" cy="2773809"/>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t="46298" b="15450"/>
          <a:stretch>
            <a:fillRect/>
          </a:stretch>
        </p:blipFill>
        <p:spPr bwMode="auto">
          <a:xfrm>
            <a:off x="251520" y="3826733"/>
            <a:ext cx="8460432" cy="2482587"/>
          </a:xfrm>
          <a:prstGeom prst="rect">
            <a:avLst/>
          </a:prstGeom>
          <a:noFill/>
          <a:ln w="9525">
            <a:noFill/>
            <a:miter lim="800000"/>
            <a:headEnd/>
            <a:tailEnd/>
          </a:ln>
        </p:spPr>
      </p:pic>
      <p:sp>
        <p:nvSpPr>
          <p:cNvPr id="5" name="TextBox 4"/>
          <p:cNvSpPr txBox="1"/>
          <p:nvPr/>
        </p:nvSpPr>
        <p:spPr>
          <a:xfrm>
            <a:off x="5580112" y="242064"/>
            <a:ext cx="1656184" cy="1169551"/>
          </a:xfrm>
          <a:prstGeom prst="rect">
            <a:avLst/>
          </a:prstGeom>
          <a:solidFill>
            <a:schemeClr val="bg1"/>
          </a:solidFill>
          <a:ln>
            <a:solidFill>
              <a:schemeClr val="tx1"/>
            </a:solidFill>
          </a:ln>
        </p:spPr>
        <p:txBody>
          <a:bodyPr wrap="square" rtlCol="0">
            <a:spAutoFit/>
          </a:bodyPr>
          <a:lstStyle/>
          <a:p>
            <a:r>
              <a:rPr lang="en-US" dirty="0" smtClean="0"/>
              <a:t>Losses on the batch of 12 bunches after </a:t>
            </a:r>
            <a:r>
              <a:rPr lang="en-US" dirty="0" err="1" smtClean="0"/>
              <a:t>Qh</a:t>
            </a:r>
            <a:r>
              <a:rPr lang="en-US" dirty="0" smtClean="0"/>
              <a:t> trim of +0.002 </a:t>
            </a:r>
            <a:r>
              <a:rPr lang="en-US" dirty="0" smtClean="0">
                <a:sym typeface="Wingdings" pitchFamily="2" charset="2"/>
              </a:rPr>
              <a:t> reducing by -0.001</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7893</TotalTime>
  <Words>626</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Wednesday 4 October 2011</vt:lpstr>
      <vt:lpstr>Tuesday - Day</vt:lpstr>
      <vt:lpstr>Slide 3</vt:lpstr>
      <vt:lpstr>Fill #2180 and #2181</vt:lpstr>
      <vt:lpstr>BLM Power Supply in IP7</vt:lpstr>
      <vt:lpstr>Fill #2182</vt:lpstr>
      <vt:lpstr>Losses on B1 – lifetime down to 5 hours</vt:lpstr>
      <vt:lpstr>Slide 8</vt:lpstr>
      <vt:lpstr>Slide 9</vt:lpstr>
      <vt:lpstr>Bunch Length and abort gap filling</vt:lpstr>
      <vt:lpstr>Slide 11</vt:lpstr>
      <vt:lpstr>Slide 12</vt:lpstr>
      <vt:lpstr>Present tentative planning week 40</vt:lpstr>
      <vt:lpstr>Slide 14</vt:lpstr>
      <vt:lpstr>Slide 15</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rudi</dc:creator>
  <cp:lastModifiedBy>Eva Barbara Holzer</cp:lastModifiedBy>
  <cp:revision>947</cp:revision>
  <dcterms:created xsi:type="dcterms:W3CDTF">2009-10-10T10:26:03Z</dcterms:created>
  <dcterms:modified xsi:type="dcterms:W3CDTF">2011-10-05T06:18:15Z</dcterms:modified>
</cp:coreProperties>
</file>