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715" r:id="rId2"/>
  </p:sldMasterIdLst>
  <p:notesMasterIdLst>
    <p:notesMasterId r:id="rId40"/>
  </p:notesMasterIdLst>
  <p:handoutMasterIdLst>
    <p:handoutMasterId r:id="rId41"/>
  </p:handoutMasterIdLst>
  <p:sldIdLst>
    <p:sldId id="932" r:id="rId3"/>
    <p:sldId id="980" r:id="rId4"/>
    <p:sldId id="1008" r:id="rId5"/>
    <p:sldId id="1007" r:id="rId6"/>
    <p:sldId id="1009" r:id="rId7"/>
    <p:sldId id="1040" r:id="rId8"/>
    <p:sldId id="1002" r:id="rId9"/>
    <p:sldId id="1011" r:id="rId10"/>
    <p:sldId id="1012" r:id="rId11"/>
    <p:sldId id="1016" r:id="rId12"/>
    <p:sldId id="1019" r:id="rId13"/>
    <p:sldId id="1020" r:id="rId14"/>
    <p:sldId id="1032" r:id="rId15"/>
    <p:sldId id="1033" r:id="rId16"/>
    <p:sldId id="1038" r:id="rId17"/>
    <p:sldId id="1034" r:id="rId18"/>
    <p:sldId id="1037" r:id="rId19"/>
    <p:sldId id="983" r:id="rId20"/>
    <p:sldId id="1014" r:id="rId21"/>
    <p:sldId id="1015" r:id="rId22"/>
    <p:sldId id="1041" r:id="rId23"/>
    <p:sldId id="1043" r:id="rId24"/>
    <p:sldId id="1042" r:id="rId25"/>
    <p:sldId id="1039" r:id="rId26"/>
    <p:sldId id="1044" r:id="rId27"/>
    <p:sldId id="1021" r:id="rId28"/>
    <p:sldId id="1031" r:id="rId29"/>
    <p:sldId id="1045" r:id="rId30"/>
    <p:sldId id="1022" r:id="rId31"/>
    <p:sldId id="1023" r:id="rId32"/>
    <p:sldId id="1024" r:id="rId33"/>
    <p:sldId id="1025" r:id="rId34"/>
    <p:sldId id="1027" r:id="rId35"/>
    <p:sldId id="1029" r:id="rId36"/>
    <p:sldId id="1030" r:id="rId37"/>
    <p:sldId id="1017" r:id="rId38"/>
    <p:sldId id="1018" r:id="rId39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00A501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83" d="100"/>
          <a:sy n="83" d="100"/>
        </p:scale>
        <p:origin x="-222" y="-8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mailto:yves.thurel@cern.ch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2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1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500063" y="0"/>
            <a:ext cx="8643937" cy="654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accent3">
                  <a:lumMod val="50000"/>
                </a:schemeClr>
              </a:gs>
              <a:gs pos="85000">
                <a:schemeClr val="accent3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25"/>
          <p:cNvCxnSpPr/>
          <p:nvPr userDrawn="1"/>
        </p:nvCxnSpPr>
        <p:spPr>
          <a:xfrm>
            <a:off x="500063" y="654050"/>
            <a:ext cx="8643937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279896" y="1201707"/>
            <a:ext cx="4381560" cy="50022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2543" y="1201707"/>
            <a:ext cx="3614787" cy="2628936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82544" y="3903669"/>
            <a:ext cx="3614787" cy="7302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cap="none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82544" y="4706955"/>
            <a:ext cx="3614787" cy="62072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400" cap="none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19057" y="5400702"/>
            <a:ext cx="3614787" cy="62072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400" cap="none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8138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500063" y="0"/>
            <a:ext cx="8643937" cy="654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accent3">
                  <a:lumMod val="50000"/>
                </a:schemeClr>
              </a:gs>
              <a:gs pos="85000">
                <a:schemeClr val="accent3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11"/>
          <p:cNvSpPr txBox="1"/>
          <p:nvPr userDrawn="1"/>
        </p:nvSpPr>
        <p:spPr>
          <a:xfrm>
            <a:off x="5156200" y="142875"/>
            <a:ext cx="3505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  <a:defRPr/>
            </a:pPr>
            <a:r>
              <a:rPr lang="en-GB" b="1" cap="all" spc="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CONTENTS</a:t>
            </a:r>
          </a:p>
        </p:txBody>
      </p:sp>
      <p:cxnSp>
        <p:nvCxnSpPr>
          <p:cNvPr id="6" name="Straight Connector 14"/>
          <p:cNvCxnSpPr/>
          <p:nvPr userDrawn="1"/>
        </p:nvCxnSpPr>
        <p:spPr>
          <a:xfrm>
            <a:off x="500063" y="654050"/>
            <a:ext cx="8643937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56208" y="1201706"/>
            <a:ext cx="3687813" cy="5040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2544" y="1201707"/>
            <a:ext cx="4637152" cy="5040000"/>
          </a:xfrm>
          <a:prstGeom prst="rect">
            <a:avLst/>
          </a:prstGeom>
        </p:spPr>
        <p:txBody>
          <a:bodyPr/>
          <a:lstStyle>
            <a:lvl1pPr algn="l">
              <a:buFont typeface="Wingdings" pitchFamily="2" charset="2"/>
              <a:buChar char="§"/>
              <a:defRPr cap="none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23529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500063" y="0"/>
            <a:ext cx="8643937" cy="654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accent3">
                  <a:lumMod val="50000"/>
                </a:schemeClr>
              </a:gs>
              <a:gs pos="85000">
                <a:schemeClr val="accent3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12"/>
          <p:cNvCxnSpPr/>
          <p:nvPr userDrawn="1"/>
        </p:nvCxnSpPr>
        <p:spPr>
          <a:xfrm>
            <a:off x="500063" y="654050"/>
            <a:ext cx="8643937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235168" y="2589201"/>
            <a:ext cx="4819716" cy="343222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35168" y="1566837"/>
            <a:ext cx="4856230" cy="949338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cap="none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2326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500063" y="0"/>
            <a:ext cx="8643937" cy="654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accent1">
                  <a:lumMod val="50000"/>
                </a:schemeClr>
              </a:gs>
              <a:gs pos="85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500063" y="654050"/>
            <a:ext cx="8643937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tx2">
                <a:lumMod val="20000"/>
                <a:lumOff val="80000"/>
                <a:alpha val="40000"/>
              </a:schemeClr>
            </a:outerShdw>
          </a:effectLst>
        </p:spPr>
        <p:txBody>
          <a:bodyPr/>
          <a:lstStyle>
            <a:lvl1pPr algn="r">
              <a:defRPr sz="2000" b="1" cap="all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2657" y="763551"/>
            <a:ext cx="8215312" cy="5623002"/>
          </a:xfrm>
          <a:prstGeom prst="rect">
            <a:avLst/>
          </a:prstGeom>
        </p:spPr>
        <p:txBody>
          <a:bodyPr/>
          <a:lstStyle>
            <a:lvl1pPr>
              <a:defRPr sz="1800" cap="none" baseline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540000" indent="-270000">
              <a:spcBef>
                <a:spcPts val="600"/>
              </a:spcBef>
              <a:defRPr sz="160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 marL="540000" indent="0">
              <a:spcBef>
                <a:spcPts val="300"/>
              </a:spcBef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 marL="792000" indent="-25200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 marL="792000" indent="0">
              <a:spcBef>
                <a:spcPts val="200"/>
              </a:spcBef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  <a:lvl6pPr marL="1069848" indent="-274320">
              <a:spcBef>
                <a:spcPts val="300"/>
              </a:spcBef>
              <a:defRPr sz="140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47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 userDrawn="1"/>
        </p:nvSpPr>
        <p:spPr>
          <a:xfrm>
            <a:off x="701675" y="2589213"/>
            <a:ext cx="733901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0"/>
              </a:spcBef>
              <a:buFont typeface="+mj-lt"/>
              <a:buNone/>
              <a:defRPr/>
            </a:pPr>
            <a:r>
              <a:rPr lang="en-US" sz="1200" b="1" u="sng" dirty="0">
                <a:solidFill>
                  <a:prstClr val="black"/>
                </a:solidFill>
                <a:cs typeface="Arial" charset="0"/>
              </a:rPr>
              <a:t>Modifying the template: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Use “Insert Placeholder“ in Slide Master tab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For update of headers &amp; footer, always disable them all, and reapply them for updating them in one go (bug?)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200" dirty="0" err="1">
                <a:solidFill>
                  <a:prstClr val="black"/>
                </a:solidFill>
                <a:cs typeface="Arial" charset="0"/>
              </a:rPr>
              <a:t>Clic</a:t>
            </a:r>
            <a:r>
              <a:rPr lang="en-US" sz="1200" dirty="0">
                <a:solidFill>
                  <a:prstClr val="black"/>
                </a:solidFill>
                <a:cs typeface="Arial" charset="0"/>
              </a:rPr>
              <a:t> right on slide to choose correct type (chapter, standard…)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A big difference exists between choosing a Holder and a text box, since the text box cannot be modified on the slide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Seems impossible to auto enter number of pages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6"/>
          <p:cNvSpPr txBox="1"/>
          <p:nvPr userDrawn="1"/>
        </p:nvSpPr>
        <p:spPr>
          <a:xfrm>
            <a:off x="409575" y="466725"/>
            <a:ext cx="3468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cs typeface="Arial" charset="0"/>
              </a:rPr>
              <a:t>Template Help Notes</a:t>
            </a:r>
          </a:p>
        </p:txBody>
      </p:sp>
      <p:sp>
        <p:nvSpPr>
          <p:cNvPr id="4" name="TextBox 7"/>
          <p:cNvSpPr txBox="1"/>
          <p:nvPr userDrawn="1"/>
        </p:nvSpPr>
        <p:spPr>
          <a:xfrm>
            <a:off x="701675" y="950913"/>
            <a:ext cx="73390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0"/>
              </a:spcBef>
              <a:buFont typeface="+mj-lt"/>
              <a:buNone/>
              <a:defRPr/>
            </a:pPr>
            <a:r>
              <a:rPr lang="en-US" sz="1200" b="1" u="sng" dirty="0">
                <a:solidFill>
                  <a:prstClr val="black"/>
                </a:solidFill>
                <a:cs typeface="Arial" charset="0"/>
              </a:rPr>
              <a:t>Using the template: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For update of headers &amp; footer, always disable them all, and reapply them for updating them in one go (bug?)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Insert a New Slide and </a:t>
            </a:r>
            <a:r>
              <a:rPr lang="en-US" sz="1200" dirty="0" err="1">
                <a:solidFill>
                  <a:prstClr val="black"/>
                </a:solidFill>
                <a:cs typeface="Arial" charset="0"/>
              </a:rPr>
              <a:t>Clic</a:t>
            </a:r>
            <a:r>
              <a:rPr lang="en-US" sz="1200" dirty="0">
                <a:solidFill>
                  <a:prstClr val="black"/>
                </a:solidFill>
                <a:cs typeface="Arial" charset="0"/>
              </a:rPr>
              <a:t> right on slide to choose correct type (chapter, standard…)</a:t>
            </a: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Comments to be sent to </a:t>
            </a:r>
            <a:r>
              <a:rPr lang="en-US" sz="1200" dirty="0">
                <a:solidFill>
                  <a:prstClr val="black"/>
                </a:solidFill>
                <a:cs typeface="Arial" charset="0"/>
                <a:hlinkClick r:id="rId2"/>
              </a:rPr>
              <a:t>yves.thurel@cern.ch</a:t>
            </a:r>
            <a:endParaRPr lang="en-US" sz="1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sz="1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4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</a:schemeClr>
                </a:solidFill>
                <a:cs typeface="+mn-cs"/>
              </a:defRPr>
            </a:lvl1pPr>
          </a:lstStyle>
          <a:p>
            <a:pPr algn="l" eaLnBrk="1" hangingPunct="1">
              <a:spcBef>
                <a:spcPct val="0"/>
              </a:spcBef>
              <a:defRPr/>
            </a:pPr>
            <a:fld id="{2723A1E9-7126-4A64-B118-7B255C621279}" type="datetime2">
              <a:rPr lang="en-US">
                <a:solidFill>
                  <a:srgbClr val="9BBB59">
                    <a:lumMod val="50000"/>
                  </a:srgbClr>
                </a:solidFill>
              </a:rPr>
              <a:pPr algn="l" eaLnBrk="1" hangingPunct="1">
                <a:spcBef>
                  <a:spcPct val="0"/>
                </a:spcBef>
                <a:defRPr/>
              </a:pPr>
              <a:t>Monday, October 10, 2011</a:t>
            </a:fld>
            <a:endParaRPr lang="en-GB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29375"/>
            <a:ext cx="2895600" cy="2921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3">
                    <a:lumMod val="50000"/>
                  </a:schemeClr>
                </a:solidFill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V. </a:t>
            </a:r>
            <a:r>
              <a:rPr lang="en-US" dirty="0" err="1" smtClean="0">
                <a:solidFill>
                  <a:srgbClr val="9BBB59">
                    <a:lumMod val="50000"/>
                  </a:srgbClr>
                </a:solidFill>
              </a:rPr>
              <a:t>Montabonnet</a:t>
            </a:r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 / CERN</a:t>
            </a:r>
            <a:endParaRPr lang="en-GB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29375"/>
            <a:ext cx="2133600" cy="2921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3">
                    <a:lumMod val="50000"/>
                  </a:schemeClr>
                </a:solidFill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E902D69B-09E6-4E9A-8A42-19B123295A5A}" type="slidenum">
              <a:rPr lang="en-GB">
                <a:solidFill>
                  <a:srgbClr val="9BBB59">
                    <a:lumMod val="50000"/>
                  </a:srgbClr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r>
              <a:rPr lang="en-GB" dirty="0">
                <a:solidFill>
                  <a:srgbClr val="9BBB59">
                    <a:lumMod val="50000"/>
                  </a:srgbClr>
                </a:solidFill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xmlns="" val="2075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 kern="1200" cap="all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836640"/>
            <a:ext cx="8229600" cy="5111750"/>
          </a:xfrm>
        </p:spPr>
        <p:txBody>
          <a:bodyPr/>
          <a:lstStyle/>
          <a:p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luminosity</a:t>
            </a:r>
            <a:r>
              <a:rPr lang="de-DE" dirty="0"/>
              <a:t>:		</a:t>
            </a:r>
            <a:r>
              <a:rPr lang="de-DE" dirty="0" smtClean="0"/>
              <a:t>3.4 </a:t>
            </a:r>
            <a:r>
              <a:rPr lang="de-DE" dirty="0"/>
              <a:t>10</a:t>
            </a:r>
            <a:r>
              <a:rPr lang="de-DE" baseline="30000" dirty="0"/>
              <a:t>33</a:t>
            </a:r>
            <a:r>
              <a:rPr lang="de-DE" dirty="0"/>
              <a:t> cm</a:t>
            </a:r>
            <a:r>
              <a:rPr lang="de-DE" baseline="30000" dirty="0"/>
              <a:t>-2</a:t>
            </a:r>
            <a:r>
              <a:rPr lang="de-DE" dirty="0"/>
              <a:t> s</a:t>
            </a:r>
            <a:r>
              <a:rPr lang="de-DE" baseline="30000" dirty="0"/>
              <a:t>-1</a:t>
            </a:r>
          </a:p>
          <a:p>
            <a:r>
              <a:rPr lang="de-DE" dirty="0"/>
              <a:t>Most </a:t>
            </a:r>
            <a:r>
              <a:rPr lang="de-DE" dirty="0" err="1"/>
              <a:t>productive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:		</a:t>
            </a:r>
            <a:r>
              <a:rPr lang="de-DE" dirty="0" smtClean="0"/>
              <a:t>120 </a:t>
            </a:r>
            <a:r>
              <a:rPr lang="de-DE" dirty="0"/>
              <a:t>pb</a:t>
            </a:r>
            <a:r>
              <a:rPr lang="de-DE" baseline="30000" dirty="0"/>
              <a:t>-1</a:t>
            </a:r>
            <a:r>
              <a:rPr lang="de-DE" dirty="0"/>
              <a:t> in </a:t>
            </a:r>
            <a:r>
              <a:rPr lang="de-DE" dirty="0" smtClean="0"/>
              <a:t>17 </a:t>
            </a:r>
            <a:r>
              <a:rPr lang="de-DE" dirty="0"/>
              <a:t>h</a:t>
            </a:r>
          </a:p>
          <a:p>
            <a:r>
              <a:rPr lang="de-DE" dirty="0" err="1" smtClean="0"/>
              <a:t>Week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:			~400 pb</a:t>
            </a:r>
            <a:r>
              <a:rPr lang="de-DE" baseline="30000" dirty="0" smtClean="0"/>
              <a:t>-1</a:t>
            </a:r>
            <a:endParaRPr lang="de-DE" baseline="30000" dirty="0"/>
          </a:p>
          <a:p>
            <a:r>
              <a:rPr lang="de-DE" dirty="0" smtClean="0"/>
              <a:t>Total </a:t>
            </a:r>
            <a:r>
              <a:rPr lang="de-DE" dirty="0" err="1" smtClean="0"/>
              <a:t>integrated</a:t>
            </a:r>
            <a:r>
              <a:rPr lang="de-DE" dirty="0" smtClean="0"/>
              <a:t>:			~4.6 fb</a:t>
            </a:r>
            <a:r>
              <a:rPr lang="de-DE" baseline="30000" dirty="0" smtClean="0"/>
              <a:t>-1</a:t>
            </a:r>
          </a:p>
          <a:p>
            <a:endParaRPr lang="de-DE" dirty="0" smtClean="0"/>
          </a:p>
          <a:p>
            <a:r>
              <a:rPr lang="de-DE" dirty="0" smtClean="0"/>
              <a:t>OP </a:t>
            </a:r>
            <a:r>
              <a:rPr lang="de-DE" dirty="0" err="1" smtClean="0"/>
              <a:t>commissioning</a:t>
            </a:r>
            <a:r>
              <a:rPr lang="de-DE" dirty="0" smtClean="0"/>
              <a:t> (6h):		Abort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cleaning</a:t>
            </a:r>
            <a:endParaRPr lang="de-DE" dirty="0" smtClean="0"/>
          </a:p>
          <a:p>
            <a:r>
              <a:rPr lang="de-DE" dirty="0" smtClean="0"/>
              <a:t>MD 25ns (12h + 3h):		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700 </a:t>
            </a:r>
            <a:r>
              <a:rPr lang="de-DE" dirty="0" err="1" smtClean="0"/>
              <a:t>bunches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	Pilot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But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: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...</a:t>
            </a:r>
          </a:p>
          <a:p>
            <a:pPr lvl="1"/>
            <a:r>
              <a:rPr lang="de-DE" dirty="0" err="1" smtClean="0"/>
              <a:t>Repair</a:t>
            </a:r>
            <a:r>
              <a:rPr lang="de-DE" dirty="0" smtClean="0"/>
              <a:t> TI2 TED </a:t>
            </a:r>
            <a:r>
              <a:rPr lang="de-DE" dirty="0" smtClean="0">
                <a:sym typeface="Wingdings"/>
              </a:rPr>
              <a:t> 29h lost</a:t>
            </a:r>
          </a:p>
          <a:p>
            <a:pPr lvl="1"/>
            <a:r>
              <a:rPr lang="de-DE" dirty="0" err="1" smtClean="0"/>
              <a:t>Accidental</a:t>
            </a:r>
            <a:r>
              <a:rPr lang="de-DE" dirty="0" smtClean="0"/>
              <a:t> </a:t>
            </a:r>
            <a:r>
              <a:rPr lang="de-DE" dirty="0" err="1" smtClean="0"/>
              <a:t>switch</a:t>
            </a:r>
            <a:r>
              <a:rPr lang="de-DE" dirty="0" smtClean="0"/>
              <a:t> off </a:t>
            </a:r>
            <a:r>
              <a:rPr lang="de-DE" dirty="0" err="1" smtClean="0"/>
              <a:t>of</a:t>
            </a:r>
            <a:r>
              <a:rPr lang="de-DE" dirty="0" smtClean="0"/>
              <a:t> all power </a:t>
            </a:r>
            <a:r>
              <a:rPr lang="de-DE" dirty="0" err="1" smtClean="0"/>
              <a:t>convertes</a:t>
            </a:r>
            <a:r>
              <a:rPr lang="de-DE" dirty="0" smtClean="0"/>
              <a:t> (incl. </a:t>
            </a:r>
            <a:r>
              <a:rPr lang="de-DE" dirty="0" err="1" smtClean="0"/>
              <a:t>experiments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Report </a:t>
            </a:r>
            <a:r>
              <a:rPr lang="de-DE" dirty="0" err="1" smtClean="0"/>
              <a:t>Week</a:t>
            </a:r>
            <a:r>
              <a:rPr lang="de-DE" dirty="0" smtClean="0"/>
              <a:t> 40 </a:t>
            </a:r>
            <a:r>
              <a:rPr lang="de-DE" sz="2000" dirty="0" smtClean="0"/>
              <a:t>(R</a:t>
            </a:r>
            <a:r>
              <a:rPr lang="de-DE" sz="2000" dirty="0"/>
              <a:t>. </a:t>
            </a:r>
            <a:r>
              <a:rPr lang="de-DE" sz="2000" dirty="0" smtClean="0"/>
              <a:t>Assmann &amp; E.B. Holzer)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Cleaning: 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3794" name="Chart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5" y="764630"/>
            <a:ext cx="9039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36370" y="566131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Uythoven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51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Abort Gap population up to 1.38E10 for B1 </a:t>
            </a:r>
            <a:r>
              <a:rPr lang="en-US" dirty="0" smtClean="0">
                <a:solidFill>
                  <a:srgbClr val="FF0000"/>
                </a:solidFill>
              </a:rPr>
              <a:t>(red curve)</a:t>
            </a:r>
          </a:p>
          <a:p>
            <a:r>
              <a:rPr lang="en-US" dirty="0" smtClean="0"/>
              <a:t>Correlated with losses in IP3 momentum cleaning B1 </a:t>
            </a:r>
            <a:r>
              <a:rPr lang="en-US" dirty="0" smtClean="0">
                <a:solidFill>
                  <a:srgbClr val="00B050"/>
                </a:solidFill>
              </a:rPr>
              <a:t>(green curve)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#2180 and #2181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86" t="16520" r="5844" b="26240"/>
          <a:stretch>
            <a:fillRect/>
          </a:stretch>
        </p:blipFill>
        <p:spPr bwMode="auto">
          <a:xfrm>
            <a:off x="107504" y="2132856"/>
            <a:ext cx="88673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725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692620"/>
            <a:ext cx="8641200" cy="5544770"/>
          </a:xfrm>
        </p:spPr>
        <p:txBody>
          <a:bodyPr/>
          <a:lstStyle/>
          <a:p>
            <a:r>
              <a:rPr lang="en-US" sz="2000" dirty="0" smtClean="0"/>
              <a:t>Next fill (physics) showed large </a:t>
            </a:r>
            <a:r>
              <a:rPr lang="en-US" sz="2000" dirty="0" err="1" smtClean="0"/>
              <a:t>debunching</a:t>
            </a:r>
            <a:r>
              <a:rPr lang="en-US" sz="2000" dirty="0" smtClean="0"/>
              <a:t>, beam 1,  ~ 1 hour after start physics, clearly due to RF noise. </a:t>
            </a:r>
          </a:p>
          <a:p>
            <a:pPr lvl="1"/>
            <a:r>
              <a:rPr lang="en-US" sz="1600" dirty="0" smtClean="0"/>
              <a:t>John </a:t>
            </a:r>
            <a:r>
              <a:rPr lang="en-US" sz="1600" dirty="0" err="1" smtClean="0"/>
              <a:t>Molendijk</a:t>
            </a:r>
            <a:r>
              <a:rPr lang="en-US" sz="1600" dirty="0" smtClean="0"/>
              <a:t> and me came in ~ 23:00 and found noise on 1B1, </a:t>
            </a:r>
            <a:r>
              <a:rPr lang="en-US" sz="1600" b="1" dirty="0" smtClean="0">
                <a:solidFill>
                  <a:srgbClr val="FF0000"/>
                </a:solidFill>
              </a:rPr>
              <a:t>caused by a so-called Klystron Polar Loop that reduces the RF noise and gain/phase changes due to klystron HV ripples and droop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dirty="0" smtClean="0"/>
              <a:t>We switched loop off and physics fill continued till 6:00 on Wednesday. We made a series of observations with beam but could not “touch” the </a:t>
            </a:r>
            <a:r>
              <a:rPr lang="en-US" sz="1600" dirty="0" err="1" smtClean="0"/>
              <a:t>hdw</a:t>
            </a:r>
            <a:r>
              <a:rPr lang="en-US" sz="1600" dirty="0" smtClean="0"/>
              <a:t> until the end of the fill. </a:t>
            </a:r>
          </a:p>
          <a:p>
            <a:pPr lvl="1"/>
            <a:r>
              <a:rPr lang="en-US" sz="1600" dirty="0" smtClean="0"/>
              <a:t>On Wednesday morning we went in the cavern, replaced the VME modulator card and found one SMC connector loose. The klystron loop is back on now.</a:t>
            </a:r>
          </a:p>
          <a:p>
            <a:r>
              <a:rPr lang="en-US" sz="2000" dirty="0" smtClean="0"/>
              <a:t>Strong </a:t>
            </a:r>
            <a:r>
              <a:rPr lang="en-US" sz="2000" dirty="0" err="1" smtClean="0"/>
              <a:t>debunching</a:t>
            </a:r>
            <a:r>
              <a:rPr lang="en-US" sz="2000" dirty="0" smtClean="0"/>
              <a:t> beam 1 had already been observed for a short time on Sept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but not explained. It had disappeared since. </a:t>
            </a:r>
          </a:p>
          <a:p>
            <a:r>
              <a:rPr lang="en-US" sz="2000" dirty="0" smtClean="0"/>
              <a:t>On Sept 20-21 we had another RF noise B1 episode that was traced to an intervention on 1B1 following change of a bad cable on Sept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…. </a:t>
            </a:r>
          </a:p>
          <a:p>
            <a:r>
              <a:rPr lang="en-US" sz="2000" dirty="0" smtClean="0"/>
              <a:t>Cables and loose connectors are the weak points of the LHC RF….</a:t>
            </a:r>
          </a:p>
          <a:p>
            <a:pPr lvl="1"/>
            <a:r>
              <a:rPr lang="en-US" sz="1600" dirty="0" smtClean="0"/>
              <a:t>We will replace ALL SMC cables during shutdown 2011-2012. Our observations last night also suggest a potential problem with the loop in presence of strong power spikes (needed to compensate transient beam loading with high beam current). John will investigate off-line. All cavities are back, ready for beam.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Debunching</a:t>
            </a:r>
            <a:r>
              <a:rPr lang="en-US" dirty="0" smtClean="0"/>
              <a:t> Problem (P. </a:t>
            </a:r>
            <a:r>
              <a:rPr lang="en-US" dirty="0" err="1" smtClean="0"/>
              <a:t>Baudrenghien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62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64630"/>
            <a:ext cx="8641200" cy="5616780"/>
          </a:xfrm>
        </p:spPr>
        <p:txBody>
          <a:bodyPr/>
          <a:lstStyle/>
          <a:p>
            <a:r>
              <a:rPr lang="en-US" dirty="0" smtClean="0"/>
              <a:t>Prepared beams with a special filling scheme </a:t>
            </a:r>
          </a:p>
          <a:p>
            <a:pPr lvl="1"/>
            <a:r>
              <a:rPr lang="en-US" sz="1800" dirty="0" smtClean="0"/>
              <a:t>nominal bunches </a:t>
            </a:r>
            <a:r>
              <a:rPr lang="en-US" sz="1800" dirty="0" err="1" smtClean="0"/>
              <a:t>boardering</a:t>
            </a:r>
            <a:r>
              <a:rPr lang="en-US" sz="1800" dirty="0" smtClean="0"/>
              <a:t> the abort gap, pilot injected and kept elsewhere. </a:t>
            </a:r>
          </a:p>
          <a:p>
            <a:pPr lvl="1"/>
            <a:r>
              <a:rPr lang="en-US" sz="1800" dirty="0" smtClean="0"/>
              <a:t>One injection with one train of 12 and one injection with two trains of 12 bunches, 50 ns spaced bunches.</a:t>
            </a:r>
          </a:p>
          <a:p>
            <a:pPr lvl="1"/>
            <a:r>
              <a:rPr lang="en-US" sz="1800" dirty="0" smtClean="0"/>
              <a:t>Ramped to 3.5TeV collided.</a:t>
            </a:r>
            <a:endParaRPr lang="en-US" sz="1600" dirty="0" smtClean="0"/>
          </a:p>
          <a:p>
            <a:r>
              <a:rPr lang="en-US" dirty="0" smtClean="0"/>
              <a:t>Switched on abort gap cleaning </a:t>
            </a:r>
          </a:p>
          <a:p>
            <a:pPr lvl="1"/>
            <a:r>
              <a:rPr lang="en-US" dirty="0" smtClean="0"/>
              <a:t>tune stepping in range of 0.29 to 0.33 (vertical plane), 2 second repeat cycle, 30 steps in tune.</a:t>
            </a:r>
          </a:p>
          <a:p>
            <a:pPr lvl="1"/>
            <a:r>
              <a:rPr lang="en-US" dirty="0" smtClean="0"/>
              <a:t>The initially used cleaning pulse was ~1 microsecond long, located early in the abort gap, as for cleaning at 450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u="sng" dirty="0" smtClean="0"/>
              <a:t>effect on the luminosity could be seen for this initial part</a:t>
            </a:r>
            <a:r>
              <a:rPr lang="en-US" dirty="0" smtClean="0"/>
              <a:t>, when switching on B1 cleaning, but not readily confirmed by </a:t>
            </a:r>
            <a:r>
              <a:rPr lang="en-US" dirty="0" err="1" smtClean="0"/>
              <a:t>wirescans</a:t>
            </a:r>
            <a:r>
              <a:rPr lang="en-US" dirty="0" smtClean="0"/>
              <a:t> done towards the end of the MD.</a:t>
            </a:r>
          </a:p>
          <a:p>
            <a:r>
              <a:rPr lang="en-US" dirty="0" smtClean="0"/>
              <a:t>RF voltage was reduced in different steps and observed cleaning.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Abort Gap Cleaning </a:t>
            </a:r>
            <a:r>
              <a:rPr lang="en-US" sz="2400" dirty="0" smtClean="0"/>
              <a:t>(M. </a:t>
            </a:r>
            <a:r>
              <a:rPr lang="en-US" sz="2400" dirty="0" err="1" smtClean="0"/>
              <a:t>Meddahi</a:t>
            </a:r>
            <a:r>
              <a:rPr lang="en-US" sz="2400" dirty="0" smtClean="0"/>
              <a:t> et al)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20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64630"/>
            <a:ext cx="8641200" cy="5616780"/>
          </a:xfrm>
        </p:spPr>
        <p:txBody>
          <a:bodyPr/>
          <a:lstStyle/>
          <a:p>
            <a:r>
              <a:rPr lang="en-US" dirty="0" smtClean="0"/>
              <a:t>Length of the cleaning pulse was later increased </a:t>
            </a:r>
          </a:p>
          <a:p>
            <a:pPr lvl="1"/>
            <a:r>
              <a:rPr lang="en-US" dirty="0" smtClean="0"/>
              <a:t>cover almost full abort gap (~2.5us), works well. </a:t>
            </a:r>
          </a:p>
          <a:p>
            <a:r>
              <a:rPr lang="en-US" u="sng" dirty="0" smtClean="0"/>
              <a:t>After three hours in collisions no more effect on </a:t>
            </a:r>
            <a:r>
              <a:rPr lang="en-US" u="sng" dirty="0" err="1" smtClean="0"/>
              <a:t>lumi</a:t>
            </a:r>
            <a:r>
              <a:rPr lang="en-US" u="sng" dirty="0" smtClean="0"/>
              <a:t> decay</a:t>
            </a:r>
            <a:r>
              <a:rPr lang="en-US" dirty="0" smtClean="0"/>
              <a:t> when cleaning is switched on/off</a:t>
            </a:r>
          </a:p>
          <a:p>
            <a:r>
              <a:rPr lang="en-US" dirty="0" smtClean="0"/>
              <a:t>Recovered equal bunch length for both beams</a:t>
            </a:r>
          </a:p>
          <a:p>
            <a:pPr lvl="1"/>
            <a:r>
              <a:rPr lang="en-US" dirty="0" smtClean="0"/>
              <a:t>lowering voltage to 6.5 MV (before different steps were done on both beams so bucket filling was different)</a:t>
            </a:r>
          </a:p>
          <a:p>
            <a:r>
              <a:rPr lang="en-US" dirty="0" smtClean="0"/>
              <a:t>Moved tune…</a:t>
            </a:r>
          </a:p>
          <a:p>
            <a:pPr lvl="1"/>
            <a:r>
              <a:rPr lang="en-US" dirty="0" smtClean="0"/>
              <a:t>range symmetric about tune of 0.32, not better. </a:t>
            </a:r>
          </a:p>
          <a:p>
            <a:pPr lvl="1"/>
            <a:r>
              <a:rPr lang="en-US" dirty="0" smtClean="0"/>
              <a:t>Narrowed tune range to 0.31 to 0.33, cleaning is worse.</a:t>
            </a:r>
          </a:p>
          <a:p>
            <a:pPr lvl="1"/>
            <a:r>
              <a:rPr lang="en-US" dirty="0" smtClean="0"/>
              <a:t>Best cleaning was for the initial choice of 0.29 to 0.33</a:t>
            </a:r>
          </a:p>
          <a:p>
            <a:r>
              <a:rPr lang="en-US" dirty="0" smtClean="0"/>
              <a:t>Long cleaning pulse </a:t>
            </a:r>
          </a:p>
          <a:p>
            <a:pPr lvl="1"/>
            <a:r>
              <a:rPr lang="en-US" dirty="0" smtClean="0"/>
              <a:t>with voltage drop of 2 MV (9.5 MV to 7.5 MV) cleaning was insufficient. </a:t>
            </a:r>
          </a:p>
          <a:p>
            <a:pPr lvl="1"/>
            <a:r>
              <a:rPr lang="en-US" dirty="0" smtClean="0"/>
              <a:t>For smaller voltage drops the cleaning seemed to act as a barrier.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Abort Gap Cleaning </a:t>
            </a:r>
            <a:r>
              <a:rPr lang="en-US" sz="2400" dirty="0" smtClean="0">
                <a:solidFill>
                  <a:srgbClr val="00007D"/>
                </a:solidFill>
              </a:rPr>
              <a:t>(M. </a:t>
            </a:r>
            <a:r>
              <a:rPr lang="en-US" sz="2400" dirty="0" err="1" smtClean="0">
                <a:solidFill>
                  <a:srgbClr val="00007D"/>
                </a:solidFill>
              </a:rPr>
              <a:t>Meddahi</a:t>
            </a:r>
            <a:r>
              <a:rPr lang="en-US" sz="2400" dirty="0" smtClean="0">
                <a:solidFill>
                  <a:srgbClr val="00007D"/>
                </a:solidFill>
              </a:rPr>
              <a:t> et 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267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Population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8673" name="Picture 1" descr="https://ab-dep-op-elogbook.web.cern.ch/ab-dep-op-elogbook/elogbook/secure/attach.php?attachId=1202419&amp;type=png&amp;fname=20111007161511.png"/>
          <p:cNvPicPr>
            <a:picLocks noChangeAspect="1" noChangeArrowheads="1"/>
          </p:cNvPicPr>
          <p:nvPr/>
        </p:nvPicPr>
        <p:blipFill>
          <a:blip r:embed="rId2" cstate="print"/>
          <a:srcRect t="18249" r="3007" b="8757"/>
          <a:stretch>
            <a:fillRect/>
          </a:stretch>
        </p:blipFill>
        <p:spPr bwMode="auto">
          <a:xfrm>
            <a:off x="179390" y="620610"/>
            <a:ext cx="5256730" cy="2016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04532" y="983693"/>
            <a:ext cx="321434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/>
              <a:t>4:15:09 PM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0 s</a:t>
            </a:r>
          </a:p>
          <a:p>
            <a:pPr algn="l"/>
            <a:endParaRPr lang="en-US" sz="2400" b="1" dirty="0" smtClean="0"/>
          </a:p>
          <a:p>
            <a:pPr algn="l"/>
            <a:endParaRPr lang="en-US" sz="2400" b="1" dirty="0" smtClean="0"/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4:16:14 PM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+ 65 s</a:t>
            </a:r>
          </a:p>
          <a:p>
            <a:pPr algn="l"/>
            <a:endParaRPr lang="en-US" sz="2400" b="1" dirty="0" smtClean="0"/>
          </a:p>
          <a:p>
            <a:pPr algn="l"/>
            <a:endParaRPr lang="en-US" sz="2400" b="1" dirty="0" smtClean="0"/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4:16:25 PM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+ 76 s</a:t>
            </a:r>
            <a:endParaRPr lang="en-US" sz="2400" b="1" dirty="0"/>
          </a:p>
        </p:txBody>
      </p:sp>
      <p:pic>
        <p:nvPicPr>
          <p:cNvPr id="28674" name="Picture 2" descr="https://ab-dep-op-elogbook.web.cern.ch/ab-dep-op-elogbook/elogbook/secure/attach.php?attachId=1202420&amp;type=png&amp;fname=20111007161616.png"/>
          <p:cNvPicPr>
            <a:picLocks noChangeAspect="1" noChangeArrowheads="1"/>
          </p:cNvPicPr>
          <p:nvPr/>
        </p:nvPicPr>
        <p:blipFill>
          <a:blip r:embed="rId3" cstate="print"/>
          <a:srcRect t="19528"/>
          <a:stretch>
            <a:fillRect/>
          </a:stretch>
        </p:blipFill>
        <p:spPr bwMode="auto">
          <a:xfrm>
            <a:off x="179391" y="2564880"/>
            <a:ext cx="5256730" cy="2095766"/>
          </a:xfrm>
          <a:prstGeom prst="rect">
            <a:avLst/>
          </a:prstGeom>
          <a:noFill/>
        </p:spPr>
      </p:pic>
      <p:pic>
        <p:nvPicPr>
          <p:cNvPr id="28675" name="Picture 3" descr="https://ab-dep-op-elogbook.web.cern.ch/ab-dep-op-elogbook/elogbook/secure/attach.php?attachId=1202421&amp;type=png&amp;fname=20111007161626.png"/>
          <p:cNvPicPr>
            <a:picLocks noChangeAspect="1" noChangeArrowheads="1"/>
          </p:cNvPicPr>
          <p:nvPr/>
        </p:nvPicPr>
        <p:blipFill>
          <a:blip r:embed="rId4" cstate="print"/>
          <a:srcRect t="18700"/>
          <a:stretch>
            <a:fillRect/>
          </a:stretch>
        </p:blipFill>
        <p:spPr bwMode="auto">
          <a:xfrm>
            <a:off x="174130" y="4621965"/>
            <a:ext cx="5334000" cy="219150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 bwMode="auto">
          <a:xfrm>
            <a:off x="1835620" y="1628750"/>
            <a:ext cx="252035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835620" y="4221110"/>
            <a:ext cx="252035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835620" y="6237390"/>
            <a:ext cx="252035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6044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64630"/>
            <a:ext cx="8641200" cy="51117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RF voltage changed </a:t>
            </a:r>
            <a:r>
              <a:rPr lang="en-US" sz="2000" dirty="0" smtClean="0">
                <a:sym typeface="Wingdings" pitchFamily="2" charset="2"/>
              </a:rPr>
              <a:t> leak of beam into abort gap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ym typeface="Wingdings" pitchFamily="2" charset="2"/>
              </a:rPr>
              <a:t>Transverse damper cleans out the gap (faster than synchrotron rad.)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Cleaning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02414&amp;type=png&amp;fname=20111007160949.png"/>
          <p:cNvPicPr>
            <a:picLocks noChangeAspect="1" noChangeArrowheads="1"/>
          </p:cNvPicPr>
          <p:nvPr/>
        </p:nvPicPr>
        <p:blipFill>
          <a:blip r:embed="rId2" cstate="print"/>
          <a:srcRect t="34686"/>
          <a:stretch>
            <a:fillRect/>
          </a:stretch>
        </p:blipFill>
        <p:spPr bwMode="auto">
          <a:xfrm>
            <a:off x="323410" y="1700760"/>
            <a:ext cx="8444328" cy="48813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05406" y="2420860"/>
            <a:ext cx="1760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Population in abort gap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179420" y="188718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 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3760" y="188718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 1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0190" y="2420860"/>
            <a:ext cx="1760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Population in abort gap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10" y="4653170"/>
            <a:ext cx="1571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history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2300" y="4581160"/>
            <a:ext cx="1571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history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7984171">
            <a:off x="3331912" y="5121294"/>
            <a:ext cx="5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filling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8091720">
            <a:off x="3938887" y="4510601"/>
            <a:ext cx="85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cleaning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7984171">
            <a:off x="4700102" y="4977275"/>
            <a:ext cx="5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filling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8091720">
            <a:off x="5436182" y="4942661"/>
            <a:ext cx="85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cleaning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8348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64630"/>
            <a:ext cx="8641200" cy="5616780"/>
          </a:xfrm>
        </p:spPr>
        <p:txBody>
          <a:bodyPr/>
          <a:lstStyle/>
          <a:p>
            <a:r>
              <a:rPr lang="en-US" dirty="0" smtClean="0"/>
              <a:t>Bunch by bunch </a:t>
            </a:r>
            <a:r>
              <a:rPr lang="en-US" dirty="0" err="1" smtClean="0"/>
              <a:t>lumi</a:t>
            </a:r>
            <a:r>
              <a:rPr lang="en-US" dirty="0" smtClean="0"/>
              <a:t> data to be looked at in detail.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abort gap cleaning is operational</a:t>
            </a:r>
            <a:r>
              <a:rPr lang="en-US" dirty="0" smtClean="0"/>
              <a:t> if we want to use it, but </a:t>
            </a:r>
            <a:r>
              <a:rPr lang="en-US" u="sng" dirty="0" smtClean="0"/>
              <a:t>effect on luminosity</a:t>
            </a:r>
            <a:r>
              <a:rPr lang="en-US" dirty="0" smtClean="0"/>
              <a:t> with full machine still needs to be checked in detail. </a:t>
            </a:r>
          </a:p>
          <a:p>
            <a:r>
              <a:rPr lang="en-US" dirty="0" smtClean="0"/>
              <a:t>Propose to </a:t>
            </a:r>
            <a:r>
              <a:rPr lang="en-US" u="sng" dirty="0" smtClean="0"/>
              <a:t>test it at an end of fill</a:t>
            </a:r>
            <a:r>
              <a:rPr lang="en-US" dirty="0" smtClean="0"/>
              <a:t> for a couple of hours, using the longer cleaning pulse, at the beginning of next week.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Abort Gap Cleaning </a:t>
            </a:r>
            <a:r>
              <a:rPr lang="en-US" sz="2400" dirty="0" smtClean="0">
                <a:solidFill>
                  <a:srgbClr val="00007D"/>
                </a:solidFill>
              </a:rPr>
              <a:t>(M. </a:t>
            </a:r>
            <a:r>
              <a:rPr lang="en-US" sz="2400" dirty="0" err="1" smtClean="0">
                <a:solidFill>
                  <a:srgbClr val="00007D"/>
                </a:solidFill>
              </a:rPr>
              <a:t>Meddahi</a:t>
            </a:r>
            <a:r>
              <a:rPr lang="en-US" sz="2400" dirty="0" smtClean="0">
                <a:solidFill>
                  <a:srgbClr val="00007D"/>
                </a:solidFill>
              </a:rPr>
              <a:t> et 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6568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111750"/>
          </a:xfrm>
        </p:spPr>
        <p:txBody>
          <a:bodyPr/>
          <a:lstStyle/>
          <a:p>
            <a:r>
              <a:rPr lang="en-US" b="1" u="sng" dirty="0" smtClean="0"/>
              <a:t>Beam-related issues, leading to beam dumps</a:t>
            </a:r>
            <a:endParaRPr lang="en-US" b="1" u="sng" dirty="0"/>
          </a:p>
          <a:p>
            <a:pPr lvl="1"/>
            <a:r>
              <a:rPr lang="en-US" dirty="0" smtClean="0"/>
              <a:t>IR2 vacuum spikes and </a:t>
            </a:r>
            <a:r>
              <a:rPr lang="en-US" dirty="0" smtClean="0"/>
              <a:t>losses</a:t>
            </a:r>
          </a:p>
          <a:p>
            <a:pPr lvl="1"/>
            <a:r>
              <a:rPr lang="en-US" dirty="0" smtClean="0"/>
              <a:t>Collimator temperature</a:t>
            </a:r>
            <a:endParaRPr lang="en-US" dirty="0" smtClean="0"/>
          </a:p>
          <a:p>
            <a:r>
              <a:rPr lang="en-US" dirty="0" smtClean="0"/>
              <a:t>Problems encountered with approximate time lost:</a:t>
            </a:r>
          </a:p>
          <a:p>
            <a:pPr lvl="1"/>
            <a:r>
              <a:rPr lang="en-US" dirty="0" smtClean="0">
                <a:sym typeface="Wingdings"/>
              </a:rPr>
              <a:t>TI2 TED bellow repair			29 h</a:t>
            </a:r>
          </a:p>
          <a:p>
            <a:pPr lvl="1"/>
            <a:r>
              <a:rPr lang="en-US" dirty="0" smtClean="0">
                <a:sym typeface="Wingdings"/>
              </a:rPr>
              <a:t>QPS &amp; ELQA				6 h</a:t>
            </a:r>
          </a:p>
          <a:p>
            <a:pPr lvl="1"/>
            <a:r>
              <a:rPr lang="en-US" dirty="0" smtClean="0">
                <a:sym typeface="Wingdings"/>
              </a:rPr>
              <a:t>Injectors					6 h</a:t>
            </a:r>
          </a:p>
          <a:p>
            <a:pPr lvl="1"/>
            <a:r>
              <a:rPr lang="en-US" dirty="0" smtClean="0">
                <a:sym typeface="Wingdings"/>
              </a:rPr>
              <a:t>RF issues				5 h</a:t>
            </a:r>
          </a:p>
          <a:p>
            <a:pPr lvl="1"/>
            <a:r>
              <a:rPr lang="en-US" dirty="0" smtClean="0">
                <a:sym typeface="Wingdings"/>
              </a:rPr>
              <a:t>Transfer line steering			3 h</a:t>
            </a:r>
          </a:p>
          <a:p>
            <a:pPr lvl="1"/>
            <a:r>
              <a:rPr lang="en-US" dirty="0" smtClean="0">
                <a:sym typeface="Wingdings"/>
              </a:rPr>
              <a:t>MKI8 faults				2 h</a:t>
            </a:r>
          </a:p>
          <a:p>
            <a:pPr lvl="1"/>
            <a:r>
              <a:rPr lang="en-US" dirty="0" smtClean="0">
                <a:sym typeface="Wingdings"/>
              </a:rPr>
              <a:t>Total:					~ 51 h</a:t>
            </a:r>
          </a:p>
          <a:p>
            <a:r>
              <a:rPr lang="en-US" dirty="0" smtClean="0">
                <a:sym typeface="Wingdings"/>
              </a:rPr>
              <a:t>Other important problems:</a:t>
            </a:r>
          </a:p>
          <a:p>
            <a:pPr lvl="1"/>
            <a:r>
              <a:rPr lang="en-US" dirty="0" smtClean="0">
                <a:sym typeface="Wingdings"/>
              </a:rPr>
              <a:t>Accidental switch off of all power converters, including experimental magnets. Recovered in shadow of MD’s.</a:t>
            </a:r>
            <a:endParaRPr lang="en-US" dirty="0" smtClean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26" name="AutoShape 2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44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IR2 Vacuum Spikes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7649" name="AutoShape 1" descr="https://ab-dep-op-elogbook.web.cern.ch/ab-dep-op-elogbook/elogbook/secure/attach.php?attachId=1201214&amp;type=png&amp;fname=2011100321151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s://ab-dep-op-elogbook.web.cern.ch/ab-dep-op-elogbook/elogbook/secure/attach.php?attachId=1201214&amp;type=png&amp;fname=20111003211513.png"/>
          <p:cNvPicPr>
            <a:picLocks noChangeAspect="1" noChangeArrowheads="1"/>
          </p:cNvPicPr>
          <p:nvPr/>
        </p:nvPicPr>
        <p:blipFill>
          <a:blip r:embed="rId2" cstate="print"/>
          <a:srcRect l="3600" t="15345" b="2854"/>
          <a:stretch>
            <a:fillRect/>
          </a:stretch>
        </p:blipFill>
        <p:spPr bwMode="auto">
          <a:xfrm>
            <a:off x="0" y="620610"/>
            <a:ext cx="9144000" cy="6192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50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0981378"/>
              </p:ext>
            </p:extLst>
          </p:nvPr>
        </p:nvGraphicFramePr>
        <p:xfrm>
          <a:off x="467430" y="836640"/>
          <a:ext cx="8281150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668"/>
                <a:gridCol w="1131181"/>
                <a:gridCol w="1131181"/>
                <a:gridCol w="4767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Fill (</a:t>
                      </a:r>
                      <a:r>
                        <a:rPr lang="en-US" sz="1400" dirty="0" err="1" smtClean="0"/>
                        <a:t>nb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</a:t>
                      </a:r>
                    </a:p>
                    <a:p>
                      <a:pPr algn="ctr"/>
                      <a:r>
                        <a:rPr lang="en-US" sz="1400" dirty="0" smtClean="0"/>
                        <a:t> (h)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 </a:t>
                      </a:r>
                    </a:p>
                    <a:p>
                      <a:pPr algn="ctr"/>
                      <a:r>
                        <a:rPr lang="en-US" sz="1400" dirty="0" smtClean="0"/>
                        <a:t>(pb-1)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2178</a:t>
                      </a:r>
                      <a:endParaRPr lang="en-U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 smtClean="0"/>
                        <a:t>15h09</a:t>
                      </a:r>
                      <a:endParaRPr lang="en-U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108</a:t>
                      </a:r>
                      <a:endParaRPr lang="en-U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rgbClr val="FF0000"/>
                          </a:solidFill>
                        </a:rPr>
                        <a:t>Q4.R6 quench</a:t>
                      </a:r>
                      <a:r>
                        <a:rPr lang="en-US" sz="1200" b="1" i="1" baseline="0" dirty="0" smtClean="0">
                          <a:solidFill>
                            <a:srgbClr val="FF0000"/>
                          </a:solidFill>
                        </a:rPr>
                        <a:t> heater discharge</a:t>
                      </a:r>
                      <a:endParaRPr lang="en-US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2180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0h14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IR2 losses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due to vacuum spike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2181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12h15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A501"/>
                          </a:solidFill>
                        </a:rPr>
                        <a:t>EIC dump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2182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8h55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</a:rPr>
                        <a:t>Circuit breaker,</a:t>
                      </a:r>
                      <a:r>
                        <a:rPr lang="en-US" sz="1400" b="1" baseline="0" dirty="0" smtClean="0">
                          <a:solidFill>
                            <a:schemeClr val="accent4"/>
                          </a:solidFill>
                        </a:rPr>
                        <a:t> QPS S78</a:t>
                      </a:r>
                      <a:endParaRPr 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2186 (25ns)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2h53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0.0006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/>
                          </a:solidFill>
                        </a:rPr>
                        <a:t>RF trip</a:t>
                      </a:r>
                      <a:endParaRPr 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2194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0h37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Circuit breaker, QPS rack S56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2195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17h17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A501"/>
                          </a:solidFill>
                        </a:rPr>
                        <a:t>EIC dump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2197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7h10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65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S56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trip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2199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0h31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IREF of RQ4.R5 went to zero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2200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3h00…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008000"/>
                          </a:solidFill>
                        </a:rPr>
                        <a:t>…ongoing</a:t>
                      </a:r>
                      <a:endParaRPr lang="en-US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~400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460" y="5589300"/>
            <a:ext cx="799311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Integrated luminosity 400 pb</a:t>
            </a:r>
            <a:r>
              <a:rPr lang="en-US" b="1" baseline="30000" dirty="0" smtClean="0">
                <a:solidFill>
                  <a:srgbClr val="0000FF"/>
                </a:solidFill>
              </a:rPr>
              <a:t>-1</a:t>
            </a:r>
            <a:r>
              <a:rPr lang="en-US" b="1" dirty="0" smtClean="0">
                <a:solidFill>
                  <a:srgbClr val="0000FF"/>
                </a:solidFill>
              </a:rPr>
              <a:t> in 1 week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Stable beams: </a:t>
            </a:r>
            <a:r>
              <a:rPr lang="en-US" b="1" dirty="0" smtClean="0">
                <a:solidFill>
                  <a:srgbClr val="0000FF"/>
                </a:solidFill>
              </a:rPr>
              <a:t>~</a:t>
            </a:r>
            <a:r>
              <a:rPr lang="en-US" b="1" dirty="0" smtClean="0">
                <a:solidFill>
                  <a:srgbClr val="0000FF"/>
                </a:solidFill>
              </a:rPr>
              <a:t>52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h out of 168 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0884" y="188550"/>
            <a:ext cx="4545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Red = potentially intensity/luminosity related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4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IR2 Vacuum Spikes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30721" name="AutoShape 1" descr="https://ab-dep-op-elogbook.web.cern.ch/ab-dep-op-elogbook/elogbook/secure/attach.php?attachId=1201215&amp;type=png&amp;fname=2011100321153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s://ab-dep-op-elogbook.web.cern.ch/ab-dep-op-elogbook/elogbook/secure/attach.php?attachId=1201215&amp;type=png&amp;fname=20111003211533.png"/>
          <p:cNvPicPr>
            <a:picLocks noChangeAspect="1" noChangeArrowheads="1"/>
          </p:cNvPicPr>
          <p:nvPr/>
        </p:nvPicPr>
        <p:blipFill>
          <a:blip r:embed="rId2" cstate="print"/>
          <a:srcRect l="3486" t="15189" r="1440" b="2150"/>
          <a:stretch>
            <a:fillRect/>
          </a:stretch>
        </p:blipFill>
        <p:spPr bwMode="auto">
          <a:xfrm>
            <a:off x="179390" y="692620"/>
            <a:ext cx="8820590" cy="612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320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History TCTVB.4R2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02832&amp;type=png&amp;fname=20111009231559.png"/>
          <p:cNvPicPr>
            <a:picLocks noChangeAspect="1" noChangeArrowheads="1"/>
          </p:cNvPicPr>
          <p:nvPr/>
        </p:nvPicPr>
        <p:blipFill>
          <a:blip r:embed="rId2" cstate="print"/>
          <a:srcRect l="4826" t="15757" r="4451" b="10306"/>
          <a:stretch>
            <a:fillRect/>
          </a:stretch>
        </p:blipFill>
        <p:spPr bwMode="auto">
          <a:xfrm>
            <a:off x="387157" y="836640"/>
            <a:ext cx="8433433" cy="5472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111750"/>
          </a:xfrm>
        </p:spPr>
        <p:txBody>
          <a:bodyPr/>
          <a:lstStyle/>
          <a:p>
            <a:r>
              <a:rPr lang="en-US" dirty="0"/>
              <a:t>Beam-related </a:t>
            </a:r>
            <a:r>
              <a:rPr lang="en-US" dirty="0" smtClean="0"/>
              <a:t>issues, leading to beam dumps</a:t>
            </a:r>
            <a:endParaRPr lang="en-US" dirty="0"/>
          </a:p>
          <a:p>
            <a:pPr lvl="1"/>
            <a:r>
              <a:rPr lang="en-US" dirty="0" smtClean="0"/>
              <a:t>IR2 vacuum spikes and </a:t>
            </a:r>
            <a:r>
              <a:rPr lang="en-US" dirty="0" smtClean="0"/>
              <a:t>losses</a:t>
            </a:r>
          </a:p>
          <a:p>
            <a:pPr lvl="1"/>
            <a:r>
              <a:rPr lang="en-US" dirty="0" smtClean="0"/>
              <a:t>Collimator temperature</a:t>
            </a:r>
            <a:endParaRPr lang="en-US" dirty="0" smtClean="0"/>
          </a:p>
          <a:p>
            <a:r>
              <a:rPr lang="en-US" b="1" u="sng" dirty="0" smtClean="0"/>
              <a:t>Problems encountered with approximate time lost:</a:t>
            </a:r>
          </a:p>
          <a:p>
            <a:pPr lvl="1"/>
            <a:r>
              <a:rPr lang="en-US" dirty="0" smtClean="0">
                <a:sym typeface="Wingdings"/>
              </a:rPr>
              <a:t>TI2 TED bellow repair			29 h</a:t>
            </a:r>
          </a:p>
          <a:p>
            <a:pPr lvl="1"/>
            <a:r>
              <a:rPr lang="en-US" dirty="0" smtClean="0">
                <a:sym typeface="Wingdings"/>
              </a:rPr>
              <a:t>QPS &amp; ELQA				6 h</a:t>
            </a:r>
          </a:p>
          <a:p>
            <a:pPr lvl="1"/>
            <a:r>
              <a:rPr lang="en-US" dirty="0" smtClean="0">
                <a:sym typeface="Wingdings"/>
              </a:rPr>
              <a:t>Injectors					6 h</a:t>
            </a:r>
          </a:p>
          <a:p>
            <a:pPr lvl="1"/>
            <a:r>
              <a:rPr lang="en-US" dirty="0" smtClean="0">
                <a:sym typeface="Wingdings"/>
              </a:rPr>
              <a:t>RF issues				5 h</a:t>
            </a:r>
          </a:p>
          <a:p>
            <a:pPr lvl="1"/>
            <a:r>
              <a:rPr lang="en-US" dirty="0" smtClean="0">
                <a:sym typeface="Wingdings"/>
              </a:rPr>
              <a:t>Transfer line steering			3 h</a:t>
            </a:r>
          </a:p>
          <a:p>
            <a:pPr lvl="1"/>
            <a:r>
              <a:rPr lang="en-US" dirty="0" smtClean="0">
                <a:sym typeface="Wingdings"/>
              </a:rPr>
              <a:t>MKI8 faults				2 h</a:t>
            </a:r>
          </a:p>
          <a:p>
            <a:pPr lvl="1"/>
            <a:r>
              <a:rPr lang="en-US" dirty="0" smtClean="0">
                <a:sym typeface="Wingdings"/>
              </a:rPr>
              <a:t>Total:					~ 51 h</a:t>
            </a:r>
          </a:p>
          <a:p>
            <a:r>
              <a:rPr lang="en-US" dirty="0" smtClean="0">
                <a:sym typeface="Wingdings"/>
              </a:rPr>
              <a:t>Other important problems:</a:t>
            </a:r>
          </a:p>
          <a:p>
            <a:pPr lvl="1"/>
            <a:r>
              <a:rPr lang="en-US" dirty="0" smtClean="0">
                <a:sym typeface="Wingdings"/>
              </a:rPr>
              <a:t>Accidental switch off of all power converters, including experimental magnets. Recovered in shadow of MD’s.</a:t>
            </a:r>
            <a:endParaRPr lang="en-US" dirty="0" smtClean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26" name="AutoShape 2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449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Line Issue: Oscillations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secure/attach.php?attachId=1201171&amp;type=png&amp;fname=201110031725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997559"/>
            <a:ext cx="8946290" cy="3727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022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13210" cy="5760800"/>
          </a:xfrm>
        </p:spPr>
        <p:txBody>
          <a:bodyPr/>
          <a:lstStyle/>
          <a:p>
            <a:r>
              <a:rPr lang="en-US" sz="2000" dirty="0" smtClean="0"/>
              <a:t>Transient AGK (“abort gap keeper”) inhibition for injection of bucket 1 (probe beam) resulting in missing kick (beam on TDI):</a:t>
            </a:r>
          </a:p>
          <a:p>
            <a:pPr lvl="1"/>
            <a:r>
              <a:rPr lang="en-US" sz="1800" dirty="0" smtClean="0"/>
              <a:t>Inhibition seems due to </a:t>
            </a:r>
            <a:r>
              <a:rPr lang="en-US" sz="1800" dirty="0" err="1" smtClean="0"/>
              <a:t>asynchronism</a:t>
            </a:r>
            <a:r>
              <a:rPr lang="en-US" sz="1800" dirty="0" smtClean="0"/>
              <a:t> between AGK 100MHz generation clock in LBDS and injection </a:t>
            </a:r>
            <a:r>
              <a:rPr lang="en-US" sz="1800" dirty="0" err="1" smtClean="0"/>
              <a:t>prepulse</a:t>
            </a:r>
            <a:r>
              <a:rPr lang="en-US" sz="1800" dirty="0" smtClean="0"/>
              <a:t> (end AGK window).</a:t>
            </a:r>
          </a:p>
          <a:p>
            <a:pPr lvl="1"/>
            <a:r>
              <a:rPr lang="en-US" sz="1800" dirty="0" smtClean="0"/>
              <a:t>Shift of the AGK </a:t>
            </a:r>
            <a:r>
              <a:rPr lang="en-US" sz="1800" dirty="0" err="1" smtClean="0"/>
              <a:t>w.r.t</a:t>
            </a:r>
            <a:r>
              <a:rPr lang="en-US" sz="1800" dirty="0" smtClean="0"/>
              <a:t> the injection by -10ns improves the situation for injection of bucket 1 but induces transient inhibition on the injection of bucket 31181 (beginning of AGK window).</a:t>
            </a:r>
          </a:p>
          <a:p>
            <a:pPr lvl="1"/>
            <a:r>
              <a:rPr lang="en-US" sz="1800" dirty="0" smtClean="0"/>
              <a:t>Roll back to original </a:t>
            </a:r>
            <a:r>
              <a:rPr lang="en-US" sz="1800" dirty="0" err="1" smtClean="0"/>
              <a:t>synchronisation</a:t>
            </a:r>
            <a:r>
              <a:rPr lang="en-US" sz="1800" dirty="0" smtClean="0"/>
              <a:t> settings.</a:t>
            </a:r>
          </a:p>
          <a:p>
            <a:pPr lvl="1"/>
            <a:r>
              <a:rPr lang="en-US" sz="1800" dirty="0" smtClean="0"/>
              <a:t>AGK window length within tolerances (no interlock at LBDS level).</a:t>
            </a:r>
          </a:p>
          <a:p>
            <a:pPr lvl="1"/>
            <a:r>
              <a:rPr lang="en-US" sz="1800" dirty="0" smtClean="0"/>
              <a:t>Phase offset between revolution frequency and injection </a:t>
            </a:r>
            <a:r>
              <a:rPr lang="en-US" sz="1800" dirty="0" err="1" smtClean="0"/>
              <a:t>prepulse</a:t>
            </a:r>
            <a:r>
              <a:rPr lang="en-US" sz="1800" dirty="0" smtClean="0"/>
              <a:t> </a:t>
            </a:r>
            <a:r>
              <a:rPr lang="en-US" sz="1800" dirty="0" err="1" smtClean="0"/>
              <a:t>w.r.t</a:t>
            </a:r>
            <a:r>
              <a:rPr lang="en-US" sz="1800" dirty="0" smtClean="0"/>
              <a:t> selected bucket appears to be OK (shift of the AGK results in inhibition of the bucket 31181 as foreseen)</a:t>
            </a:r>
          </a:p>
          <a:p>
            <a:r>
              <a:rPr lang="en-US" sz="2200" dirty="0" smtClean="0"/>
              <a:t>Looks like as to be a drift within one timing module.</a:t>
            </a:r>
          </a:p>
          <a:p>
            <a:pPr lvl="1"/>
            <a:r>
              <a:rPr lang="en-US" sz="1800" dirty="0" smtClean="0"/>
              <a:t>Access needed in UA87 to identified the faulty module</a:t>
            </a:r>
          </a:p>
          <a:p>
            <a:pPr lvl="1"/>
            <a:r>
              <a:rPr lang="en-US" sz="1800" dirty="0" smtClean="0"/>
              <a:t>In case of similar failure (kicker in faulty state after injection of probe beam in bucket 1), installation can be restarted.</a:t>
            </a:r>
          </a:p>
          <a:p>
            <a:pPr lvl="1"/>
            <a:r>
              <a:rPr lang="en-US" sz="1800" dirty="0" smtClean="0"/>
              <a:t>If the problem occurs again for the probe in bucket 1, we have to try again until it works. Switching the MKI to standby resets the fault.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 (beam2) problems (E. </a:t>
            </a:r>
            <a:r>
              <a:rPr lang="en-US" dirty="0" err="1" smtClean="0"/>
              <a:t>Carlier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167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111750"/>
          </a:xfrm>
        </p:spPr>
        <p:txBody>
          <a:bodyPr/>
          <a:lstStyle/>
          <a:p>
            <a:r>
              <a:rPr lang="en-US" dirty="0"/>
              <a:t>Beam-related </a:t>
            </a:r>
            <a:r>
              <a:rPr lang="en-US" dirty="0" smtClean="0"/>
              <a:t>issues, leading to beam dumps</a:t>
            </a:r>
            <a:endParaRPr lang="en-US" dirty="0"/>
          </a:p>
          <a:p>
            <a:pPr lvl="1"/>
            <a:r>
              <a:rPr lang="en-US" dirty="0" smtClean="0"/>
              <a:t>IR2 vacuum spikes and </a:t>
            </a:r>
            <a:r>
              <a:rPr lang="en-US" dirty="0" smtClean="0"/>
              <a:t>losses</a:t>
            </a:r>
          </a:p>
          <a:p>
            <a:pPr lvl="1"/>
            <a:r>
              <a:rPr lang="en-US" dirty="0" smtClean="0"/>
              <a:t>Collimator temperature</a:t>
            </a:r>
            <a:endParaRPr lang="en-US" dirty="0" smtClean="0"/>
          </a:p>
          <a:p>
            <a:r>
              <a:rPr lang="en-US" dirty="0" smtClean="0"/>
              <a:t>Problems encountered with approximate time lost:</a:t>
            </a:r>
          </a:p>
          <a:p>
            <a:pPr lvl="1"/>
            <a:r>
              <a:rPr lang="en-US" dirty="0" smtClean="0">
                <a:sym typeface="Wingdings"/>
              </a:rPr>
              <a:t>TI2 TED bellow repair			29 h</a:t>
            </a:r>
          </a:p>
          <a:p>
            <a:pPr lvl="1"/>
            <a:r>
              <a:rPr lang="en-US" dirty="0" smtClean="0">
                <a:sym typeface="Wingdings"/>
              </a:rPr>
              <a:t>QPS &amp; ELQA				6 h</a:t>
            </a:r>
          </a:p>
          <a:p>
            <a:pPr lvl="1"/>
            <a:r>
              <a:rPr lang="en-US" dirty="0" smtClean="0">
                <a:sym typeface="Wingdings"/>
              </a:rPr>
              <a:t>Injectors					6 h</a:t>
            </a:r>
          </a:p>
          <a:p>
            <a:pPr lvl="1"/>
            <a:r>
              <a:rPr lang="en-US" dirty="0" smtClean="0">
                <a:sym typeface="Wingdings"/>
              </a:rPr>
              <a:t>RF issues				5 h</a:t>
            </a:r>
          </a:p>
          <a:p>
            <a:pPr lvl="1"/>
            <a:r>
              <a:rPr lang="en-US" dirty="0" smtClean="0">
                <a:sym typeface="Wingdings"/>
              </a:rPr>
              <a:t>Transfer line steering			3 h</a:t>
            </a:r>
          </a:p>
          <a:p>
            <a:pPr lvl="1"/>
            <a:r>
              <a:rPr lang="en-US" dirty="0" smtClean="0">
                <a:sym typeface="Wingdings"/>
              </a:rPr>
              <a:t>MKI8 faults				2 h</a:t>
            </a:r>
          </a:p>
          <a:p>
            <a:pPr lvl="1"/>
            <a:r>
              <a:rPr lang="en-US" dirty="0" smtClean="0">
                <a:sym typeface="Wingdings"/>
              </a:rPr>
              <a:t>Total:					~ 51 h</a:t>
            </a:r>
          </a:p>
          <a:p>
            <a:r>
              <a:rPr lang="en-US" b="1" u="sng" dirty="0" smtClean="0">
                <a:sym typeface="Wingdings"/>
              </a:rPr>
              <a:t>Other important problems:</a:t>
            </a:r>
          </a:p>
          <a:p>
            <a:pPr lvl="1"/>
            <a:r>
              <a:rPr lang="en-US" dirty="0" smtClean="0">
                <a:sym typeface="Wingdings"/>
              </a:rPr>
              <a:t>Accidental switch off of all power converters, including experimental magnets. Recovered in shadow of MD’s.</a:t>
            </a:r>
            <a:endParaRPr lang="en-US" dirty="0" smtClean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26" name="AutoShape 2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44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111750"/>
          </a:xfrm>
        </p:spPr>
        <p:txBody>
          <a:bodyPr/>
          <a:lstStyle/>
          <a:p>
            <a:r>
              <a:rPr lang="en-US" dirty="0" smtClean="0"/>
              <a:t>Vacuum recovery in TI2 after the repair of the vacuum leak at the TED ongoing</a:t>
            </a:r>
          </a:p>
          <a:p>
            <a:endParaRPr lang="en-US" sz="1200" dirty="0" smtClean="0"/>
          </a:p>
          <a:p>
            <a:r>
              <a:rPr lang="en-US" dirty="0" smtClean="0"/>
              <a:t>7:00 power glitch 400kV EDF; affected: </a:t>
            </a:r>
          </a:p>
          <a:p>
            <a:pPr lvl="1"/>
            <a:r>
              <a:rPr lang="en-US" dirty="0" smtClean="0"/>
              <a:t>Injectors</a:t>
            </a:r>
          </a:p>
          <a:p>
            <a:pPr lvl="1"/>
            <a:r>
              <a:rPr lang="en-US" dirty="0" smtClean="0"/>
              <a:t>LHC sectors 81 and 12, RF and collimators</a:t>
            </a:r>
          </a:p>
          <a:p>
            <a:pPr lvl="1"/>
            <a:r>
              <a:rPr lang="en-US" dirty="0" smtClean="0"/>
              <a:t>Alice and </a:t>
            </a:r>
            <a:r>
              <a:rPr lang="en-US" dirty="0" err="1" smtClean="0"/>
              <a:t>LHCb</a:t>
            </a:r>
            <a:r>
              <a:rPr lang="en-US" dirty="0" smtClean="0"/>
              <a:t> dipoles</a:t>
            </a:r>
          </a:p>
          <a:p>
            <a:endParaRPr lang="en-US" sz="1200" dirty="0" smtClean="0"/>
          </a:p>
          <a:p>
            <a:r>
              <a:rPr lang="en-US" dirty="0" smtClean="0"/>
              <a:t>7:43 accidental switch off of LHC magnets including experiments; </a:t>
            </a:r>
            <a:r>
              <a:rPr lang="en-US" dirty="0" err="1" smtClean="0"/>
              <a:t>undulators</a:t>
            </a:r>
            <a:r>
              <a:rPr lang="en-US" dirty="0" smtClean="0"/>
              <a:t> took down </a:t>
            </a:r>
            <a:r>
              <a:rPr lang="en-US" dirty="0" err="1" smtClean="0"/>
              <a:t>cryo</a:t>
            </a:r>
            <a:r>
              <a:rPr lang="en-US" dirty="0" smtClean="0"/>
              <a:t> in MSL/R4.</a:t>
            </a:r>
          </a:p>
          <a:p>
            <a:pPr lvl="4">
              <a:buClr>
                <a:srgbClr val="000000"/>
              </a:buClr>
              <a:buFont typeface="Wingdings"/>
              <a:buChar char="à"/>
            </a:pPr>
            <a:r>
              <a:rPr lang="en-US" sz="2000" dirty="0" smtClean="0">
                <a:solidFill>
                  <a:srgbClr val="0070C0"/>
                </a:solidFill>
              </a:rPr>
              <a:t>Short summary by Valerie Montabonnet</a:t>
            </a:r>
            <a:endParaRPr lang="en-US" dirty="0" smtClean="0">
              <a:solidFill>
                <a:srgbClr val="0070C0"/>
              </a:solidFill>
            </a:endParaRPr>
          </a:p>
          <a:p>
            <a:pPr lvl="4">
              <a:buFont typeface="Wingdings"/>
              <a:buChar char="à"/>
            </a:pP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A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ctions prepared by Stephen Page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Morning – All PC Switch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015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2011-10-06 TE-EPC PIQUET BAD MANIPULATION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1400" dirty="0" smtClean="0"/>
              <a:t>07:00 </a:t>
            </a:r>
            <a:r>
              <a:rPr lang="en-US" sz="1400" i="1" dirty="0" smtClean="0"/>
              <a:t>Alice dipole down. 400kV Glitch informed by TI operator</a:t>
            </a:r>
            <a:r>
              <a:rPr lang="en-US" sz="1400" dirty="0" smtClean="0"/>
              <a:t> [OP </a:t>
            </a:r>
            <a:r>
              <a:rPr lang="en-US" sz="1400" dirty="0" err="1" smtClean="0"/>
              <a:t>eLogBook</a:t>
            </a:r>
            <a:r>
              <a:rPr lang="en-US" sz="1400" dirty="0" smtClean="0"/>
              <a:t>]. </a:t>
            </a:r>
            <a:br>
              <a:rPr lang="en-US" sz="1400" dirty="0" smtClean="0"/>
            </a:br>
            <a:endParaRPr lang="en-GB" sz="1400" dirty="0" smtClean="0"/>
          </a:p>
          <a:p>
            <a:pPr eaLnBrk="1" hangingPunct="1">
              <a:defRPr/>
            </a:pPr>
            <a:r>
              <a:rPr lang="en-GB" sz="1400" dirty="0" smtClean="0"/>
              <a:t>07:15 TE-EPC Piquet called by the TI for analysing the alarm on EMT401  - ALICE Dipole mentioning also an electrical glitch  </a:t>
            </a:r>
          </a:p>
          <a:p>
            <a:pPr eaLnBrk="1" hangingPunct="1">
              <a:defRPr/>
            </a:pPr>
            <a:endParaRPr lang="en-GB" sz="1400" dirty="0" smtClean="0"/>
          </a:p>
          <a:p>
            <a:pPr eaLnBrk="1" hangingPunct="1">
              <a:defRPr/>
            </a:pPr>
            <a:r>
              <a:rPr lang="en-GB" sz="1400" dirty="0" smtClean="0"/>
              <a:t>07:22 TE-EPC Piquet asked </a:t>
            </a:r>
            <a:r>
              <a:rPr lang="en-GB" sz="1400" smtClean="0"/>
              <a:t>to the CCC </a:t>
            </a:r>
            <a:r>
              <a:rPr lang="en-GB" sz="1400" dirty="0" smtClean="0"/>
              <a:t>a PO-LHC-Piquet token (RBAC) for analysis</a:t>
            </a:r>
          </a:p>
          <a:p>
            <a:pPr lvl="1" eaLnBrk="1" hangingPunct="1">
              <a:defRPr/>
            </a:pPr>
            <a:r>
              <a:rPr lang="en-GB" sz="1200" dirty="0" smtClean="0"/>
              <a:t>PO-LHC-Piquet token gives the permission to get the status and control all the LHC converters (machine AND experiments)</a:t>
            </a:r>
          </a:p>
          <a:p>
            <a:pPr lvl="1" eaLnBrk="1" hangingPunct="1">
              <a:defRPr/>
            </a:pPr>
            <a:r>
              <a:rPr lang="en-GB" sz="1200" dirty="0" smtClean="0"/>
              <a:t>He selected ALICE DIPOLE converter with </a:t>
            </a:r>
            <a:r>
              <a:rPr lang="en-GB" sz="1200" dirty="0" err="1" smtClean="0"/>
              <a:t>FGCRun</a:t>
            </a:r>
            <a:r>
              <a:rPr lang="en-GB" sz="1200" dirty="0" smtClean="0"/>
              <a:t>+ (TE-EPC Diagnostic Tool)</a:t>
            </a:r>
          </a:p>
          <a:p>
            <a:pPr lvl="1" eaLnBrk="1" hangingPunct="1">
              <a:defRPr/>
            </a:pPr>
            <a:r>
              <a:rPr lang="en-GB" sz="1200" dirty="0" smtClean="0"/>
              <a:t>He used the get command to read the status </a:t>
            </a:r>
          </a:p>
          <a:p>
            <a:pPr lvl="1" eaLnBrk="1" hangingPunct="1">
              <a:defRPr/>
            </a:pPr>
            <a:r>
              <a:rPr lang="en-GB" sz="1200" dirty="0" smtClean="0"/>
              <a:t>And reset ALICE Dipole converter remaining faults by the command ‘s pc of’ which has two functions (reset and put the converter OFF)</a:t>
            </a:r>
          </a:p>
          <a:p>
            <a:pPr lvl="1" eaLnBrk="1" hangingPunct="1">
              <a:buNone/>
              <a:defRPr/>
            </a:pPr>
            <a:r>
              <a:rPr lang="en-GB" sz="1200" dirty="0" smtClean="0"/>
              <a:t>	</a:t>
            </a:r>
          </a:p>
          <a:p>
            <a:pPr eaLnBrk="1" hangingPunct="1">
              <a:defRPr/>
            </a:pPr>
            <a:r>
              <a:rPr lang="en-GB" sz="1400" dirty="0" smtClean="0"/>
              <a:t>After finishing the analysis of ALICE dipole converter trip, TE-EPC Piquet wanted to check the status of all the LHC machine converters to see what was the impact of the electrical glitch</a:t>
            </a:r>
          </a:p>
          <a:p>
            <a:pPr lvl="1" eaLnBrk="1" hangingPunct="1">
              <a:defRPr/>
            </a:pPr>
            <a:r>
              <a:rPr lang="en-GB" sz="1200" dirty="0" smtClean="0"/>
              <a:t> He selected all the LHC converters (machine AND experiments)</a:t>
            </a:r>
          </a:p>
          <a:p>
            <a:pPr lvl="1" eaLnBrk="1" hangingPunct="1">
              <a:defRPr/>
            </a:pPr>
            <a:r>
              <a:rPr lang="en-GB" sz="1200" dirty="0" smtClean="0"/>
              <a:t>Instead of using again the ‘get status’, he applied the last command by error: ‘s pc of’ to all LHC converters</a:t>
            </a:r>
          </a:p>
          <a:p>
            <a:pPr lvl="1" eaLnBrk="1" hangingPunct="1">
              <a:defRPr/>
            </a:pPr>
            <a:r>
              <a:rPr lang="en-GB" sz="1200" dirty="0" smtClean="0"/>
              <a:t>As consequence, all the converters ON were stopped including CMS and ATLAS converters</a:t>
            </a:r>
          </a:p>
          <a:p>
            <a:pPr lvl="1" eaLnBrk="1" hangingPunct="1">
              <a:buNone/>
              <a:defRPr/>
            </a:pPr>
            <a:endParaRPr lang="en-GB" sz="1200" dirty="0" smtClean="0"/>
          </a:p>
          <a:p>
            <a:pPr eaLnBrk="1" hangingPunct="1">
              <a:defRPr/>
            </a:pPr>
            <a:endParaRPr lang="en-GB" sz="1400" dirty="0" smtClean="0"/>
          </a:p>
          <a:p>
            <a:pPr eaLnBrk="1" hangingPunct="1">
              <a:defRPr/>
            </a:pPr>
            <a:endParaRPr lang="en-GB" sz="1400" dirty="0" smtClean="0"/>
          </a:p>
          <a:p>
            <a:pPr lvl="1" eaLnBrk="1" hangingPunct="1">
              <a:defRPr/>
            </a:pPr>
            <a:endParaRPr lang="en-GB" sz="1200" dirty="0" smtClean="0"/>
          </a:p>
          <a:p>
            <a:pPr lvl="1" eaLnBrk="1" hangingPunct="1">
              <a:defRPr/>
            </a:pPr>
            <a:endParaRPr lang="en-GB" sz="1200" dirty="0" smtClean="0"/>
          </a:p>
          <a:p>
            <a:pPr lvl="1" eaLnBrk="1" hangingPunct="1">
              <a:buNone/>
              <a:defRPr/>
            </a:pPr>
            <a:endParaRPr lang="en-GB" sz="1200" dirty="0" smtClean="0"/>
          </a:p>
          <a:p>
            <a:pPr lvl="1" eaLnBrk="1" hangingPunct="1">
              <a:defRPr/>
            </a:pPr>
            <a:endParaRPr lang="en-GB" sz="1200" dirty="0" smtClean="0"/>
          </a:p>
          <a:p>
            <a:pPr lvl="1" eaLnBrk="1" hangingPunct="1">
              <a:defRPr/>
            </a:pPr>
            <a:endParaRPr lang="en-GB" sz="1200" dirty="0" smtClean="0"/>
          </a:p>
          <a:p>
            <a:pPr lvl="1" eaLnBrk="1" hangingPunct="1">
              <a:defRPr/>
            </a:pPr>
            <a:endParaRPr lang="en-GB" sz="1200" dirty="0" smtClean="0"/>
          </a:p>
          <a:p>
            <a:pPr lvl="1" eaLnBrk="1" hangingPunct="1">
              <a:defRPr/>
            </a:pPr>
            <a:endParaRPr lang="en-GB" sz="1200" dirty="0" smtClean="0"/>
          </a:p>
          <a:p>
            <a:pPr eaLnBrk="1" hangingPunct="1">
              <a:defRPr/>
            </a:pPr>
            <a:r>
              <a:rPr lang="en-GB" sz="1400" dirty="0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0" y="6429375"/>
            <a:ext cx="2133600" cy="292100"/>
          </a:xfrm>
        </p:spPr>
        <p:txBody>
          <a:bodyPr/>
          <a:lstStyle/>
          <a:p>
            <a:pPr>
              <a:defRPr/>
            </a:pPr>
            <a:fld id="{15B5FD1E-06A3-4656-82C1-DDCA750C9CBD}" type="datetime2">
              <a:rPr lang="en-US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Monday, October 10, 2011</a:t>
            </a:fld>
            <a:endParaRPr lang="en-GB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347864" y="6429375"/>
            <a:ext cx="2895600" cy="2921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V. </a:t>
            </a:r>
            <a:r>
              <a:rPr lang="en-US" dirty="0" err="1" smtClean="0">
                <a:solidFill>
                  <a:srgbClr val="9BBB59">
                    <a:lumMod val="50000"/>
                  </a:srgbClr>
                </a:solidFill>
              </a:rPr>
              <a:t>Montabonnet</a:t>
            </a:r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dirty="0">
                <a:solidFill>
                  <a:srgbClr val="9BBB59">
                    <a:lumMod val="50000"/>
                  </a:srgbClr>
                </a:solidFill>
              </a:rPr>
              <a:t>/  CERN</a:t>
            </a:r>
            <a:endParaRPr lang="en-GB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29375"/>
            <a:ext cx="2133600" cy="292100"/>
          </a:xfrm>
        </p:spPr>
        <p:txBody>
          <a:bodyPr/>
          <a:lstStyle/>
          <a:p>
            <a:pPr>
              <a:defRPr/>
            </a:pPr>
            <a:fld id="{048DE102-EB87-4590-8672-0F3912DDA72E}" type="slidenum">
              <a:rPr lang="en-GB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27</a:t>
            </a:fld>
            <a:r>
              <a:rPr lang="en-GB">
                <a:solidFill>
                  <a:srgbClr val="9BBB59">
                    <a:lumMod val="50000"/>
                  </a:srgbClr>
                </a:solidFill>
              </a:rPr>
              <a:t> of xx</a:t>
            </a:r>
            <a:endParaRPr lang="en-GB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778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MD Summary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940" y="765590"/>
            <a:ext cx="8661660" cy="5111750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14:00 – 02:30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things went very well.</a:t>
            </a:r>
          </a:p>
          <a:p>
            <a:r>
              <a:rPr lang="en-US" sz="2000" dirty="0" smtClean="0"/>
              <a:t>intensities around 1.05e11/b after scraping, </a:t>
            </a:r>
            <a:r>
              <a:rPr lang="en-US" sz="2000" dirty="0" err="1" smtClean="0"/>
              <a:t>emittances</a:t>
            </a:r>
            <a:r>
              <a:rPr lang="en-US" sz="2000" dirty="0" smtClean="0"/>
              <a:t> 2.5-2.7um</a:t>
            </a:r>
          </a:p>
          <a:p>
            <a:r>
              <a:rPr lang="en-US" sz="2000" dirty="0" smtClean="0"/>
              <a:t> - RF setup (2h) and damper setup (4h) all OK</a:t>
            </a:r>
          </a:p>
          <a:p>
            <a:r>
              <a:rPr lang="en-US" sz="2000" dirty="0" smtClean="0"/>
              <a:t> - increased </a:t>
            </a:r>
            <a:r>
              <a:rPr lang="en-US" sz="2000" dirty="0" err="1" smtClean="0"/>
              <a:t>chromas</a:t>
            </a:r>
            <a:r>
              <a:rPr lang="en-US" sz="2000" dirty="0" smtClean="0"/>
              <a:t> to about +17 units to keep beam stable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C0099"/>
                </a:solidFill>
              </a:rPr>
              <a:t>- clear signs of </a:t>
            </a:r>
            <a:r>
              <a:rPr lang="en-US" sz="2000" dirty="0" err="1" smtClean="0">
                <a:solidFill>
                  <a:srgbClr val="CC0099"/>
                </a:solidFill>
              </a:rPr>
              <a:t>ecloud</a:t>
            </a:r>
            <a:r>
              <a:rPr lang="en-US" sz="2000" dirty="0" smtClean="0">
                <a:solidFill>
                  <a:srgbClr val="CC0099"/>
                </a:solidFill>
              </a:rPr>
              <a:t> along batches</a:t>
            </a:r>
          </a:p>
          <a:p>
            <a:r>
              <a:rPr lang="en-US" sz="2000" dirty="0" smtClean="0">
                <a:solidFill>
                  <a:srgbClr val="CC0099"/>
                </a:solidFill>
              </a:rPr>
              <a:t> - vacuum and </a:t>
            </a:r>
            <a:r>
              <a:rPr lang="en-US" sz="2000" dirty="0" err="1" smtClean="0">
                <a:solidFill>
                  <a:srgbClr val="CC0099"/>
                </a:solidFill>
              </a:rPr>
              <a:t>cryo</a:t>
            </a:r>
            <a:r>
              <a:rPr lang="en-US" sz="2000" dirty="0" smtClean="0">
                <a:solidFill>
                  <a:srgbClr val="CC0099"/>
                </a:solidFill>
              </a:rPr>
              <a:t> activity apparent</a:t>
            </a:r>
          </a:p>
          <a:p>
            <a:r>
              <a:rPr lang="en-US" sz="2000" dirty="0" smtClean="0"/>
              <a:t>- vacuum pressure rise seen in injection kickers to about 4.5e-9 in P8, 3e-9 in P2;</a:t>
            </a:r>
          </a:p>
          <a:p>
            <a:r>
              <a:rPr lang="en-US" sz="2000" dirty="0" smtClean="0"/>
              <a:t> - reached </a:t>
            </a:r>
            <a:r>
              <a:rPr lang="en-US" sz="2000" dirty="0" smtClean="0">
                <a:solidFill>
                  <a:srgbClr val="0070C0"/>
                </a:solidFill>
              </a:rPr>
              <a:t>nominal (!) length trains of 288b injected and stored for B2</a:t>
            </a:r>
          </a:p>
          <a:p>
            <a:r>
              <a:rPr lang="en-US" sz="2000" dirty="0" smtClean="0"/>
              <a:t> - </a:t>
            </a:r>
            <a:r>
              <a:rPr lang="en-US" sz="2000" dirty="0" smtClean="0">
                <a:solidFill>
                  <a:srgbClr val="0070C0"/>
                </a:solidFill>
              </a:rPr>
              <a:t>reached trains of 144b injected and stored for B1; </a:t>
            </a:r>
            <a:r>
              <a:rPr lang="en-US" sz="2000" dirty="0" smtClean="0"/>
              <a:t>288b train was injected but lost after less than 1 s (losses at TCTH.4R2.B2) 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- injection good; losses 30% of dump thresholds for 288b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- had 732b at 25ns circulating in B2 for some time with 5h lifetime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25 ns MD </a:t>
            </a:r>
            <a:r>
              <a:rPr lang="en-US" sz="2000" dirty="0" smtClean="0"/>
              <a:t>(Brennan, Gianluigi,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30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349" r="-1231"/>
          <a:stretch/>
        </p:blipFill>
        <p:spPr>
          <a:xfrm>
            <a:off x="107380" y="1000108"/>
            <a:ext cx="7302693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Peak </a:t>
            </a:r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 40 (CMS)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01492" y="1268700"/>
            <a:ext cx="1080150" cy="396055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53652" y="1260320"/>
            <a:ext cx="777826" cy="396055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13109" y="1268700"/>
            <a:ext cx="288040" cy="396055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8349" y="2276840"/>
            <a:ext cx="9412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TI2</a:t>
            </a:r>
          </a:p>
          <a:p>
            <a:r>
              <a:rPr lang="de-DE" dirty="0" smtClean="0"/>
              <a:t>TED</a:t>
            </a:r>
          </a:p>
          <a:p>
            <a:r>
              <a:rPr lang="de-DE" dirty="0" err="1" smtClean="0"/>
              <a:t>Repair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146238" y="2279186"/>
            <a:ext cx="8120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25 </a:t>
            </a:r>
            <a:r>
              <a:rPr lang="de-DE" dirty="0" err="1" smtClean="0"/>
              <a:t>ns</a:t>
            </a:r>
            <a:endParaRPr lang="de-DE" dirty="0" smtClean="0"/>
          </a:p>
          <a:p>
            <a:r>
              <a:rPr lang="de-DE" dirty="0" smtClean="0"/>
              <a:t>MD</a:t>
            </a:r>
          </a:p>
          <a:p>
            <a:r>
              <a:rPr lang="de-DE" dirty="0" smtClean="0"/>
              <a:t>&amp;</a:t>
            </a:r>
          </a:p>
          <a:p>
            <a:r>
              <a:rPr lang="de-DE" dirty="0" smtClean="0"/>
              <a:t>Pilot</a:t>
            </a:r>
          </a:p>
          <a:p>
            <a:r>
              <a:rPr lang="de-DE" dirty="0" smtClean="0"/>
              <a:t>Run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04557" y="3537165"/>
            <a:ext cx="2450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Abort Gap </a:t>
            </a:r>
            <a:r>
              <a:rPr lang="de-DE" dirty="0" err="1" smtClean="0"/>
              <a:t>Cleaning</a:t>
            </a:r>
            <a:endParaRPr lang="de-DE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048706" y="1474885"/>
            <a:ext cx="59048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876320" y="1268700"/>
            <a:ext cx="2301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3.3 × 10</a:t>
            </a:r>
            <a:r>
              <a:rPr lang="de-DE" baseline="30000" dirty="0" smtClean="0"/>
              <a:t>33</a:t>
            </a:r>
            <a:r>
              <a:rPr lang="de-DE" dirty="0" smtClean="0"/>
              <a:t> cm</a:t>
            </a:r>
            <a:r>
              <a:rPr lang="de-DE" baseline="30000" dirty="0" smtClean="0"/>
              <a:t>-2</a:t>
            </a:r>
            <a:r>
              <a:rPr lang="de-DE" dirty="0" smtClean="0"/>
              <a:t> s</a:t>
            </a:r>
            <a:r>
              <a:rPr lang="de-DE" baseline="30000" dirty="0" smtClean="0"/>
              <a:t>-1</a:t>
            </a:r>
            <a:endParaRPr lang="de-DE" baseline="30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048706" y="4826056"/>
            <a:ext cx="59048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048706" y="5013220"/>
            <a:ext cx="590482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948330" y="4509150"/>
            <a:ext cx="116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Tevatron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>
            <a:off x="6976941" y="4901150"/>
            <a:ext cx="13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LHC 2010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3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64630"/>
            <a:ext cx="8641200" cy="511175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Wolfgang Hofle, Daniel Valuch, Tom </a:t>
            </a:r>
            <a:r>
              <a:rPr lang="en-US" sz="2000" dirty="0" err="1" smtClean="0"/>
              <a:t>Levens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CC0099"/>
                </a:solidFill>
              </a:rPr>
              <a:t>Completed</a:t>
            </a:r>
            <a:r>
              <a:rPr lang="en-US" sz="2000" dirty="0" smtClean="0"/>
              <a:t> this iteration of </a:t>
            </a:r>
            <a:r>
              <a:rPr lang="en-US" sz="2000" dirty="0" smtClean="0">
                <a:solidFill>
                  <a:srgbClr val="CC0099"/>
                </a:solidFill>
              </a:rPr>
              <a:t>setting-up for 25 ns</a:t>
            </a:r>
            <a:r>
              <a:rPr lang="en-US" sz="2000" dirty="0" smtClean="0"/>
              <a:t>. Used beam transfer function done by network </a:t>
            </a:r>
            <a:r>
              <a:rPr lang="en-US" sz="2000" dirty="0" err="1" smtClean="0"/>
              <a:t>analyser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C0099"/>
                </a:solidFill>
              </a:rPr>
              <a:t>with one train of 12 bunches </a:t>
            </a:r>
            <a:r>
              <a:rPr lang="en-US" sz="2000" dirty="0" smtClean="0"/>
              <a:t>spaced 25 ns and </a:t>
            </a:r>
            <a:r>
              <a:rPr lang="en-US" sz="2000" dirty="0" smtClean="0">
                <a:solidFill>
                  <a:srgbClr val="CC0099"/>
                </a:solidFill>
              </a:rPr>
              <a:t>increased Landau </a:t>
            </a:r>
            <a:r>
              <a:rPr lang="en-US" sz="2000" dirty="0" err="1" smtClean="0">
                <a:solidFill>
                  <a:srgbClr val="CC0099"/>
                </a:solidFill>
              </a:rPr>
              <a:t>octupoles</a:t>
            </a:r>
            <a:r>
              <a:rPr lang="en-US" sz="2000" dirty="0" smtClean="0">
                <a:solidFill>
                  <a:srgbClr val="CC0099"/>
                </a:solidFill>
              </a:rPr>
              <a:t> </a:t>
            </a:r>
            <a:r>
              <a:rPr lang="en-US" sz="2000" dirty="0" smtClean="0"/>
              <a:t>to broaden response (|k|=12). </a:t>
            </a:r>
          </a:p>
          <a:p>
            <a:r>
              <a:rPr lang="en-US" sz="2000" dirty="0" smtClean="0"/>
              <a:t>All 8 </a:t>
            </a:r>
            <a:r>
              <a:rPr lang="en-US" sz="2000" dirty="0" smtClean="0">
                <a:solidFill>
                  <a:srgbClr val="CC0099"/>
                </a:solidFill>
              </a:rPr>
              <a:t>delays</a:t>
            </a:r>
            <a:r>
              <a:rPr lang="en-US" sz="2000" dirty="0" smtClean="0"/>
              <a:t> were set-up, changes were </a:t>
            </a:r>
            <a:r>
              <a:rPr lang="en-US" sz="2000" dirty="0" smtClean="0">
                <a:solidFill>
                  <a:srgbClr val="CC0099"/>
                </a:solidFill>
              </a:rPr>
              <a:t>between 6.7 ns and 11.4 ns</a:t>
            </a:r>
          </a:p>
          <a:p>
            <a:r>
              <a:rPr lang="en-US" sz="2000" dirty="0" smtClean="0"/>
              <a:t>All </a:t>
            </a:r>
            <a:r>
              <a:rPr lang="en-US" sz="2000" dirty="0" smtClean="0">
                <a:solidFill>
                  <a:srgbClr val="CC0099"/>
                </a:solidFill>
              </a:rPr>
              <a:t>phase shifts </a:t>
            </a:r>
            <a:r>
              <a:rPr lang="en-US" sz="2000" dirty="0" smtClean="0"/>
              <a:t>for the pick-ups signals were </a:t>
            </a:r>
            <a:r>
              <a:rPr lang="en-US" sz="2000" dirty="0" smtClean="0">
                <a:solidFill>
                  <a:srgbClr val="CC0099"/>
                </a:solidFill>
              </a:rPr>
              <a:t>checked and corrected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where necessary: The </a:t>
            </a:r>
            <a:r>
              <a:rPr lang="en-US" sz="2000" dirty="0" smtClean="0">
                <a:solidFill>
                  <a:srgbClr val="CC0099"/>
                </a:solidFill>
              </a:rPr>
              <a:t>maximum</a:t>
            </a:r>
            <a:r>
              <a:rPr lang="en-US" sz="2000" dirty="0" smtClean="0"/>
              <a:t> change necessary was </a:t>
            </a:r>
            <a:r>
              <a:rPr lang="en-US" sz="2000" dirty="0" smtClean="0">
                <a:solidFill>
                  <a:srgbClr val="CC0099"/>
                </a:solidFill>
              </a:rPr>
              <a:t>18 degrees </a:t>
            </a:r>
            <a:r>
              <a:rPr lang="en-US" sz="2000" dirty="0" smtClean="0"/>
              <a:t>(horizontal B2)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Settings will be incorporated for 450 GeV for Physics beams, too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The settings for 3.5 TeV, should also be adapted to the new values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Switching between 25 ns settings and 50 ns settings must be done by experts (for the time being), but can be quickly done.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ADT set-up for 25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10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Last year with 50ns: Limited with 200 bunches!</a:t>
            </a:r>
          </a:p>
          <a:p>
            <a:r>
              <a:rPr lang="en-US" dirty="0" smtClean="0"/>
              <a:t>25ns better than 50ns one year ago!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bunch intensities – 732 bunches, 25ns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268700"/>
            <a:ext cx="9048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8282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Pressures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1127125"/>
            <a:ext cx="69596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3569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670"/>
            <a:ext cx="8229600" cy="5111750"/>
          </a:xfrm>
        </p:spPr>
        <p:txBody>
          <a:bodyPr/>
          <a:lstStyle/>
          <a:p>
            <a:r>
              <a:rPr lang="en-US" dirty="0" smtClean="0"/>
              <a:t>02:30 prepare for physics with 25ns and 60 bunches</a:t>
            </a:r>
          </a:p>
          <a:p>
            <a:r>
              <a:rPr lang="en-US" dirty="0" smtClean="0"/>
              <a:t>5:23 stable beams</a:t>
            </a:r>
          </a:p>
          <a:p>
            <a:r>
              <a:rPr lang="en-US" dirty="0" err="1" smtClean="0"/>
              <a:t>Emittances</a:t>
            </a:r>
            <a:r>
              <a:rPr lang="en-US" dirty="0" smtClean="0"/>
              <a:t> in collisions calculated from luminosity: 3.2 – 3.3um </a:t>
            </a:r>
            <a:r>
              <a:rPr lang="en-US" dirty="0" smtClean="0">
                <a:sym typeface="Wingdings"/>
              </a:rPr>
              <a:t> loose factor ~1.5 compared to 50 ns</a:t>
            </a:r>
            <a:endParaRPr lang="en-US" dirty="0" smtClean="0"/>
          </a:p>
          <a:p>
            <a:r>
              <a:rPr lang="en-US" dirty="0" smtClean="0"/>
              <a:t>Bunch length: 1.32/1.38 ns (1.2 ns with 50 ns spacing)</a:t>
            </a:r>
          </a:p>
          <a:p>
            <a:r>
              <a:rPr lang="en-US" dirty="0" smtClean="0"/>
              <a:t>Lifetimes: 125 hours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25ns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5689" b="30291"/>
          <a:stretch>
            <a:fillRect/>
          </a:stretch>
        </p:blipFill>
        <p:spPr bwMode="auto">
          <a:xfrm>
            <a:off x="762000" y="4005146"/>
            <a:ext cx="7620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7271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LHC Physics with 25ns Beams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825160"/>
            <a:ext cx="65214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1825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		Physics fill</a:t>
            </a:r>
          </a:p>
          <a:p>
            <a:r>
              <a:rPr lang="en-US" dirty="0" smtClean="0"/>
              <a:t>After fill</a:t>
            </a:r>
            <a:r>
              <a:rPr lang="en-US" dirty="0" smtClean="0"/>
              <a:t>	</a:t>
            </a:r>
            <a:r>
              <a:rPr lang="en-US" dirty="0" smtClean="0"/>
              <a:t>	MD</a:t>
            </a:r>
            <a:r>
              <a:rPr lang="en-US" dirty="0" smtClean="0"/>
              <a:t>: </a:t>
            </a:r>
            <a:r>
              <a:rPr lang="en-US" dirty="0" smtClean="0"/>
              <a:t>High</a:t>
            </a:r>
            <a:r>
              <a:rPr lang="en-US" dirty="0" smtClean="0"/>
              <a:t> Pile-Up (daytime…)</a:t>
            </a:r>
            <a:endParaRPr lang="en-US" dirty="0" smtClean="0"/>
          </a:p>
          <a:p>
            <a:r>
              <a:rPr lang="en-US" dirty="0" smtClean="0"/>
              <a:t>Wed – </a:t>
            </a:r>
            <a:r>
              <a:rPr lang="en-US" dirty="0" smtClean="0"/>
              <a:t>Thu	</a:t>
            </a:r>
            <a:r>
              <a:rPr lang="en-US" dirty="0" smtClean="0"/>
              <a:t>Physics </a:t>
            </a:r>
            <a:r>
              <a:rPr lang="en-US" dirty="0" smtClean="0"/>
              <a:t>(SPS MD’s)</a:t>
            </a:r>
          </a:p>
          <a:p>
            <a:r>
              <a:rPr lang="en-US" dirty="0" smtClean="0"/>
              <a:t>Fri 9h00		MD: 25 ns</a:t>
            </a:r>
          </a:p>
          <a:p>
            <a:r>
              <a:rPr lang="en-US" dirty="0" smtClean="0"/>
              <a:t>Weekend		</a:t>
            </a:r>
            <a:r>
              <a:rPr lang="en-US" dirty="0" smtClean="0"/>
              <a:t>Physics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To be done: Periodic loss map requalification.</a:t>
            </a:r>
            <a:endParaRPr lang="en-US" i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Joerg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err="1" smtClean="0">
                <a:sym typeface="Wingdings"/>
              </a:rPr>
              <a:t>Gianluigi</a:t>
            </a:r>
            <a:r>
              <a:rPr lang="en-US" dirty="0" smtClean="0">
                <a:sym typeface="Wingdings"/>
              </a:rPr>
              <a:t> coordinate this week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Plans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51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Pile-Up MD </a:t>
            </a:r>
            <a:r>
              <a:rPr lang="en-US" sz="2000" i="1" dirty="0" smtClean="0"/>
              <a:t>(Werner Herr et al…)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908650"/>
            <a:ext cx="8641200" cy="5616780"/>
          </a:xfrm>
        </p:spPr>
        <p:txBody>
          <a:bodyPr/>
          <a:lstStyle/>
          <a:p>
            <a:r>
              <a:rPr lang="en-US" dirty="0"/>
              <a:t>PS/SPS to prepare </a:t>
            </a:r>
            <a:r>
              <a:rPr lang="en-US" dirty="0" smtClean="0"/>
              <a:t>high intensity bunches </a:t>
            </a:r>
            <a:r>
              <a:rPr lang="en-US" dirty="0"/>
              <a:t>for Wed morning.</a:t>
            </a:r>
          </a:p>
          <a:p>
            <a:r>
              <a:rPr lang="en-US" dirty="0" smtClean="0"/>
              <a:t>Hope for two fills with single/few bunches.</a:t>
            </a:r>
          </a:p>
          <a:p>
            <a:r>
              <a:rPr lang="en-US" dirty="0" smtClean="0"/>
              <a:t>Need RF, ADT, tune feedback experts.</a:t>
            </a:r>
          </a:p>
          <a:p>
            <a:r>
              <a:rPr lang="en-US" dirty="0" smtClean="0"/>
              <a:t>Fill #1:</a:t>
            </a:r>
          </a:p>
          <a:p>
            <a:pPr lvl="1"/>
            <a:r>
              <a:rPr lang="en-US" dirty="0" smtClean="0"/>
              <a:t>1b per beam. &gt;2e11 p/bunch. Norm. </a:t>
            </a:r>
            <a:r>
              <a:rPr lang="en-US" dirty="0" err="1" smtClean="0"/>
              <a:t>emittance</a:t>
            </a:r>
            <a:r>
              <a:rPr lang="en-US" dirty="0" smtClean="0"/>
              <a:t> &lt; 2.5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m.</a:t>
            </a:r>
          </a:p>
          <a:p>
            <a:pPr lvl="1"/>
            <a:r>
              <a:rPr lang="en-US" dirty="0" smtClean="0"/>
              <a:t>All interlock actives. Standard cycle.</a:t>
            </a:r>
          </a:p>
          <a:p>
            <a:pPr lvl="1"/>
            <a:r>
              <a:rPr lang="en-US" dirty="0" smtClean="0"/>
              <a:t>Inject, ramp, squeeze, collide in ATLAS and CMS.</a:t>
            </a:r>
          </a:p>
          <a:p>
            <a:pPr lvl="1"/>
            <a:r>
              <a:rPr lang="en-US" dirty="0" smtClean="0"/>
              <a:t>1-2h collision time – stable beams, depends on progress.</a:t>
            </a:r>
          </a:p>
          <a:p>
            <a:r>
              <a:rPr lang="en-US" dirty="0" smtClean="0"/>
              <a:t>Fill #2:</a:t>
            </a:r>
          </a:p>
          <a:p>
            <a:pPr lvl="1"/>
            <a:r>
              <a:rPr lang="en-US" dirty="0" smtClean="0"/>
              <a:t>Same bunch parameters. More bunches possible: additional collisions in </a:t>
            </a:r>
            <a:r>
              <a:rPr lang="en-US" dirty="0" err="1" smtClean="0"/>
              <a:t>LHCb</a:t>
            </a:r>
            <a:r>
              <a:rPr lang="en-US" dirty="0" smtClean="0"/>
              <a:t>/ALICE with low intensity bunches, </a:t>
            </a:r>
            <a:r>
              <a:rPr lang="en-US" dirty="0"/>
              <a:t>10 high pile-up collisions in CMS, …</a:t>
            </a:r>
            <a:endParaRPr lang="en-US" dirty="0" smtClean="0"/>
          </a:p>
          <a:p>
            <a:pPr lvl="1"/>
            <a:r>
              <a:rPr lang="en-US" dirty="0" smtClean="0"/>
              <a:t>Leave for collisions – stable beams, depending on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693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Pile-Up Parameter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39" y="1000125"/>
            <a:ext cx="719964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20340" y="6165380"/>
            <a:ext cx="158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Werner Herr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04060" y="213282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724160" y="242086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084210" y="274085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6588280" y="328498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804310" y="407709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8067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590" r="-459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Integrated </a:t>
            </a:r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 40 (CMS)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Comfortably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4.5 fb-1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076" y="723566"/>
            <a:ext cx="8073923" cy="58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85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/>
              <a:t>	</a:t>
            </a:r>
            <a:r>
              <a:rPr lang="de-DE" dirty="0" smtClean="0"/>
              <a:t>	=		49 h</a:t>
            </a:r>
          </a:p>
          <a:p>
            <a:r>
              <a:rPr lang="de-DE" dirty="0" smtClean="0"/>
              <a:t>Problems			=		51 h</a:t>
            </a:r>
          </a:p>
          <a:p>
            <a:r>
              <a:rPr lang="de-DE" dirty="0" err="1" smtClean="0"/>
              <a:t>Commissioning</a:t>
            </a:r>
            <a:r>
              <a:rPr lang="de-DE" dirty="0" smtClean="0"/>
              <a:t>		=		6 h</a:t>
            </a:r>
          </a:p>
          <a:p>
            <a:r>
              <a:rPr lang="de-DE" dirty="0" smtClean="0"/>
              <a:t>MD				=		12 h</a:t>
            </a:r>
          </a:p>
          <a:p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overhead</a:t>
            </a:r>
            <a:r>
              <a:rPr lang="de-DE" dirty="0" smtClean="0"/>
              <a:t>	=		38 h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Total			=		156 h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Spent</a:t>
            </a:r>
            <a:r>
              <a:rPr lang="de-DE" dirty="0" smtClean="0"/>
              <a:t> (Status </a:t>
            </a:r>
            <a:r>
              <a:rPr lang="de-DE" dirty="0" err="1" smtClean="0"/>
              <a:t>Sunday</a:t>
            </a:r>
            <a:r>
              <a:rPr lang="de-DE" dirty="0" smtClean="0"/>
              <a:t> </a:t>
            </a:r>
            <a:r>
              <a:rPr lang="de-DE" dirty="0" err="1" smtClean="0"/>
              <a:t>evening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78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836640"/>
            <a:ext cx="8229600" cy="51117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BLM threshold change for 10 triplet monitors at IP1 and </a:t>
            </a:r>
            <a:r>
              <a:rPr lang="en-US" dirty="0" smtClean="0"/>
              <a:t>IP5.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Abort gap cleaning commissioning.</a:t>
            </a:r>
            <a:endParaRPr lang="en-US" sz="1800" dirty="0"/>
          </a:p>
          <a:p>
            <a:pPr lvl="0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de-DE" dirty="0" smtClean="0"/>
          </a:p>
          <a:p>
            <a:pPr>
              <a:spcAft>
                <a:spcPts val="1200"/>
              </a:spcAft>
            </a:pP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</a:t>
            </a:r>
            <a:r>
              <a:rPr lang="de-DE" dirty="0" err="1" smtClean="0"/>
              <a:t>hanges</a:t>
            </a:r>
            <a:r>
              <a:rPr lang="de-DE" dirty="0" smtClean="0"/>
              <a:t>/</a:t>
            </a:r>
            <a:r>
              <a:rPr lang="de-DE" dirty="0" err="1" smtClean="0"/>
              <a:t>improvements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10-10-2011,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45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837600"/>
            <a:ext cx="8785220" cy="5111750"/>
          </a:xfrm>
        </p:spPr>
        <p:txBody>
          <a:bodyPr/>
          <a:lstStyle/>
          <a:p>
            <a:r>
              <a:rPr lang="en-US" dirty="0" smtClean="0"/>
              <a:t>BLM threshold change for 10 triplet monitors at IP1 and IP5 the RS10-12 were set to the same value (in </a:t>
            </a:r>
            <a:r>
              <a:rPr lang="en-US" dirty="0" err="1" smtClean="0"/>
              <a:t>Gy</a:t>
            </a:r>
            <a:r>
              <a:rPr lang="en-US" dirty="0" smtClean="0"/>
              <a:t>/s) as the RS09 to allow for luminosity induced loss signals (and avoid having the BLMs constantly at warning levels during physics collisions). Thresholds consequently increased by up to a factor of 2.6. See LHC-BLM-ECR-0026 for details. </a:t>
            </a:r>
          </a:p>
          <a:p>
            <a:r>
              <a:rPr lang="en-US" dirty="0" smtClean="0"/>
              <a:t>Monitors concerned:</a:t>
            </a:r>
          </a:p>
          <a:p>
            <a:pPr lvl="2"/>
            <a:r>
              <a:rPr lang="en-US" dirty="0" smtClean="0"/>
              <a:t>BLMQI.01R1.B1E30_MQXA</a:t>
            </a:r>
            <a:br>
              <a:rPr lang="en-US" dirty="0" smtClean="0"/>
            </a:br>
            <a:r>
              <a:rPr lang="en-US" dirty="0" smtClean="0"/>
              <a:t>BLMQI.01R5.B1E30_MQXA</a:t>
            </a:r>
            <a:br>
              <a:rPr lang="en-US" dirty="0" smtClean="0"/>
            </a:br>
            <a:r>
              <a:rPr lang="en-US" dirty="0" smtClean="0"/>
              <a:t>BLMQI.01L1.B2E30_MQXA</a:t>
            </a:r>
            <a:br>
              <a:rPr lang="en-US" dirty="0" smtClean="0"/>
            </a:br>
            <a:r>
              <a:rPr lang="en-US" dirty="0" smtClean="0"/>
              <a:t>BLMQI.01L5.B2E30_MQXA</a:t>
            </a:r>
            <a:br>
              <a:rPr lang="en-US" dirty="0" smtClean="0"/>
            </a:br>
            <a:r>
              <a:rPr lang="en-US" dirty="0" smtClean="0"/>
              <a:t>BLMQI.02L1.B1I23_MQXB</a:t>
            </a:r>
            <a:br>
              <a:rPr lang="en-US" dirty="0" smtClean="0"/>
            </a:br>
            <a:r>
              <a:rPr lang="en-US" dirty="0" smtClean="0"/>
              <a:t>BLMQI.02R1.B2I23_MQXB</a:t>
            </a:r>
            <a:br>
              <a:rPr lang="en-US" dirty="0" smtClean="0"/>
            </a:br>
            <a:r>
              <a:rPr lang="en-US" dirty="0" smtClean="0"/>
              <a:t>BLMQI.02R1.B1E30_MQXB</a:t>
            </a:r>
            <a:br>
              <a:rPr lang="en-US" dirty="0" smtClean="0"/>
            </a:br>
            <a:r>
              <a:rPr lang="en-US" dirty="0" smtClean="0"/>
              <a:t>BLMQI.02R5.B1E30_MQXB</a:t>
            </a:r>
            <a:br>
              <a:rPr lang="en-US" dirty="0" smtClean="0"/>
            </a:br>
            <a:r>
              <a:rPr lang="en-US" dirty="0" smtClean="0"/>
              <a:t>BLMQI.02L1.B2E30_MQXB</a:t>
            </a:r>
            <a:br>
              <a:rPr lang="en-US" dirty="0" smtClean="0"/>
            </a:br>
            <a:r>
              <a:rPr lang="en-US" dirty="0" smtClean="0"/>
              <a:t>BLMQI.02L5.B2E30_MQXB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Thresholds (Barbara &amp; Eduardo)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73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BLM Thresholds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3553" name="Picture 1" descr="https://ab-dep-op-elogbook.web.cern.ch/ab-dep-op-elogbook/elogbook/secure/attach.php?attachId=1201143&amp;type=png&amp;fname=201110031637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30" y="980660"/>
            <a:ext cx="42291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9384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newable energ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48056</TotalTime>
  <Words>1776</Words>
  <Application>Microsoft Office PowerPoint</Application>
  <PresentationFormat>On-screen Show (4:3)</PresentationFormat>
  <Paragraphs>396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Pixel</vt:lpstr>
      <vt:lpstr>Renewable energy presentation</vt:lpstr>
      <vt:lpstr>Report Week 40 (R. Assmann &amp; E.B. Holzer)</vt:lpstr>
      <vt:lpstr>Statistics</vt:lpstr>
      <vt:lpstr>History Peak Luminosity Week 40 (CMS)</vt:lpstr>
      <vt:lpstr>Integrated Luminosity Week 40 (CMS)</vt:lpstr>
      <vt:lpstr>Comfortably above 4.5 fb-1</vt:lpstr>
      <vt:lpstr>Time Spent (Status Sunday evening)</vt:lpstr>
      <vt:lpstr>Changes/improvements</vt:lpstr>
      <vt:lpstr>BLM Thresholds (Barbara &amp; Eduardo)</vt:lpstr>
      <vt:lpstr>Modified BLM Thresholds</vt:lpstr>
      <vt:lpstr>Abort Gap Cleaning: Motivation</vt:lpstr>
      <vt:lpstr>Fill #2180 and #2181</vt:lpstr>
      <vt:lpstr>Debunching Problem (P. Baudrenghien)</vt:lpstr>
      <vt:lpstr>Summary Abort Gap Cleaning (M. Meddahi et al)</vt:lpstr>
      <vt:lpstr>Summary Abort Gap Cleaning (M. Meddahi et al)</vt:lpstr>
      <vt:lpstr>Abort Gap Population vs Time</vt:lpstr>
      <vt:lpstr>Abort Gap Cleaning example</vt:lpstr>
      <vt:lpstr>Summary Abort Gap Cleaning (M. Meddahi et al)</vt:lpstr>
      <vt:lpstr>Problems</vt:lpstr>
      <vt:lpstr>IR2 Vacuum Spikes</vt:lpstr>
      <vt:lpstr>IR2 Vacuum Spikes</vt:lpstr>
      <vt:lpstr>Temperature History TCTVB.4R2</vt:lpstr>
      <vt:lpstr>Problems</vt:lpstr>
      <vt:lpstr>Transfer Line Issue: Oscillations</vt:lpstr>
      <vt:lpstr>MKI (beam2) problems (E. Carlier)</vt:lpstr>
      <vt:lpstr>Problems</vt:lpstr>
      <vt:lpstr>Thursday Morning – All PC Switch Off</vt:lpstr>
      <vt:lpstr>2011-10-06 TE-EPC PIQUET BAD MANIPULATION</vt:lpstr>
      <vt:lpstr>LHC MD Summary</vt:lpstr>
      <vt:lpstr>Summary of 25 ns MD (Brennan, Gianluigi, …)</vt:lpstr>
      <vt:lpstr>Summary of ADT set-up for 25 ns</vt:lpstr>
      <vt:lpstr>B2 bunch intensities – 732 bunches, 25ns</vt:lpstr>
      <vt:lpstr>Vacuum Pressures</vt:lpstr>
      <vt:lpstr>Physics with 25ns</vt:lpstr>
      <vt:lpstr>First LHC Physics with 25ns Beams</vt:lpstr>
      <vt:lpstr>Tentative Plans</vt:lpstr>
      <vt:lpstr>High Pile-Up MD (Werner Herr et al…)</vt:lpstr>
      <vt:lpstr>High Pile-Up Parameter Space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2034</cp:revision>
  <dcterms:created xsi:type="dcterms:W3CDTF">2010-10-13T07:44:28Z</dcterms:created>
  <dcterms:modified xsi:type="dcterms:W3CDTF">2011-10-10T06:22:27Z</dcterms:modified>
</cp:coreProperties>
</file>