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932" r:id="rId2"/>
    <p:sldId id="937" r:id="rId3"/>
    <p:sldId id="938" r:id="rId4"/>
    <p:sldId id="945" r:id="rId5"/>
    <p:sldId id="946" r:id="rId6"/>
    <p:sldId id="947" r:id="rId7"/>
    <p:sldId id="939" r:id="rId8"/>
    <p:sldId id="941" r:id="rId9"/>
    <p:sldId id="944" r:id="rId10"/>
    <p:sldId id="942" r:id="rId11"/>
    <p:sldId id="936" r:id="rId12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7600"/>
            <a:ext cx="8569190" cy="5111750"/>
          </a:xfrm>
        </p:spPr>
        <p:txBody>
          <a:bodyPr/>
          <a:lstStyle/>
          <a:p>
            <a:pPr lvl="0"/>
            <a:r>
              <a:rPr lang="en-US" dirty="0" smtClean="0"/>
              <a:t>8:16 SB 25ns dumped by RF; integrated </a:t>
            </a:r>
            <a:r>
              <a:rPr lang="en-US" dirty="0" err="1" smtClean="0"/>
              <a:t>lumi</a:t>
            </a:r>
            <a:r>
              <a:rPr lang="en-US" dirty="0" smtClean="0"/>
              <a:t> 0.6 nb-1.</a:t>
            </a:r>
          </a:p>
          <a:p>
            <a:pPr lvl="0"/>
            <a:r>
              <a:rPr lang="en-US" dirty="0" smtClean="0"/>
              <a:t>9:14 BIC problem in TI8 and CMS recovering their tracker</a:t>
            </a:r>
          </a:p>
          <a:p>
            <a:pPr lvl="0"/>
            <a:r>
              <a:rPr lang="en-US" dirty="0" smtClean="0"/>
              <a:t>10:09 </a:t>
            </a:r>
            <a:r>
              <a:rPr lang="en-US" b="1" u="sng" dirty="0" smtClean="0"/>
              <a:t>Abort gap </a:t>
            </a:r>
            <a:r>
              <a:rPr lang="en-US" b="1" u="sng" dirty="0" smtClean="0"/>
              <a:t>cleaning commissioning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16:29 End of abort gap cleaning. Dump. </a:t>
            </a:r>
            <a:r>
              <a:rPr lang="en-US" dirty="0" err="1" smtClean="0"/>
              <a:t>Rampdown</a:t>
            </a:r>
            <a:r>
              <a:rPr lang="en-US" dirty="0" smtClean="0"/>
              <a:t> and </a:t>
            </a:r>
            <a:r>
              <a:rPr lang="en-US" dirty="0" err="1" smtClean="0"/>
              <a:t>precycle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16:58 RF lines 7B1, 7B2 and 8B2 have an error on the LL.</a:t>
            </a:r>
          </a:p>
          <a:p>
            <a:pPr lvl="0"/>
            <a:r>
              <a:rPr lang="en-US" dirty="0" smtClean="0"/>
              <a:t>17:59 RF back. Checks for the new XPOC release.</a:t>
            </a:r>
          </a:p>
          <a:p>
            <a:pPr lvl="0"/>
            <a:r>
              <a:rPr lang="en-US" dirty="0" smtClean="0"/>
              <a:t>18:32 Injection. Beam 2 injection problems. Transfer line steering. MKI8 faults. TI2 BPM LSS6 interlocks.</a:t>
            </a:r>
          </a:p>
          <a:p>
            <a:pPr lvl="0"/>
            <a:r>
              <a:rPr lang="en-US" dirty="0" smtClean="0"/>
              <a:t>22:20 Machine filled. Start ramp.</a:t>
            </a:r>
          </a:p>
          <a:p>
            <a:r>
              <a:rPr lang="en-US" dirty="0" smtClean="0"/>
              <a:t>22:29 Beams dumped. Trips 2 RF modules, arcs detected. Ramp down and </a:t>
            </a:r>
            <a:r>
              <a:rPr lang="en-US" dirty="0" err="1" smtClean="0"/>
              <a:t>precycle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23h31 Injection.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Friday 7.10.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7600"/>
            <a:ext cx="8569190" cy="5111750"/>
          </a:xfrm>
        </p:spPr>
        <p:txBody>
          <a:bodyPr/>
          <a:lstStyle/>
          <a:p>
            <a:pPr lvl="0"/>
            <a:r>
              <a:rPr lang="en-US" dirty="0" smtClean="0"/>
              <a:t>03:00 </a:t>
            </a:r>
            <a:r>
              <a:rPr lang="en-US" dirty="0" smtClean="0"/>
              <a:t>Injection for physics again. </a:t>
            </a:r>
          </a:p>
          <a:p>
            <a:pPr lvl="0"/>
            <a:r>
              <a:rPr lang="en-US" dirty="0" smtClean="0"/>
              <a:t>03:51 Ramp.</a:t>
            </a:r>
          </a:p>
          <a:p>
            <a:pPr lvl="0"/>
            <a:r>
              <a:rPr lang="en-US" dirty="0" smtClean="0"/>
              <a:t>04:33 </a:t>
            </a:r>
            <a:r>
              <a:rPr lang="en-US" b="1" u="sng" dirty="0" smtClean="0"/>
              <a:t>Stable beams. Fill #2194.</a:t>
            </a:r>
            <a:r>
              <a:rPr lang="en-US" dirty="0" smtClean="0"/>
              <a:t> </a:t>
            </a:r>
            <a:r>
              <a:rPr lang="en-US" dirty="0" smtClean="0"/>
              <a:t>Initial luminosity: 3.2e33.</a:t>
            </a:r>
          </a:p>
          <a:p>
            <a:pPr lvl="0"/>
            <a:r>
              <a:rPr lang="en-US" dirty="0" smtClean="0"/>
              <a:t>05:10 Beams dumped by trip of sector 56. MP3 investigating. Integrated </a:t>
            </a:r>
            <a:r>
              <a:rPr lang="en-US" dirty="0" err="1" smtClean="0"/>
              <a:t>lumi</a:t>
            </a:r>
            <a:r>
              <a:rPr lang="en-US" dirty="0" smtClean="0"/>
              <a:t>: 7pb-1. Ramp down and recycle.</a:t>
            </a:r>
          </a:p>
          <a:p>
            <a:r>
              <a:rPr lang="en-US" dirty="0" smtClean="0"/>
              <a:t>07:41 Access to point 6 (QPS problem) and point 2 (ALICE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08:45 QPS problem solved, pre-cycle starting</a:t>
            </a:r>
          </a:p>
          <a:p>
            <a:pPr lvl="1"/>
            <a:r>
              <a:rPr lang="en-US" dirty="0" smtClean="0"/>
              <a:t>circuit breaker for whole QPS rack open – second time this happens</a:t>
            </a:r>
          </a:p>
          <a:p>
            <a:r>
              <a:rPr lang="en-US" dirty="0" smtClean="0"/>
              <a:t>Expect beam back around 10h00.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Saturday 8.10</a:t>
            </a:r>
            <a:r>
              <a:rPr lang="de-DE" dirty="0" smtClean="0"/>
              <a:t>.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16780"/>
          </a:xfrm>
        </p:spPr>
        <p:txBody>
          <a:bodyPr/>
          <a:lstStyle/>
          <a:p>
            <a:r>
              <a:rPr lang="en-US" dirty="0" smtClean="0"/>
              <a:t>Friday pm/Sat/Sun: Physics</a:t>
            </a:r>
          </a:p>
          <a:p>
            <a:r>
              <a:rPr lang="en-US" dirty="0" smtClean="0"/>
              <a:t>Monday day: High pile-up MD.</a:t>
            </a:r>
          </a:p>
          <a:p>
            <a:r>
              <a:rPr lang="en-US" dirty="0" smtClean="0"/>
              <a:t>Tue – Thu: Physics</a:t>
            </a:r>
          </a:p>
          <a:p>
            <a:r>
              <a:rPr lang="en-US" dirty="0" smtClean="0"/>
              <a:t>Friday: Floating MD 25ns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616780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repared </a:t>
            </a:r>
            <a:r>
              <a:rPr lang="en-US" dirty="0" smtClean="0"/>
              <a:t>beams with a special filling scheme </a:t>
            </a:r>
          </a:p>
          <a:p>
            <a:pPr lvl="1"/>
            <a:r>
              <a:rPr lang="en-US" sz="1800" dirty="0" smtClean="0"/>
              <a:t>nominal bunches </a:t>
            </a:r>
            <a:r>
              <a:rPr lang="en-US" sz="1800" dirty="0" err="1" smtClean="0"/>
              <a:t>boardering</a:t>
            </a:r>
            <a:r>
              <a:rPr lang="en-US" sz="1800" dirty="0" smtClean="0"/>
              <a:t> the abort gap, pilot injected and kept elsewhere. </a:t>
            </a:r>
          </a:p>
          <a:p>
            <a:pPr lvl="1"/>
            <a:r>
              <a:rPr lang="en-US" sz="1800" dirty="0" smtClean="0"/>
              <a:t>One injection with one train of 12 and one injection with two trains of 12 bunches, 50 ns spaced bunches.</a:t>
            </a:r>
          </a:p>
          <a:p>
            <a:pPr lvl="1"/>
            <a:r>
              <a:rPr lang="en-US" sz="1800" dirty="0" smtClean="0"/>
              <a:t>Ramped to 3.5TeV collided.</a:t>
            </a:r>
            <a:endParaRPr lang="en-US" sz="1600" dirty="0" smtClean="0"/>
          </a:p>
          <a:p>
            <a:r>
              <a:rPr lang="en-US" dirty="0" smtClean="0"/>
              <a:t>S</a:t>
            </a:r>
            <a:r>
              <a:rPr lang="en-US" dirty="0" smtClean="0"/>
              <a:t>witched </a:t>
            </a:r>
            <a:r>
              <a:rPr lang="en-US" dirty="0" smtClean="0"/>
              <a:t>on abort gap cleaning </a:t>
            </a:r>
          </a:p>
          <a:p>
            <a:pPr lvl="1"/>
            <a:r>
              <a:rPr lang="en-US" dirty="0" smtClean="0"/>
              <a:t>tune stepping in range of 0.29 to 0.33 (vertical plane), 2 second repeat cycle, 30 steps in tune.</a:t>
            </a:r>
          </a:p>
          <a:p>
            <a:pPr lvl="1"/>
            <a:r>
              <a:rPr lang="en-US" dirty="0" smtClean="0"/>
              <a:t>The initially used cleaning pulse was ~1 microsecond long, located early in the abort gap, as for cleaning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u="sng" dirty="0" smtClean="0"/>
              <a:t>effect on the luminosity could be seen for this initial part</a:t>
            </a:r>
            <a:r>
              <a:rPr lang="en-US" dirty="0" smtClean="0"/>
              <a:t>, when switching on B1 cleaning, but not readily confirmed by </a:t>
            </a:r>
            <a:r>
              <a:rPr lang="en-US" dirty="0" err="1" smtClean="0"/>
              <a:t>wirescans</a:t>
            </a:r>
            <a:r>
              <a:rPr lang="en-US" dirty="0" smtClean="0"/>
              <a:t> done towards the end of the MD.</a:t>
            </a:r>
          </a:p>
          <a:p>
            <a:r>
              <a:rPr lang="en-US" dirty="0" smtClean="0"/>
              <a:t>RF voltage was reduced in different steps and observed cleaning.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Abort Gap </a:t>
            </a:r>
            <a:r>
              <a:rPr lang="en-US" dirty="0" smtClean="0"/>
              <a:t>Cleaning </a:t>
            </a:r>
            <a:r>
              <a:rPr lang="en-US" sz="2400" dirty="0" smtClean="0"/>
              <a:t>(M. </a:t>
            </a:r>
            <a:r>
              <a:rPr lang="en-US" sz="2400" dirty="0" err="1" smtClean="0"/>
              <a:t>Meddahi</a:t>
            </a:r>
            <a:r>
              <a:rPr lang="en-US" sz="2400" dirty="0" smtClean="0"/>
              <a:t> et al)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616780"/>
          </a:xfrm>
        </p:spPr>
        <p:txBody>
          <a:bodyPr/>
          <a:lstStyle/>
          <a:p>
            <a:r>
              <a:rPr lang="en-US" dirty="0" smtClean="0"/>
              <a:t>Length of the cleaning pulse was later increased </a:t>
            </a:r>
          </a:p>
          <a:p>
            <a:pPr lvl="1"/>
            <a:r>
              <a:rPr lang="en-US" dirty="0" smtClean="0"/>
              <a:t>cover almost full abort gap (~2.5us), works well. </a:t>
            </a:r>
          </a:p>
          <a:p>
            <a:r>
              <a:rPr lang="en-US" u="sng" dirty="0" smtClean="0"/>
              <a:t>After three hours in collisions no more effect on </a:t>
            </a:r>
            <a:r>
              <a:rPr lang="en-US" u="sng" dirty="0" err="1" smtClean="0"/>
              <a:t>lumi</a:t>
            </a:r>
            <a:r>
              <a:rPr lang="en-US" u="sng" dirty="0" smtClean="0"/>
              <a:t> decay</a:t>
            </a:r>
            <a:r>
              <a:rPr lang="en-US" dirty="0" smtClean="0"/>
              <a:t> when cleaning is switched on/off</a:t>
            </a:r>
          </a:p>
          <a:p>
            <a:r>
              <a:rPr lang="en-US" dirty="0" smtClean="0"/>
              <a:t>Recovered equal bunch length for both beams</a:t>
            </a:r>
          </a:p>
          <a:p>
            <a:pPr lvl="1"/>
            <a:r>
              <a:rPr lang="en-US" dirty="0" smtClean="0"/>
              <a:t>lowering voltage to 6.5 MV (before different steps were done on both beams so bucket filling was different)</a:t>
            </a:r>
          </a:p>
          <a:p>
            <a:r>
              <a:rPr lang="en-US" dirty="0" smtClean="0"/>
              <a:t>Moved tune…</a:t>
            </a:r>
          </a:p>
          <a:p>
            <a:pPr lvl="1"/>
            <a:r>
              <a:rPr lang="en-US" dirty="0" smtClean="0"/>
              <a:t>range symmetric about tune of 0.32, not better. </a:t>
            </a:r>
          </a:p>
          <a:p>
            <a:pPr lvl="1"/>
            <a:r>
              <a:rPr lang="en-US" dirty="0" smtClean="0"/>
              <a:t>Narrowed tune range to 0.31 to 0.33, cleaning is worse.</a:t>
            </a:r>
          </a:p>
          <a:p>
            <a:pPr lvl="1"/>
            <a:r>
              <a:rPr lang="en-US" dirty="0" smtClean="0"/>
              <a:t>Best cleaning was for the initial choice of 0.29 to 0.33</a:t>
            </a:r>
          </a:p>
          <a:p>
            <a:r>
              <a:rPr lang="en-US" dirty="0" smtClean="0"/>
              <a:t>Long cleaning pulse </a:t>
            </a:r>
          </a:p>
          <a:p>
            <a:pPr lvl="1"/>
            <a:r>
              <a:rPr lang="en-US" dirty="0" smtClean="0"/>
              <a:t>with voltage drop of 2 MV (9.5 MV to 7.5 MV) cleaning was insufficient. </a:t>
            </a:r>
          </a:p>
          <a:p>
            <a:pPr lvl="1"/>
            <a:r>
              <a:rPr lang="en-US" dirty="0" smtClean="0"/>
              <a:t>For smaller voltage drops the cleaning seemed to act as a barrier.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Abort Gap </a:t>
            </a:r>
            <a:r>
              <a:rPr lang="en-US" dirty="0" smtClean="0"/>
              <a:t>Cleaning </a:t>
            </a:r>
            <a:r>
              <a:rPr lang="en-US" sz="2400" dirty="0" smtClean="0">
                <a:solidFill>
                  <a:srgbClr val="00007D"/>
                </a:solidFill>
              </a:rPr>
              <a:t>(M. </a:t>
            </a:r>
            <a:r>
              <a:rPr lang="en-US" sz="2400" dirty="0" err="1" smtClean="0">
                <a:solidFill>
                  <a:srgbClr val="00007D"/>
                </a:solidFill>
              </a:rPr>
              <a:t>Meddahi</a:t>
            </a:r>
            <a:r>
              <a:rPr lang="en-US" sz="2400" dirty="0" smtClean="0">
                <a:solidFill>
                  <a:srgbClr val="00007D"/>
                </a:solidFill>
              </a:rPr>
              <a:t> et 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1117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RF voltage changed </a:t>
            </a:r>
            <a:r>
              <a:rPr lang="en-US" sz="2000" dirty="0" smtClean="0">
                <a:sym typeface="Wingdings" pitchFamily="2" charset="2"/>
              </a:rPr>
              <a:t> leak of beam into abort gap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Transverse damper cleans out the gap (faster than synchrotron rad.)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02414&amp;type=png&amp;fname=20111007160949.png"/>
          <p:cNvPicPr>
            <a:picLocks noChangeAspect="1" noChangeArrowheads="1"/>
          </p:cNvPicPr>
          <p:nvPr/>
        </p:nvPicPr>
        <p:blipFill>
          <a:blip r:embed="rId2" cstate="print"/>
          <a:srcRect t="34686"/>
          <a:stretch>
            <a:fillRect/>
          </a:stretch>
        </p:blipFill>
        <p:spPr bwMode="auto">
          <a:xfrm>
            <a:off x="323410" y="1700760"/>
            <a:ext cx="8444328" cy="48813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05406" y="2420860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Population in abort gap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79420" y="188718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Beam 2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760" y="188718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Beam 1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0190" y="2420860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Population in abort gap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10" y="4653170"/>
            <a:ext cx="1571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history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2300" y="4581160"/>
            <a:ext cx="1571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history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7984171">
            <a:off x="3331912" y="5121294"/>
            <a:ext cx="593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filling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8091720">
            <a:off x="3938887" y="4510601"/>
            <a:ext cx="8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cleaning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7984171">
            <a:off x="4700102" y="4977275"/>
            <a:ext cx="593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filling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8091720">
            <a:off x="5436182" y="4942661"/>
            <a:ext cx="8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cleaning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https://ab-dep-op-elogbook.web.cern.ch/ab-dep-op-elogbook/elogbook/secure/attach.php?attachId=1202416&amp;type=png&amp;fname=20111007161042.png"/>
          <p:cNvPicPr>
            <a:picLocks noChangeAspect="1" noChangeArrowheads="1"/>
          </p:cNvPicPr>
          <p:nvPr/>
        </p:nvPicPr>
        <p:blipFill>
          <a:blip r:embed="rId2" cstate="print"/>
          <a:srcRect t="34186"/>
          <a:stretch>
            <a:fillRect/>
          </a:stretch>
        </p:blipFill>
        <p:spPr bwMode="auto">
          <a:xfrm>
            <a:off x="135128" y="1441081"/>
            <a:ext cx="8829482" cy="5156359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92620"/>
            <a:ext cx="8641200" cy="51117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RF voltage changed </a:t>
            </a:r>
            <a:r>
              <a:rPr lang="en-US" sz="2000" dirty="0" smtClean="0">
                <a:sym typeface="Wingdings" pitchFamily="2" charset="2"/>
              </a:rPr>
              <a:t> leak of beam into abort gap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Transverse damper cleans out the gap (faster than synchrotron rad.)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 example (52 s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7580" y="2420860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Population in abort gap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79420" y="162875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Beam 2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760" y="162875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Beam 1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0190" y="2420860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Population in abort gap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450" y="4509150"/>
            <a:ext cx="1571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history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90" y="4509150"/>
            <a:ext cx="1571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history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7984171">
            <a:off x="2539801" y="4977275"/>
            <a:ext cx="593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filling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8091720">
            <a:off x="3347893" y="4654622"/>
            <a:ext cx="8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cleaning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7984171">
            <a:off x="7724522" y="5049285"/>
            <a:ext cx="593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filling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8091720">
            <a:off x="8364430" y="4366580"/>
            <a:ext cx="85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cleaning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Population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8673" name="Picture 1" descr="https://ab-dep-op-elogbook.web.cern.ch/ab-dep-op-elogbook/elogbook/secure/attach.php?attachId=1202419&amp;type=png&amp;fname=20111007161511.png"/>
          <p:cNvPicPr>
            <a:picLocks noChangeAspect="1" noChangeArrowheads="1"/>
          </p:cNvPicPr>
          <p:nvPr/>
        </p:nvPicPr>
        <p:blipFill>
          <a:blip r:embed="rId2" cstate="print"/>
          <a:srcRect t="18249" r="3007" b="8757"/>
          <a:stretch>
            <a:fillRect/>
          </a:stretch>
        </p:blipFill>
        <p:spPr bwMode="auto">
          <a:xfrm>
            <a:off x="179390" y="620610"/>
            <a:ext cx="5256730" cy="20162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04532" y="983693"/>
            <a:ext cx="321434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/>
              <a:t>4:15:09 PM 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0 s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4:16:14 PM 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+ 65 s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4:16:25 PM 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+ 76 s</a:t>
            </a:r>
            <a:endParaRPr lang="en-US" sz="2400" b="1" dirty="0"/>
          </a:p>
        </p:txBody>
      </p:sp>
      <p:pic>
        <p:nvPicPr>
          <p:cNvPr id="28674" name="Picture 2" descr="https://ab-dep-op-elogbook.web.cern.ch/ab-dep-op-elogbook/elogbook/secure/attach.php?attachId=1202420&amp;type=png&amp;fname=20111007161616.png"/>
          <p:cNvPicPr>
            <a:picLocks noChangeAspect="1" noChangeArrowheads="1"/>
          </p:cNvPicPr>
          <p:nvPr/>
        </p:nvPicPr>
        <p:blipFill>
          <a:blip r:embed="rId3" cstate="print"/>
          <a:srcRect t="19528"/>
          <a:stretch>
            <a:fillRect/>
          </a:stretch>
        </p:blipFill>
        <p:spPr bwMode="auto">
          <a:xfrm>
            <a:off x="179391" y="2564880"/>
            <a:ext cx="5256730" cy="2095766"/>
          </a:xfrm>
          <a:prstGeom prst="rect">
            <a:avLst/>
          </a:prstGeom>
          <a:noFill/>
        </p:spPr>
      </p:pic>
      <p:pic>
        <p:nvPicPr>
          <p:cNvPr id="28675" name="Picture 3" descr="https://ab-dep-op-elogbook.web.cern.ch/ab-dep-op-elogbook/elogbook/secure/attach.php?attachId=1202421&amp;type=png&amp;fname=20111007161626.png"/>
          <p:cNvPicPr>
            <a:picLocks noChangeAspect="1" noChangeArrowheads="1"/>
          </p:cNvPicPr>
          <p:nvPr/>
        </p:nvPicPr>
        <p:blipFill>
          <a:blip r:embed="rId4" cstate="print"/>
          <a:srcRect t="18700"/>
          <a:stretch>
            <a:fillRect/>
          </a:stretch>
        </p:blipFill>
        <p:spPr bwMode="auto">
          <a:xfrm>
            <a:off x="174130" y="4621965"/>
            <a:ext cx="5334000" cy="219150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 bwMode="auto">
          <a:xfrm>
            <a:off x="1835620" y="1628750"/>
            <a:ext cx="2520350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35620" y="4221110"/>
            <a:ext cx="2520350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835620" y="6237390"/>
            <a:ext cx="2520350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616780"/>
          </a:xfrm>
        </p:spPr>
        <p:txBody>
          <a:bodyPr/>
          <a:lstStyle/>
          <a:p>
            <a:r>
              <a:rPr lang="en-US" dirty="0" smtClean="0"/>
              <a:t>Bunch by bunch </a:t>
            </a:r>
            <a:r>
              <a:rPr lang="en-US" dirty="0" err="1" smtClean="0"/>
              <a:t>lumi</a:t>
            </a:r>
            <a:r>
              <a:rPr lang="en-US" dirty="0" smtClean="0"/>
              <a:t> data to be looked at in detail.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abort </a:t>
            </a:r>
            <a:r>
              <a:rPr lang="en-US" u="sng" dirty="0" smtClean="0"/>
              <a:t>gap cleaning is </a:t>
            </a:r>
            <a:r>
              <a:rPr lang="en-US" u="sng" dirty="0" smtClean="0"/>
              <a:t>operational</a:t>
            </a:r>
            <a:r>
              <a:rPr lang="en-US" dirty="0" smtClean="0"/>
              <a:t> </a:t>
            </a:r>
            <a:r>
              <a:rPr lang="en-US" dirty="0" smtClean="0"/>
              <a:t>if we want to use it, but </a:t>
            </a:r>
            <a:r>
              <a:rPr lang="en-US" u="sng" dirty="0" smtClean="0"/>
              <a:t>effect on </a:t>
            </a:r>
            <a:r>
              <a:rPr lang="en-US" u="sng" dirty="0" smtClean="0"/>
              <a:t>luminosity</a:t>
            </a:r>
            <a:r>
              <a:rPr lang="en-US" dirty="0" smtClean="0"/>
              <a:t> </a:t>
            </a:r>
            <a:r>
              <a:rPr lang="en-US" dirty="0" smtClean="0"/>
              <a:t>with full machine still needs to be checked in detail. </a:t>
            </a:r>
          </a:p>
          <a:p>
            <a:r>
              <a:rPr lang="en-US" dirty="0" smtClean="0"/>
              <a:t>Propose to </a:t>
            </a:r>
            <a:r>
              <a:rPr lang="en-US" u="sng" dirty="0" smtClean="0"/>
              <a:t>test it at an end of fill</a:t>
            </a:r>
            <a:r>
              <a:rPr lang="en-US" dirty="0" smtClean="0"/>
              <a:t> for a couple of hours, using the longer cleaning pulse, at the beginning of next week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Abort Gap </a:t>
            </a:r>
            <a:r>
              <a:rPr lang="en-US" dirty="0" smtClean="0"/>
              <a:t>Cleaning </a:t>
            </a:r>
            <a:r>
              <a:rPr lang="en-US" sz="2400" dirty="0" smtClean="0">
                <a:solidFill>
                  <a:srgbClr val="00007D"/>
                </a:solidFill>
              </a:rPr>
              <a:t>(M. </a:t>
            </a:r>
            <a:r>
              <a:rPr lang="en-US" sz="2400" dirty="0" err="1" smtClean="0">
                <a:solidFill>
                  <a:srgbClr val="00007D"/>
                </a:solidFill>
              </a:rPr>
              <a:t>Meddahi</a:t>
            </a:r>
            <a:r>
              <a:rPr lang="en-US" sz="2400" dirty="0" smtClean="0">
                <a:solidFill>
                  <a:srgbClr val="00007D"/>
                </a:solidFill>
              </a:rPr>
              <a:t> et 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7600"/>
            <a:ext cx="8569190" cy="5111750"/>
          </a:xfrm>
        </p:spPr>
        <p:txBody>
          <a:bodyPr/>
          <a:lstStyle/>
          <a:p>
            <a:pPr lvl="0"/>
            <a:r>
              <a:rPr lang="en-US" dirty="0" smtClean="0"/>
              <a:t>23:31 </a:t>
            </a:r>
            <a:r>
              <a:rPr lang="en-US" dirty="0" smtClean="0"/>
              <a:t>Injection. Injection problems. SPS injection oscillations. MKI8 faults. </a:t>
            </a:r>
          </a:p>
          <a:p>
            <a:r>
              <a:rPr lang="en-US" dirty="0" smtClean="0"/>
              <a:t>23:55 Called kicker </a:t>
            </a:r>
            <a:r>
              <a:rPr lang="en-US" dirty="0" smtClean="0"/>
              <a:t>expert for MKI8 problem.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problem with the MKI is that now there is a shift between the </a:t>
            </a:r>
            <a:r>
              <a:rPr lang="en-US" dirty="0" err="1" smtClean="0"/>
              <a:t>prepulse</a:t>
            </a:r>
            <a:r>
              <a:rPr lang="en-US" dirty="0" smtClean="0"/>
              <a:t> and the abort gap keeper.  </a:t>
            </a:r>
            <a:endParaRPr lang="en-US" dirty="0" smtClean="0"/>
          </a:p>
          <a:p>
            <a:pPr lvl="1"/>
            <a:r>
              <a:rPr lang="en-US" dirty="0" smtClean="0"/>
              <a:t>Expert </a:t>
            </a:r>
            <a:r>
              <a:rPr lang="en-US" dirty="0" smtClean="0"/>
              <a:t>comes to CCC to correct the shift. </a:t>
            </a:r>
            <a:endParaRPr lang="en-US" dirty="0" smtClean="0"/>
          </a:p>
          <a:p>
            <a:pPr lvl="1"/>
            <a:r>
              <a:rPr lang="en-US" dirty="0" smtClean="0"/>
              <a:t>RF </a:t>
            </a:r>
            <a:r>
              <a:rPr lang="en-US" dirty="0" smtClean="0"/>
              <a:t>checked that all OK from their side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01:44 Injection for physics. </a:t>
            </a:r>
            <a:endParaRPr lang="en-US" dirty="0" smtClean="0"/>
          </a:p>
          <a:p>
            <a:pPr lvl="1"/>
            <a:r>
              <a:rPr lang="en-US" dirty="0" smtClean="0"/>
              <a:t>Kicker </a:t>
            </a:r>
            <a:r>
              <a:rPr lang="en-US" dirty="0" smtClean="0"/>
              <a:t>problem solved. </a:t>
            </a:r>
            <a:endParaRPr lang="en-US" dirty="0" smtClean="0"/>
          </a:p>
          <a:p>
            <a:pPr lvl="1"/>
            <a:r>
              <a:rPr lang="en-US" dirty="0" smtClean="0"/>
              <a:t>Injection </a:t>
            </a:r>
            <a:r>
              <a:rPr lang="en-US" dirty="0" smtClean="0"/>
              <a:t>efficiency is affected by a BPM interlock in SPS-LSS6 for B1. SPS problems. </a:t>
            </a:r>
            <a:endParaRPr lang="en-US" dirty="0" smtClean="0"/>
          </a:p>
          <a:p>
            <a:pPr lvl="1"/>
            <a:r>
              <a:rPr lang="en-US" dirty="0" smtClean="0"/>
              <a:t>Injected </a:t>
            </a:r>
            <a:r>
              <a:rPr lang="en-US" dirty="0" smtClean="0"/>
              <a:t>beam </a:t>
            </a:r>
            <a:r>
              <a:rPr lang="en-US" dirty="0" smtClean="0"/>
              <a:t>dumped by losses.</a:t>
            </a:r>
            <a:endParaRPr lang="en-US" dirty="0" smtClean="0"/>
          </a:p>
          <a:p>
            <a:pPr lvl="0"/>
            <a:r>
              <a:rPr lang="en-US" dirty="0" smtClean="0"/>
              <a:t>03:00 Injection for physics again.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Fri/Sat 7/8.10</a:t>
            </a:r>
            <a:r>
              <a:rPr lang="de-DE" dirty="0" smtClean="0"/>
              <a:t>.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13210" cy="5760800"/>
          </a:xfrm>
        </p:spPr>
        <p:txBody>
          <a:bodyPr/>
          <a:lstStyle/>
          <a:p>
            <a:r>
              <a:rPr lang="en-US" sz="2000" dirty="0" smtClean="0"/>
              <a:t>Transient </a:t>
            </a:r>
            <a:r>
              <a:rPr lang="en-US" sz="2000" dirty="0" smtClean="0"/>
              <a:t>AGK </a:t>
            </a:r>
            <a:r>
              <a:rPr lang="en-US" sz="2000" dirty="0" smtClean="0"/>
              <a:t>(“abort gap keeper”) inhibition </a:t>
            </a:r>
            <a:r>
              <a:rPr lang="en-US" sz="2000" dirty="0" smtClean="0"/>
              <a:t>for injection of bucket 1 (probe beam) resulting in missing kick (beam on TDI</a:t>
            </a:r>
            <a:r>
              <a:rPr lang="en-US" sz="2000" dirty="0" smtClean="0"/>
              <a:t>):</a:t>
            </a:r>
          </a:p>
          <a:p>
            <a:pPr lvl="1"/>
            <a:r>
              <a:rPr lang="en-US" sz="1800" dirty="0" smtClean="0"/>
              <a:t>Inhibition </a:t>
            </a:r>
            <a:r>
              <a:rPr lang="en-US" sz="1800" dirty="0" smtClean="0"/>
              <a:t>seems </a:t>
            </a:r>
            <a:r>
              <a:rPr lang="en-US" sz="1800" dirty="0" smtClean="0"/>
              <a:t>due </a:t>
            </a:r>
            <a:r>
              <a:rPr lang="en-US" sz="1800" dirty="0" smtClean="0"/>
              <a:t>to </a:t>
            </a:r>
            <a:r>
              <a:rPr lang="en-US" sz="1800" dirty="0" err="1" smtClean="0"/>
              <a:t>asynchronism</a:t>
            </a:r>
            <a:r>
              <a:rPr lang="en-US" sz="1800" dirty="0" smtClean="0"/>
              <a:t> between AGK 100MHz generation clock </a:t>
            </a:r>
            <a:r>
              <a:rPr lang="en-US" sz="1800" dirty="0" smtClean="0"/>
              <a:t>in LBDS </a:t>
            </a:r>
            <a:r>
              <a:rPr lang="en-US" sz="1800" dirty="0" smtClean="0"/>
              <a:t>and injection </a:t>
            </a:r>
            <a:r>
              <a:rPr lang="en-US" sz="1800" dirty="0" err="1" smtClean="0"/>
              <a:t>prepulse</a:t>
            </a:r>
            <a:r>
              <a:rPr lang="en-US" sz="1800" dirty="0" smtClean="0"/>
              <a:t> (end </a:t>
            </a:r>
            <a:r>
              <a:rPr lang="en-US" sz="1800" dirty="0" smtClean="0"/>
              <a:t>AGK </a:t>
            </a:r>
            <a:r>
              <a:rPr lang="en-US" sz="1800" dirty="0" smtClean="0"/>
              <a:t>window</a:t>
            </a:r>
            <a:r>
              <a:rPr lang="en-US" sz="1800" dirty="0" smtClean="0"/>
              <a:t>).</a:t>
            </a:r>
          </a:p>
          <a:p>
            <a:pPr lvl="1"/>
            <a:r>
              <a:rPr lang="en-US" sz="1800" dirty="0" smtClean="0"/>
              <a:t>Shift </a:t>
            </a:r>
            <a:r>
              <a:rPr lang="en-US" sz="1800" dirty="0" smtClean="0"/>
              <a:t>of the AGK </a:t>
            </a:r>
            <a:r>
              <a:rPr lang="en-US" sz="1800" dirty="0" err="1" smtClean="0"/>
              <a:t>w.r.t</a:t>
            </a:r>
            <a:r>
              <a:rPr lang="en-US" sz="1800" dirty="0" smtClean="0"/>
              <a:t> the injection by -10ns improves the situation for injection of bucket 1 but induces transient inhibition on the injection of bucket 31181 (beginning of AGK </a:t>
            </a:r>
            <a:r>
              <a:rPr lang="en-US" sz="1800" dirty="0" smtClean="0"/>
              <a:t>window).</a:t>
            </a:r>
          </a:p>
          <a:p>
            <a:pPr lvl="1"/>
            <a:r>
              <a:rPr lang="en-US" sz="1800" dirty="0" smtClean="0"/>
              <a:t>Roll </a:t>
            </a:r>
            <a:r>
              <a:rPr lang="en-US" sz="1800" dirty="0" smtClean="0"/>
              <a:t>back to original </a:t>
            </a:r>
            <a:r>
              <a:rPr lang="en-US" sz="1800" dirty="0" err="1" smtClean="0"/>
              <a:t>synchronisation</a:t>
            </a:r>
            <a:r>
              <a:rPr lang="en-US" sz="1800" dirty="0" smtClean="0"/>
              <a:t> </a:t>
            </a:r>
            <a:r>
              <a:rPr lang="en-US" sz="1800" dirty="0" smtClean="0"/>
              <a:t>settings.</a:t>
            </a:r>
          </a:p>
          <a:p>
            <a:pPr lvl="1"/>
            <a:r>
              <a:rPr lang="en-US" sz="1800" dirty="0" smtClean="0"/>
              <a:t>AGK </a:t>
            </a:r>
            <a:r>
              <a:rPr lang="en-US" sz="1800" dirty="0" smtClean="0"/>
              <a:t>window length within tolerances (no interlock at LBDS level</a:t>
            </a:r>
            <a:r>
              <a:rPr lang="en-US" sz="1800" dirty="0" smtClean="0"/>
              <a:t>).</a:t>
            </a:r>
          </a:p>
          <a:p>
            <a:pPr lvl="1"/>
            <a:r>
              <a:rPr lang="en-US" sz="1800" dirty="0" smtClean="0"/>
              <a:t>Phase </a:t>
            </a:r>
            <a:r>
              <a:rPr lang="en-US" sz="1800" dirty="0" smtClean="0"/>
              <a:t>offset between revolution frequency and injection </a:t>
            </a:r>
            <a:r>
              <a:rPr lang="en-US" sz="1800" dirty="0" err="1" smtClean="0"/>
              <a:t>prepulse</a:t>
            </a:r>
            <a:r>
              <a:rPr lang="en-US" sz="1800" dirty="0" smtClean="0"/>
              <a:t> </a:t>
            </a:r>
            <a:r>
              <a:rPr lang="en-US" sz="1800" dirty="0" err="1" smtClean="0"/>
              <a:t>w.r.t</a:t>
            </a:r>
            <a:r>
              <a:rPr lang="en-US" sz="1800" dirty="0" smtClean="0"/>
              <a:t> selected bucket appears to be OK (shift of the AGK results in inhibition of the bucket 31181 as </a:t>
            </a:r>
            <a:r>
              <a:rPr lang="en-US" sz="1800" dirty="0" smtClean="0"/>
              <a:t>foreseen)</a:t>
            </a:r>
          </a:p>
          <a:p>
            <a:r>
              <a:rPr lang="en-US" sz="2200" dirty="0" smtClean="0"/>
              <a:t>Looks </a:t>
            </a:r>
            <a:r>
              <a:rPr lang="en-US" sz="2200" dirty="0" smtClean="0"/>
              <a:t>like as to be a drift within one timing </a:t>
            </a:r>
            <a:r>
              <a:rPr lang="en-US" sz="2200" dirty="0" smtClean="0"/>
              <a:t>module.</a:t>
            </a:r>
          </a:p>
          <a:p>
            <a:pPr lvl="1"/>
            <a:r>
              <a:rPr lang="en-US" sz="1800" dirty="0" smtClean="0"/>
              <a:t>Access </a:t>
            </a:r>
            <a:r>
              <a:rPr lang="en-US" sz="1800" dirty="0" smtClean="0"/>
              <a:t>needed in UA87 to identified the faulty </a:t>
            </a:r>
            <a:r>
              <a:rPr lang="en-US" sz="1800" dirty="0" smtClean="0"/>
              <a:t>module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 smtClean="0"/>
              <a:t>case of similar failure (kicker in faulty state after injection of probe beam in bucket 1), installation can be </a:t>
            </a:r>
            <a:r>
              <a:rPr lang="en-US" sz="1800" dirty="0" smtClean="0"/>
              <a:t>restarted.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 smtClean="0"/>
              <a:t>the problem occurs again for the probe in bucket 1, we have to try again until it works. Switching the MKI to standby resets the fault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(beam2) </a:t>
            </a:r>
            <a:r>
              <a:rPr lang="en-US" dirty="0" smtClean="0"/>
              <a:t>p</a:t>
            </a:r>
            <a:r>
              <a:rPr lang="en-US" dirty="0" smtClean="0"/>
              <a:t>roblems (E. </a:t>
            </a:r>
            <a:r>
              <a:rPr lang="en-US" dirty="0" err="1" smtClean="0"/>
              <a:t>Carlier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48052</TotalTime>
  <Words>1078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 7.10.</vt:lpstr>
      <vt:lpstr>Summary Abort Gap Cleaning (M. Meddahi et al)</vt:lpstr>
      <vt:lpstr>Summary Abort Gap Cleaning (M. Meddahi et al)</vt:lpstr>
      <vt:lpstr>Abort Gap Cleaning example</vt:lpstr>
      <vt:lpstr>Abort Gap Cleaning example (52 s later)</vt:lpstr>
      <vt:lpstr>Abort Gap Population vs Time</vt:lpstr>
      <vt:lpstr>Summary Abort Gap Cleaning (M. Meddahi et al)</vt:lpstr>
      <vt:lpstr>Fri/Sat 7/8.10.</vt:lpstr>
      <vt:lpstr>MKI (beam2) problems (E. Carlier)</vt:lpstr>
      <vt:lpstr>Saturday 8.10.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2073</cp:revision>
  <dcterms:created xsi:type="dcterms:W3CDTF">2010-10-13T07:44:28Z</dcterms:created>
  <dcterms:modified xsi:type="dcterms:W3CDTF">2011-10-08T06:55:58Z</dcterms:modified>
</cp:coreProperties>
</file>