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4"/>
  </p:notesMasterIdLst>
  <p:handoutMasterIdLst>
    <p:handoutMasterId r:id="rId25"/>
  </p:handoutMasterIdLst>
  <p:sldIdLst>
    <p:sldId id="932" r:id="rId2"/>
    <p:sldId id="934" r:id="rId3"/>
    <p:sldId id="935" r:id="rId4"/>
    <p:sldId id="933" r:id="rId5"/>
    <p:sldId id="955" r:id="rId6"/>
    <p:sldId id="936" r:id="rId7"/>
    <p:sldId id="937" r:id="rId8"/>
    <p:sldId id="938" r:id="rId9"/>
    <p:sldId id="939" r:id="rId10"/>
    <p:sldId id="941" r:id="rId11"/>
    <p:sldId id="940" r:id="rId12"/>
    <p:sldId id="942" r:id="rId13"/>
    <p:sldId id="943" r:id="rId14"/>
    <p:sldId id="954" r:id="rId15"/>
    <p:sldId id="945" r:id="rId16"/>
    <p:sldId id="952" r:id="rId17"/>
    <p:sldId id="947" r:id="rId18"/>
    <p:sldId id="953" r:id="rId19"/>
    <p:sldId id="948" r:id="rId20"/>
    <p:sldId id="949" r:id="rId21"/>
    <p:sldId id="950" r:id="rId22"/>
    <p:sldId id="951" r:id="rId23"/>
  </p:sldIdLst>
  <p:sldSz cx="9144000" cy="6858000" type="screen4x3"/>
  <p:notesSz cx="6718300" cy="9855200"/>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8000"/>
    <a:srgbClr val="FF0000"/>
    <a:srgbClr val="99FFCC"/>
    <a:srgbClr val="9FCAFF"/>
    <a:srgbClr val="DDDDDD"/>
    <a:srgbClr val="3399FF"/>
    <a:srgbClr val="FFCC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97" autoAdjust="0"/>
    <p:restoredTop sz="95238" autoAdjust="0"/>
  </p:normalViewPr>
  <p:slideViewPr>
    <p:cSldViewPr>
      <p:cViewPr varScale="1">
        <p:scale>
          <a:sx n="132" d="100"/>
          <a:sy n="132" d="100"/>
        </p:scale>
        <p:origin x="-184" y="-96"/>
      </p:cViewPr>
      <p:guideLst>
        <p:guide orient="horz" pos="2160"/>
        <p:guide pos="51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3272" y="-120"/>
      </p:cViewPr>
      <p:guideLst>
        <p:guide orient="horz" pos="3104"/>
        <p:guide pos="2116"/>
      </p:guideLst>
    </p:cSldViewPr>
  </p:notesViewPr>
  <p:gridSpacing cx="72010" cy="7201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475"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05238" y="0"/>
            <a:ext cx="2911475" cy="492125"/>
          </a:xfrm>
          <a:prstGeom prst="rect">
            <a:avLst/>
          </a:prstGeom>
        </p:spPr>
        <p:txBody>
          <a:bodyPr vert="horz" lIns="91440" tIns="45720" rIns="91440" bIns="45720" rtlCol="0"/>
          <a:lstStyle>
            <a:lvl1pPr algn="r">
              <a:defRPr sz="1200"/>
            </a:lvl1pPr>
          </a:lstStyle>
          <a:p>
            <a:fld id="{59C0DC6C-BFF8-144A-B30B-BD4EDED5E972}" type="datetimeFigureOut">
              <a:rPr lang="en-US" smtClean="0"/>
              <a:pPr/>
              <a:t>10/4/11</a:t>
            </a:fld>
            <a:endParaRPr lang="en-US"/>
          </a:p>
        </p:txBody>
      </p:sp>
      <p:sp>
        <p:nvSpPr>
          <p:cNvPr id="4" name="Footer Placeholder 3"/>
          <p:cNvSpPr>
            <a:spLocks noGrp="1"/>
          </p:cNvSpPr>
          <p:nvPr>
            <p:ph type="ftr" sz="quarter" idx="2"/>
          </p:nvPr>
        </p:nvSpPr>
        <p:spPr>
          <a:xfrm>
            <a:off x="0" y="9361488"/>
            <a:ext cx="2911475" cy="4921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05238" y="9361488"/>
            <a:ext cx="2911475" cy="492125"/>
          </a:xfrm>
          <a:prstGeom prst="rect">
            <a:avLst/>
          </a:prstGeom>
        </p:spPr>
        <p:txBody>
          <a:bodyPr vert="horz" lIns="91440" tIns="45720" rIns="91440" bIns="45720" rtlCol="0" anchor="b"/>
          <a:lstStyle>
            <a:lvl1pPr algn="r">
              <a:defRPr sz="1200"/>
            </a:lvl1pPr>
          </a:lstStyle>
          <a:p>
            <a:fld id="{A02C2787-C011-484C-9C9F-47366145B8D0}" type="slidenum">
              <a:rPr lang="en-US" smtClean="0"/>
              <a:pPr/>
              <a:t>‹#›</a:t>
            </a:fld>
            <a:endParaRPr lang="en-US"/>
          </a:p>
        </p:txBody>
      </p:sp>
    </p:spTree>
    <p:extLst>
      <p:ext uri="{BB962C8B-B14F-4D97-AF65-F5344CB8AC3E}">
        <p14:creationId xmlns:p14="http://schemas.microsoft.com/office/powerpoint/2010/main" val="3853249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dirty="0">
                <a:solidFill>
                  <a:schemeClr val="tx1"/>
                </a:solidFill>
              </a:defRPr>
            </a:lvl1pPr>
          </a:lstStyle>
          <a:p>
            <a:pPr>
              <a:defRPr/>
            </a:pPr>
            <a:endParaRPr lang="en-US" dirty="0"/>
          </a:p>
        </p:txBody>
      </p:sp>
      <p:sp>
        <p:nvSpPr>
          <p:cNvPr id="31747" name="Rectangle 3"/>
          <p:cNvSpPr>
            <a:spLocks noGrp="1" noChangeArrowheads="1"/>
          </p:cNvSpPr>
          <p:nvPr>
            <p:ph type="dt" idx="1"/>
          </p:nvPr>
        </p:nvSpPr>
        <p:spPr bwMode="auto">
          <a:xfrm>
            <a:off x="3805238"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dirty="0">
                <a:solidFill>
                  <a:schemeClr val="tx1"/>
                </a:solidFill>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895350" y="739775"/>
            <a:ext cx="4927600" cy="36957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71513" y="4681538"/>
            <a:ext cx="5375275" cy="4433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9361488"/>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dirty="0">
                <a:solidFill>
                  <a:schemeClr val="tx1"/>
                </a:solidFill>
              </a:defRPr>
            </a:lvl1pPr>
          </a:lstStyle>
          <a:p>
            <a:pPr>
              <a:defRPr/>
            </a:pPr>
            <a:endParaRPr lang="en-US" dirty="0"/>
          </a:p>
        </p:txBody>
      </p:sp>
      <p:sp>
        <p:nvSpPr>
          <p:cNvPr id="31751" name="Rectangle 7"/>
          <p:cNvSpPr>
            <a:spLocks noGrp="1" noChangeArrowheads="1"/>
          </p:cNvSpPr>
          <p:nvPr>
            <p:ph type="sldNum" sz="quarter" idx="5"/>
          </p:nvPr>
        </p:nvSpPr>
        <p:spPr bwMode="auto">
          <a:xfrm>
            <a:off x="3805238" y="9361488"/>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defRPr>
            </a:lvl1pPr>
          </a:lstStyle>
          <a:p>
            <a:pPr>
              <a:defRPr/>
            </a:pPr>
            <a:fld id="{4CFAA86E-7117-48E8-AB4F-2D91C9F729B4}" type="slidenum">
              <a:rPr lang="en-US"/>
              <a:pPr>
                <a:defRPr/>
              </a:pPr>
              <a:t>‹#›</a:t>
            </a:fld>
            <a:endParaRPr lang="en-US" dirty="0"/>
          </a:p>
        </p:txBody>
      </p:sp>
    </p:spTree>
    <p:extLst>
      <p:ext uri="{BB962C8B-B14F-4D97-AF65-F5344CB8AC3E}">
        <p14:creationId xmlns:p14="http://schemas.microsoft.com/office/powerpoint/2010/main" val="18201940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defRPr/>
              </a:pPr>
              <a:endParaRPr lang="en-US" sz="2400" dirty="0">
                <a:solidFill>
                  <a:schemeClr val="tx1"/>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grpSp>
      </p:gr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dirty="0">
                <a:solidFill>
                  <a:schemeClr val="tx1"/>
                </a:solidFill>
              </a:defRPr>
            </a:lvl1pPr>
          </a:lstStyle>
          <a:p>
            <a:pPr>
              <a:defRPr/>
            </a:pPr>
            <a:r>
              <a:rPr lang="en-US" smtClean="0"/>
              <a:t>03-10-2011</a:t>
            </a:r>
            <a:endParaRPr lang="en-US" dirty="0"/>
          </a:p>
        </p:txBody>
      </p:sp>
      <p:sp>
        <p:nvSpPr>
          <p:cNvPr id="19" name="Rectangle 17"/>
          <p:cNvSpPr>
            <a:spLocks noGrp="1" noChangeArrowheads="1"/>
          </p:cNvSpPr>
          <p:nvPr>
            <p:ph type="ftr" sz="quarter" idx="11"/>
          </p:nvPr>
        </p:nvSpPr>
        <p:spPr>
          <a:xfrm>
            <a:off x="3124200" y="6248400"/>
            <a:ext cx="2895600" cy="457200"/>
          </a:xfrm>
        </p:spPr>
        <p:txBody>
          <a:bodyPr/>
          <a:lstStyle>
            <a:lvl1pPr>
              <a:defRPr dirty="0">
                <a:solidFill>
                  <a:schemeClr val="tx1"/>
                </a:solidFill>
              </a:defRPr>
            </a:lvl1pPr>
          </a:lstStyle>
          <a:p>
            <a:pPr>
              <a:defRPr/>
            </a:pPr>
            <a:r>
              <a:rPr lang="en-US" smtClean="0"/>
              <a:t>LHC morning report</a:t>
            </a:r>
            <a:endParaRPr lang="en-US" dirty="0"/>
          </a:p>
        </p:txBody>
      </p:sp>
      <p:sp>
        <p:nvSpPr>
          <p:cNvPr id="20" name="Rectangle 18"/>
          <p:cNvSpPr>
            <a:spLocks noGrp="1" noChangeArrowheads="1"/>
          </p:cNvSpPr>
          <p:nvPr>
            <p:ph type="sldNum" sz="quarter" idx="12"/>
          </p:nvPr>
        </p:nvSpPr>
        <p:spPr>
          <a:xfrm>
            <a:off x="6553200" y="6248400"/>
            <a:ext cx="2133600" cy="457200"/>
          </a:xfrm>
        </p:spPr>
        <p:txBody>
          <a:bodyPr/>
          <a:lstStyle>
            <a:lvl1pPr>
              <a:defRPr sz="1200">
                <a:solidFill>
                  <a:schemeClr val="tx1"/>
                </a:solidFill>
                <a:latin typeface="Arial Black" pitchFamily="34" charset="0"/>
              </a:defRPr>
            </a:lvl1pPr>
          </a:lstStyle>
          <a:p>
            <a:pPr>
              <a:defRPr/>
            </a:pPr>
            <a:fld id="{26E3E824-1D33-4083-932F-B12D7D09EB3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LHC morning report</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4C907FC7-9701-4F56-BA21-47F785F44AEB}"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r>
              <a:rPr lang="en-US" smtClean="0"/>
              <a:t>03-10-2011</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LHC morning report</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6616FE21-7D5A-4944-9B4F-14EE2A8435CA}"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r>
              <a:rPr lang="en-US" smtClean="0"/>
              <a:t>03-10-2011</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pPr lvl="0"/>
            <a:endParaRPr lang="en-US" noProof="0" dirty="0" smtClean="0"/>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LHC morning report</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A4143100-3704-4E7F-9742-368FE9AA1696}"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r>
              <a:rPr lang="en-US" smtClean="0"/>
              <a:t>03-10-2011</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LHC morning report</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98AF8F70-BBF6-4832-98A0-56CA85B1B772}"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r>
              <a:rPr lang="en-US" smtClean="0"/>
              <a:t>03-10-2011</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96975"/>
            <a:ext cx="4038600"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29050"/>
            <a:ext cx="4038600"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r>
              <a:rPr lang="en-US" smtClean="0"/>
              <a:t>LHC morning report</a:t>
            </a:r>
            <a:endParaRPr lang="en-US" dirty="0"/>
          </a:p>
        </p:txBody>
      </p:sp>
      <p:sp>
        <p:nvSpPr>
          <p:cNvPr id="7" name="Rectangle 3"/>
          <p:cNvSpPr>
            <a:spLocks noGrp="1" noChangeArrowheads="1"/>
          </p:cNvSpPr>
          <p:nvPr>
            <p:ph type="sldNum" sz="quarter" idx="11"/>
          </p:nvPr>
        </p:nvSpPr>
        <p:spPr>
          <a:ln/>
        </p:spPr>
        <p:txBody>
          <a:bodyPr/>
          <a:lstStyle>
            <a:lvl1pPr>
              <a:defRPr/>
            </a:lvl1pPr>
          </a:lstStyle>
          <a:p>
            <a:pPr>
              <a:defRPr/>
            </a:pPr>
            <a:fld id="{1D9A8A3B-17E3-4A11-B239-2716609288BA}" type="slidenum">
              <a:rPr lang="en-US"/>
              <a:pPr>
                <a:defRPr/>
              </a:pPr>
              <a:t>‹#›</a:t>
            </a:fld>
            <a:endParaRPr lang="en-US" dirty="0"/>
          </a:p>
        </p:txBody>
      </p:sp>
      <p:sp>
        <p:nvSpPr>
          <p:cNvPr id="8" name="Rectangle 16"/>
          <p:cNvSpPr>
            <a:spLocks noGrp="1" noChangeArrowheads="1"/>
          </p:cNvSpPr>
          <p:nvPr>
            <p:ph type="dt" sz="half" idx="12"/>
          </p:nvPr>
        </p:nvSpPr>
        <p:spPr>
          <a:ln/>
        </p:spPr>
        <p:txBody>
          <a:bodyPr/>
          <a:lstStyle>
            <a:lvl1pPr>
              <a:defRPr/>
            </a:lvl1pPr>
          </a:lstStyle>
          <a:p>
            <a:pPr>
              <a:defRPr/>
            </a:pPr>
            <a:r>
              <a:rPr lang="en-US" smtClean="0"/>
              <a:t>03-10-2011</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229600" cy="5111750"/>
          </a:xfrm>
        </p:spPr>
        <p:txBody>
          <a:bodyPr/>
          <a:lstStyle>
            <a:lvl3pPr>
              <a:defRPr>
                <a:solidFill>
                  <a:schemeClr val="bg2">
                    <a:lumMod val="40000"/>
                    <a:lumOff val="6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7" name="Date Placeholder 16"/>
          <p:cNvSpPr>
            <a:spLocks noGrp="1"/>
          </p:cNvSpPr>
          <p:nvPr>
            <p:ph type="dt" sz="half" idx="10"/>
          </p:nvPr>
        </p:nvSpPr>
        <p:spPr/>
        <p:txBody>
          <a:bodyPr/>
          <a:lstStyle/>
          <a:p>
            <a:pPr>
              <a:defRPr/>
            </a:pPr>
            <a:r>
              <a:rPr lang="en-US" smtClean="0"/>
              <a:t>03-10-2011</a:t>
            </a:r>
            <a:endParaRPr lang="en-US" dirty="0"/>
          </a:p>
        </p:txBody>
      </p:sp>
      <p:sp>
        <p:nvSpPr>
          <p:cNvPr id="18" name="Slide Number Placeholder 17"/>
          <p:cNvSpPr>
            <a:spLocks noGrp="1"/>
          </p:cNvSpPr>
          <p:nvPr>
            <p:ph type="sldNum" sz="quarter" idx="11"/>
          </p:nvPr>
        </p:nvSpPr>
        <p:spPr/>
        <p:txBody>
          <a:bodyPr/>
          <a:lstStyle/>
          <a:p>
            <a:pPr>
              <a:defRPr/>
            </a:pPr>
            <a:fld id="{69CF8F24-2345-4359-A23A-40838D5E6DC1}" type="slidenum">
              <a:rPr lang="en-US" smtClean="0"/>
              <a:pPr>
                <a:defRPr/>
              </a:pPr>
              <a:t>‹#›</a:t>
            </a:fld>
            <a:endParaRPr lang="en-US" dirty="0"/>
          </a:p>
        </p:txBody>
      </p:sp>
      <p:sp>
        <p:nvSpPr>
          <p:cNvPr id="19" name="Footer Placeholder 18"/>
          <p:cNvSpPr>
            <a:spLocks noGrp="1"/>
          </p:cNvSpPr>
          <p:nvPr>
            <p:ph type="ftr" sz="quarter" idx="12"/>
          </p:nvPr>
        </p:nvSpPr>
        <p:spPr/>
        <p:txBody>
          <a:bodyPr/>
          <a:lstStyle/>
          <a:p>
            <a:pPr>
              <a:defRPr/>
            </a:pPr>
            <a:r>
              <a:rPr lang="en-US" smtClean="0"/>
              <a:t>LHC morning report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LHC morning report</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DA1C38A6-77F0-4FCF-B06D-A581D0D4EF24}"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r>
              <a:rPr lang="en-US" smtClean="0"/>
              <a:t>03-10-2011</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LHC morning report</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B0531215-DB5D-475E-B8AB-8117DA16C71B}"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r>
              <a:rPr lang="en-US" smtClean="0"/>
              <a:t>03-10-2011</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smtClean="0"/>
              <a:t>LHC morning report</a:t>
            </a: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0FF503C1-DF11-4A20-A24B-2DE152F8D07C}" type="slidenum">
              <a:rPr lang="en-US"/>
              <a:pPr>
                <a:defRPr/>
              </a:pPr>
              <a:t>‹#›</a:t>
            </a:fld>
            <a:endParaRPr lang="en-US" dirty="0"/>
          </a:p>
        </p:txBody>
      </p:sp>
      <p:sp>
        <p:nvSpPr>
          <p:cNvPr id="9" name="Rectangle 16"/>
          <p:cNvSpPr>
            <a:spLocks noGrp="1" noChangeArrowheads="1"/>
          </p:cNvSpPr>
          <p:nvPr>
            <p:ph type="dt" sz="half" idx="12"/>
          </p:nvPr>
        </p:nvSpPr>
        <p:spPr>
          <a:ln/>
        </p:spPr>
        <p:txBody>
          <a:bodyPr/>
          <a:lstStyle>
            <a:lvl1pPr>
              <a:defRPr/>
            </a:lvl1pPr>
          </a:lstStyle>
          <a:p>
            <a:pPr>
              <a:defRPr/>
            </a:pPr>
            <a:r>
              <a:rPr lang="en-US" smtClean="0"/>
              <a:t>03-10-2011</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smtClean="0"/>
              <a:t>LHC morning report</a:t>
            </a: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EE9A8FA0-5CB1-47CC-8E14-97CA62F167CF}" type="slidenum">
              <a:rPr lang="en-US"/>
              <a:pPr>
                <a:defRPr/>
              </a:pPr>
              <a:t>‹#›</a:t>
            </a:fld>
            <a:endParaRPr lang="en-US" dirty="0"/>
          </a:p>
        </p:txBody>
      </p:sp>
      <p:sp>
        <p:nvSpPr>
          <p:cNvPr id="5" name="Rectangle 16"/>
          <p:cNvSpPr>
            <a:spLocks noGrp="1" noChangeArrowheads="1"/>
          </p:cNvSpPr>
          <p:nvPr>
            <p:ph type="dt" sz="half" idx="12"/>
          </p:nvPr>
        </p:nvSpPr>
        <p:spPr>
          <a:ln/>
        </p:spPr>
        <p:txBody>
          <a:bodyPr/>
          <a:lstStyle>
            <a:lvl1pPr>
              <a:defRPr/>
            </a:lvl1pPr>
          </a:lstStyle>
          <a:p>
            <a:pPr>
              <a:defRPr/>
            </a:pPr>
            <a:r>
              <a:rPr lang="en-US" smtClean="0"/>
              <a:t>03-10-2011</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smtClean="0"/>
              <a:t>LHC morning report</a:t>
            </a: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15DAADED-51EB-4F42-B5F1-2ACE1DF1E144}" type="slidenum">
              <a:rPr lang="en-US"/>
              <a:pPr>
                <a:defRPr/>
              </a:pPr>
              <a:t>‹#›</a:t>
            </a:fld>
            <a:endParaRPr lang="en-US" dirty="0"/>
          </a:p>
        </p:txBody>
      </p:sp>
      <p:sp>
        <p:nvSpPr>
          <p:cNvPr id="4" name="Rectangle 16"/>
          <p:cNvSpPr>
            <a:spLocks noGrp="1" noChangeArrowheads="1"/>
          </p:cNvSpPr>
          <p:nvPr>
            <p:ph type="dt" sz="half" idx="12"/>
          </p:nvPr>
        </p:nvSpPr>
        <p:spPr>
          <a:ln/>
        </p:spPr>
        <p:txBody>
          <a:bodyPr/>
          <a:lstStyle>
            <a:lvl1pPr>
              <a:defRPr/>
            </a:lvl1pPr>
          </a:lstStyle>
          <a:p>
            <a:pPr>
              <a:defRPr/>
            </a:pPr>
            <a:r>
              <a:rPr lang="en-US" smtClean="0"/>
              <a:t>03-10-2011</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LHC morning report</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F084457D-55E5-4A3A-B391-7D7C2479BC6E}"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r>
              <a:rPr lang="en-US" smtClean="0"/>
              <a:t>03-10-2011</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LHC morning report</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8EA2502F-1A98-441D-8A55-88868DC7B226}"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r>
              <a:rPr lang="en-US" smtClean="0"/>
              <a:t>03-10-2011</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dirty="0"/>
            </a:lvl1pPr>
          </a:lstStyle>
          <a:p>
            <a:pPr>
              <a:defRPr/>
            </a:pPr>
            <a:r>
              <a:rPr lang="en-US" smtClean="0"/>
              <a:t>LHC morning report</a:t>
            </a:r>
            <a:endParaRPr lang="en-US" dirty="0"/>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pPr>
              <a:defRPr/>
            </a:pPr>
            <a:fld id="{69CF8F24-2345-4359-A23A-40838D5E6DC1}" type="slidenum">
              <a:rPr lang="en-US"/>
              <a:pPr>
                <a:defRPr/>
              </a:pPr>
              <a:t>‹#›</a:t>
            </a:fld>
            <a:endParaRPr lang="en-US" dirty="0"/>
          </a:p>
        </p:txBody>
      </p:sp>
      <p:sp>
        <p:nvSpPr>
          <p:cNvPr id="922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dirty="0"/>
            </a:lvl1pPr>
          </a:lstStyle>
          <a:p>
            <a:pPr>
              <a:defRPr/>
            </a:pPr>
            <a:r>
              <a:rPr lang="en-US" smtClean="0"/>
              <a:t>03-10-2011</a:t>
            </a:r>
            <a:endParaRPr lang="en-US" dirty="0"/>
          </a:p>
        </p:txBody>
      </p:sp>
      <p:sp>
        <p:nvSpPr>
          <p:cNvPr id="24593" name="Line 17"/>
          <p:cNvSpPr>
            <a:spLocks noChangeShapeType="1"/>
          </p:cNvSpPr>
          <p:nvPr/>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pPr>
              <a:defRPr/>
            </a:pPr>
            <a:endParaRPr lang="en-US" dirty="0"/>
          </a:p>
        </p:txBody>
      </p:sp>
      <p:pic>
        <p:nvPicPr>
          <p:cNvPr id="9224" name="Picture 18"/>
          <p:cNvPicPr>
            <a:picLocks noChangeAspect="1" noChangeArrowheads="1"/>
          </p:cNvPicPr>
          <p:nvPr/>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p:spPr>
      </p:pic>
    </p:spTree>
  </p:cSld>
  <p:clrMap bg1="lt1" tx1="dk1" bg2="lt2" tx2="dk2" accent1="accent1" accent2="accent2" accent3="accent3" accent4="accent4" accent5="accent5" accent6="accent6" hlink="hlink" folHlink="folHlink"/>
  <p:sldLayoutIdLst>
    <p:sldLayoutId id="2147483713"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sldNum="0" hdr="0"/>
  <p:txStyles>
    <p:titleStyle>
      <a:lvl1pPr algn="l" rtl="0" eaLnBrk="0" fontAlgn="base" hangingPunct="0">
        <a:spcBef>
          <a:spcPct val="0"/>
        </a:spcBef>
        <a:spcAft>
          <a:spcPct val="0"/>
        </a:spcAft>
        <a:defRPr sz="3200">
          <a:solidFill>
            <a:schemeClr val="bg2"/>
          </a:solidFill>
          <a:latin typeface="+mj-lt"/>
          <a:ea typeface="+mj-ea"/>
          <a:cs typeface="+mj-cs"/>
        </a:defRPr>
      </a:lvl1pPr>
      <a:lvl2pPr algn="l" rtl="0" eaLnBrk="0" fontAlgn="base" hangingPunct="0">
        <a:spcBef>
          <a:spcPct val="0"/>
        </a:spcBef>
        <a:spcAft>
          <a:spcPct val="0"/>
        </a:spcAft>
        <a:defRPr sz="3200">
          <a:solidFill>
            <a:schemeClr val="bg2"/>
          </a:solidFill>
          <a:latin typeface="Arial" charset="0"/>
        </a:defRPr>
      </a:lvl2pPr>
      <a:lvl3pPr algn="l" rtl="0" eaLnBrk="0" fontAlgn="base" hangingPunct="0">
        <a:spcBef>
          <a:spcPct val="0"/>
        </a:spcBef>
        <a:spcAft>
          <a:spcPct val="0"/>
        </a:spcAft>
        <a:defRPr sz="3200">
          <a:solidFill>
            <a:schemeClr val="bg2"/>
          </a:solidFill>
          <a:latin typeface="Arial" charset="0"/>
        </a:defRPr>
      </a:lvl3pPr>
      <a:lvl4pPr algn="l" rtl="0" eaLnBrk="0" fontAlgn="base" hangingPunct="0">
        <a:spcBef>
          <a:spcPct val="0"/>
        </a:spcBef>
        <a:spcAft>
          <a:spcPct val="0"/>
        </a:spcAft>
        <a:defRPr sz="3200">
          <a:solidFill>
            <a:schemeClr val="bg2"/>
          </a:solidFill>
          <a:latin typeface="Arial" charset="0"/>
        </a:defRPr>
      </a:lvl4pPr>
      <a:lvl5pPr algn="l" rtl="0" eaLnBrk="0" fontAlgn="base" hangingPunct="0">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accent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400" y="837600"/>
            <a:ext cx="8569190" cy="5111750"/>
          </a:xfrm>
        </p:spPr>
        <p:txBody>
          <a:bodyPr/>
          <a:lstStyle/>
          <a:p>
            <a:pPr lvl="0"/>
            <a:r>
              <a:rPr lang="en-US" dirty="0" smtClean="0"/>
              <a:t>09:25 Operator dump fill #2178, integrated </a:t>
            </a:r>
            <a:r>
              <a:rPr lang="en-US" dirty="0" err="1" smtClean="0"/>
              <a:t>lumi</a:t>
            </a:r>
            <a:r>
              <a:rPr lang="en-US" dirty="0" smtClean="0"/>
              <a:t> 107/108/18 nb-1. Trip of RQ4.R6 (fire heaters discharged) just after the beam dump but the QPS gave no PM data.</a:t>
            </a:r>
          </a:p>
          <a:p>
            <a:pPr lvl="0"/>
            <a:r>
              <a:rPr lang="en-US" dirty="0" smtClean="0"/>
              <a:t>10:27 Try to reset Q4.R6. Not possible. Access needed.</a:t>
            </a:r>
          </a:p>
          <a:p>
            <a:pPr lvl="0"/>
            <a:r>
              <a:rPr lang="en-US" dirty="0" smtClean="0"/>
              <a:t>11:03 Prepare access to UA area in point 6. </a:t>
            </a:r>
          </a:p>
          <a:p>
            <a:pPr lvl="0"/>
            <a:r>
              <a:rPr lang="en-US" dirty="0" smtClean="0"/>
              <a:t>12:17 Prepare tunnel access in point 6.</a:t>
            </a:r>
          </a:p>
          <a:p>
            <a:pPr lvl="0"/>
            <a:r>
              <a:rPr lang="en-US" dirty="0" smtClean="0"/>
              <a:t>14:27 Lost </a:t>
            </a:r>
            <a:r>
              <a:rPr lang="en-US" dirty="0" err="1" smtClean="0"/>
              <a:t>cryo</a:t>
            </a:r>
            <a:r>
              <a:rPr lang="en-US" dirty="0" smtClean="0"/>
              <a:t> conditions in the MSR6.</a:t>
            </a:r>
          </a:p>
          <a:p>
            <a:pPr lvl="0"/>
            <a:r>
              <a:rPr lang="en-US" dirty="0" smtClean="0"/>
              <a:t>14:53 Q4.R6 problem solved (~5h impact). </a:t>
            </a:r>
          </a:p>
          <a:p>
            <a:pPr lvl="1"/>
            <a:r>
              <a:rPr lang="en-US" dirty="0" smtClean="0"/>
              <a:t>The firing of the heaters has somehow affected the current lead instrumentation. Could not reset the QPS of the Q4. Was issue with the ELQA proximity box, on the current lead side. The fault was cleared by de-plugging and re-connecting the cable but it is not clear what the source was. The QPS and ELQA teams are still working to try and understand more in details what happened.</a:t>
            </a:r>
          </a:p>
        </p:txBody>
      </p:sp>
      <p:sp>
        <p:nvSpPr>
          <p:cNvPr id="3" name="Title 2"/>
          <p:cNvSpPr>
            <a:spLocks noGrp="1"/>
          </p:cNvSpPr>
          <p:nvPr>
            <p:ph type="title"/>
          </p:nvPr>
        </p:nvSpPr>
        <p:spPr/>
        <p:txBody>
          <a:bodyPr/>
          <a:lstStyle/>
          <a:p>
            <a:r>
              <a:rPr lang="de-DE" dirty="0" smtClean="0"/>
              <a:t>Monday 3.10.</a:t>
            </a:r>
            <a:endParaRPr lang="de-DE" sz="2000" dirty="0"/>
          </a:p>
        </p:txBody>
      </p:sp>
      <p:sp>
        <p:nvSpPr>
          <p:cNvPr id="4" name="Date Placeholder 3"/>
          <p:cNvSpPr>
            <a:spLocks noGrp="1"/>
          </p:cNvSpPr>
          <p:nvPr>
            <p:ph type="dt" sz="half" idx="10"/>
          </p:nvPr>
        </p:nvSpPr>
        <p:spPr/>
        <p:txBody>
          <a:bodyPr/>
          <a:lstStyle/>
          <a:p>
            <a:pPr>
              <a:defRPr/>
            </a:pPr>
            <a:r>
              <a:rPr lang="en-US" smtClean="0"/>
              <a:t>03-10-2011</a:t>
            </a:r>
            <a:endParaRPr lang="en-US" dirty="0"/>
          </a:p>
        </p:txBody>
      </p:sp>
      <p:sp>
        <p:nvSpPr>
          <p:cNvPr id="5" name="Footer Placeholder 4"/>
          <p:cNvSpPr>
            <a:spLocks noGrp="1"/>
          </p:cNvSpPr>
          <p:nvPr>
            <p:ph type="ftr" sz="quarter" idx="12"/>
          </p:nvPr>
        </p:nvSpPr>
        <p:spPr/>
        <p:txBody>
          <a:bodyPr/>
          <a:lstStyle/>
          <a:p>
            <a:pPr>
              <a:defRPr/>
            </a:pPr>
            <a:r>
              <a:rPr lang="en-US" smtClean="0"/>
              <a:t>LHC morning report</a:t>
            </a:r>
            <a:endParaRPr lang="en-US" dirty="0"/>
          </a:p>
        </p:txBody>
      </p:sp>
    </p:spTree>
    <p:extLst>
      <p:ext uri="{BB962C8B-B14F-4D97-AF65-F5344CB8AC3E}">
        <p14:creationId xmlns:p14="http://schemas.microsoft.com/office/powerpoint/2010/main" val="816206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Losses in TCTH.4R2.B2</a:t>
            </a:r>
            <a:endParaRPr lang="en-US" dirty="0"/>
          </a:p>
        </p:txBody>
      </p:sp>
      <p:sp>
        <p:nvSpPr>
          <p:cNvPr id="4" name="Date Placeholder 3"/>
          <p:cNvSpPr>
            <a:spLocks noGrp="1"/>
          </p:cNvSpPr>
          <p:nvPr>
            <p:ph type="dt" sz="half" idx="10"/>
          </p:nvPr>
        </p:nvSpPr>
        <p:spPr/>
        <p:txBody>
          <a:bodyPr/>
          <a:lstStyle/>
          <a:p>
            <a:pPr>
              <a:defRPr/>
            </a:pPr>
            <a:r>
              <a:rPr lang="en-US" smtClean="0"/>
              <a:t>03-10-2011</a:t>
            </a:r>
            <a:endParaRPr lang="en-US" dirty="0"/>
          </a:p>
        </p:txBody>
      </p:sp>
      <p:sp>
        <p:nvSpPr>
          <p:cNvPr id="5" name="Footer Placeholder 4"/>
          <p:cNvSpPr>
            <a:spLocks noGrp="1"/>
          </p:cNvSpPr>
          <p:nvPr>
            <p:ph type="ftr" sz="quarter" idx="12"/>
          </p:nvPr>
        </p:nvSpPr>
        <p:spPr/>
        <p:txBody>
          <a:bodyPr/>
          <a:lstStyle/>
          <a:p>
            <a:pPr>
              <a:defRPr/>
            </a:pPr>
            <a:r>
              <a:rPr lang="en-US" smtClean="0"/>
              <a:t>LHC morning report</a:t>
            </a:r>
            <a:endParaRPr lang="en-US" dirty="0"/>
          </a:p>
        </p:txBody>
      </p:sp>
      <p:sp>
        <p:nvSpPr>
          <p:cNvPr id="29697" name="AutoShape 1" descr="https://ab-dep-op-elogbook.web.cern.ch/ab-dep-op-elogbook/elogbook/secure/attach.php?attachId=1201207&amp;type=png&amp;fname=20111003204127.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698" name="Picture 2" descr="https://ab-dep-op-elogbook.web.cern.ch/ab-dep-op-elogbook/elogbook/secure/attach.php?attachId=1201207&amp;type=png&amp;fname=20111003204127.png"/>
          <p:cNvPicPr>
            <a:picLocks noChangeAspect="1" noChangeArrowheads="1"/>
          </p:cNvPicPr>
          <p:nvPr/>
        </p:nvPicPr>
        <p:blipFill>
          <a:blip r:embed="rId2" cstate="print"/>
          <a:srcRect r="19833"/>
          <a:stretch>
            <a:fillRect/>
          </a:stretch>
        </p:blipFill>
        <p:spPr bwMode="auto">
          <a:xfrm>
            <a:off x="107380" y="680260"/>
            <a:ext cx="9001250" cy="6061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IR2 Behavior</a:t>
            </a:r>
            <a:endParaRPr lang="en-US" dirty="0"/>
          </a:p>
        </p:txBody>
      </p:sp>
      <p:sp>
        <p:nvSpPr>
          <p:cNvPr id="4" name="Date Placeholder 3"/>
          <p:cNvSpPr>
            <a:spLocks noGrp="1"/>
          </p:cNvSpPr>
          <p:nvPr>
            <p:ph type="dt" sz="half" idx="10"/>
          </p:nvPr>
        </p:nvSpPr>
        <p:spPr/>
        <p:txBody>
          <a:bodyPr/>
          <a:lstStyle/>
          <a:p>
            <a:pPr>
              <a:defRPr/>
            </a:pPr>
            <a:r>
              <a:rPr lang="en-US" smtClean="0"/>
              <a:t>03-10-2011</a:t>
            </a:r>
            <a:endParaRPr lang="en-US" dirty="0"/>
          </a:p>
        </p:txBody>
      </p:sp>
      <p:sp>
        <p:nvSpPr>
          <p:cNvPr id="5" name="Footer Placeholder 4"/>
          <p:cNvSpPr>
            <a:spLocks noGrp="1"/>
          </p:cNvSpPr>
          <p:nvPr>
            <p:ph type="ftr" sz="quarter" idx="12"/>
          </p:nvPr>
        </p:nvSpPr>
        <p:spPr/>
        <p:txBody>
          <a:bodyPr/>
          <a:lstStyle/>
          <a:p>
            <a:pPr>
              <a:defRPr/>
            </a:pPr>
            <a:r>
              <a:rPr lang="en-US" smtClean="0"/>
              <a:t>LHC morning report</a:t>
            </a:r>
            <a:endParaRPr lang="en-US" dirty="0"/>
          </a:p>
        </p:txBody>
      </p:sp>
      <p:sp>
        <p:nvSpPr>
          <p:cNvPr id="27649" name="AutoShape 1" descr="https://ab-dep-op-elogbook.web.cern.ch/ab-dep-op-elogbook/elogbook/secure/attach.php?attachId=1201214&amp;type=png&amp;fname=20111003211513.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0" name="Picture 2" descr="https://ab-dep-op-elogbook.web.cern.ch/ab-dep-op-elogbook/elogbook/secure/attach.php?attachId=1201214&amp;type=png&amp;fname=20111003211513.png"/>
          <p:cNvPicPr>
            <a:picLocks noChangeAspect="1" noChangeArrowheads="1"/>
          </p:cNvPicPr>
          <p:nvPr/>
        </p:nvPicPr>
        <p:blipFill>
          <a:blip r:embed="rId2" cstate="print"/>
          <a:srcRect l="3600" t="15345" b="2854"/>
          <a:stretch>
            <a:fillRect/>
          </a:stretch>
        </p:blipFill>
        <p:spPr bwMode="auto">
          <a:xfrm>
            <a:off x="0" y="620610"/>
            <a:ext cx="9144000" cy="619286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IR2 Behavior</a:t>
            </a:r>
            <a:endParaRPr lang="en-US" dirty="0"/>
          </a:p>
        </p:txBody>
      </p:sp>
      <p:sp>
        <p:nvSpPr>
          <p:cNvPr id="4" name="Date Placeholder 3"/>
          <p:cNvSpPr>
            <a:spLocks noGrp="1"/>
          </p:cNvSpPr>
          <p:nvPr>
            <p:ph type="dt" sz="half" idx="10"/>
          </p:nvPr>
        </p:nvSpPr>
        <p:spPr/>
        <p:txBody>
          <a:bodyPr/>
          <a:lstStyle/>
          <a:p>
            <a:pPr>
              <a:defRPr/>
            </a:pPr>
            <a:r>
              <a:rPr lang="en-US" smtClean="0"/>
              <a:t>03-10-2011</a:t>
            </a:r>
            <a:endParaRPr lang="en-US" dirty="0"/>
          </a:p>
        </p:txBody>
      </p:sp>
      <p:sp>
        <p:nvSpPr>
          <p:cNvPr id="5" name="Footer Placeholder 4"/>
          <p:cNvSpPr>
            <a:spLocks noGrp="1"/>
          </p:cNvSpPr>
          <p:nvPr>
            <p:ph type="ftr" sz="quarter" idx="12"/>
          </p:nvPr>
        </p:nvSpPr>
        <p:spPr/>
        <p:txBody>
          <a:bodyPr/>
          <a:lstStyle/>
          <a:p>
            <a:pPr>
              <a:defRPr/>
            </a:pPr>
            <a:r>
              <a:rPr lang="en-US" smtClean="0"/>
              <a:t>LHC morning report</a:t>
            </a:r>
            <a:endParaRPr lang="en-US" dirty="0"/>
          </a:p>
        </p:txBody>
      </p:sp>
      <p:sp>
        <p:nvSpPr>
          <p:cNvPr id="30721" name="AutoShape 1" descr="https://ab-dep-op-elogbook.web.cern.ch/ab-dep-op-elogbook/elogbook/secure/attach.php?attachId=1201215&amp;type=png&amp;fname=20111003211533.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2" name="Picture 2" descr="https://ab-dep-op-elogbook.web.cern.ch/ab-dep-op-elogbook/elogbook/secure/attach.php?attachId=1201215&amp;type=png&amp;fname=20111003211533.png"/>
          <p:cNvPicPr>
            <a:picLocks noChangeAspect="1" noChangeArrowheads="1"/>
          </p:cNvPicPr>
          <p:nvPr/>
        </p:nvPicPr>
        <p:blipFill>
          <a:blip r:embed="rId2" cstate="print"/>
          <a:srcRect l="3486" t="15189" r="1440" b="2150"/>
          <a:stretch>
            <a:fillRect/>
          </a:stretch>
        </p:blipFill>
        <p:spPr bwMode="auto">
          <a:xfrm>
            <a:off x="179390" y="692620"/>
            <a:ext cx="8820590" cy="61208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IR2 Vacuum</a:t>
            </a:r>
            <a:endParaRPr lang="en-US" dirty="0"/>
          </a:p>
        </p:txBody>
      </p:sp>
      <p:sp>
        <p:nvSpPr>
          <p:cNvPr id="4" name="Date Placeholder 3"/>
          <p:cNvSpPr>
            <a:spLocks noGrp="1"/>
          </p:cNvSpPr>
          <p:nvPr>
            <p:ph type="dt" sz="half" idx="10"/>
          </p:nvPr>
        </p:nvSpPr>
        <p:spPr/>
        <p:txBody>
          <a:bodyPr/>
          <a:lstStyle/>
          <a:p>
            <a:pPr>
              <a:defRPr/>
            </a:pPr>
            <a:r>
              <a:rPr lang="en-US" smtClean="0"/>
              <a:t>03-10-2011</a:t>
            </a:r>
            <a:endParaRPr lang="en-US" dirty="0"/>
          </a:p>
        </p:txBody>
      </p:sp>
      <p:sp>
        <p:nvSpPr>
          <p:cNvPr id="5" name="Footer Placeholder 4"/>
          <p:cNvSpPr>
            <a:spLocks noGrp="1"/>
          </p:cNvSpPr>
          <p:nvPr>
            <p:ph type="ftr" sz="quarter" idx="12"/>
          </p:nvPr>
        </p:nvSpPr>
        <p:spPr/>
        <p:txBody>
          <a:bodyPr/>
          <a:lstStyle/>
          <a:p>
            <a:pPr>
              <a:defRPr/>
            </a:pPr>
            <a:r>
              <a:rPr lang="en-US" smtClean="0"/>
              <a:t>LHC morning report</a:t>
            </a:r>
            <a:endParaRPr lang="en-US" dirty="0"/>
          </a:p>
        </p:txBody>
      </p:sp>
      <p:sp>
        <p:nvSpPr>
          <p:cNvPr id="31745" name="AutoShape 1" descr="https://ab-dep-op-elogbook.web.cern.ch/ab-dep-op-elogbook/elogbook/secure/attach.php?attachId=1201209&amp;type=png&amp;fname=20111003205129.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6" name="Picture 2" descr="https://ab-dep-op-elogbook.web.cern.ch/ab-dep-op-elogbook/elogbook/secure/attach.php?attachId=1201209&amp;type=png&amp;fname=20111003205129.png"/>
          <p:cNvPicPr>
            <a:picLocks noChangeAspect="1" noChangeArrowheads="1"/>
          </p:cNvPicPr>
          <p:nvPr/>
        </p:nvPicPr>
        <p:blipFill>
          <a:blip r:embed="rId2" cstate="print"/>
          <a:srcRect/>
          <a:stretch>
            <a:fillRect/>
          </a:stretch>
        </p:blipFill>
        <p:spPr bwMode="auto">
          <a:xfrm>
            <a:off x="67795" y="836640"/>
            <a:ext cx="8968825" cy="350489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err="1" smtClean="0"/>
              <a:t>Stable</a:t>
            </a:r>
            <a:r>
              <a:rPr lang="de-DE" dirty="0" smtClean="0"/>
              <a:t> </a:t>
            </a:r>
            <a:r>
              <a:rPr lang="de-DE" dirty="0" err="1" smtClean="0"/>
              <a:t>beams</a:t>
            </a:r>
            <a:endParaRPr lang="de-DE" dirty="0"/>
          </a:p>
        </p:txBody>
      </p:sp>
      <p:sp>
        <p:nvSpPr>
          <p:cNvPr id="4" name="Date Placeholder 3"/>
          <p:cNvSpPr>
            <a:spLocks noGrp="1"/>
          </p:cNvSpPr>
          <p:nvPr>
            <p:ph type="dt" sz="half" idx="10"/>
          </p:nvPr>
        </p:nvSpPr>
        <p:spPr/>
        <p:txBody>
          <a:bodyPr/>
          <a:lstStyle/>
          <a:p>
            <a:pPr>
              <a:defRPr/>
            </a:pPr>
            <a:r>
              <a:rPr lang="en-US" smtClean="0"/>
              <a:t>03-10-2011</a:t>
            </a:r>
            <a:endParaRPr lang="en-US" dirty="0"/>
          </a:p>
        </p:txBody>
      </p:sp>
      <p:sp>
        <p:nvSpPr>
          <p:cNvPr id="5" name="Footer Placeholder 4"/>
          <p:cNvSpPr>
            <a:spLocks noGrp="1"/>
          </p:cNvSpPr>
          <p:nvPr>
            <p:ph type="ftr" sz="quarter" idx="12"/>
          </p:nvPr>
        </p:nvSpPr>
        <p:spPr/>
        <p:txBody>
          <a:bodyPr/>
          <a:lstStyle/>
          <a:p>
            <a:pPr>
              <a:defRPr/>
            </a:pPr>
            <a:r>
              <a:rPr lang="en-US" smtClean="0"/>
              <a:t>LHC morning report</a:t>
            </a:r>
            <a:endParaRPr lang="en-US" dirty="0"/>
          </a:p>
        </p:txBody>
      </p:sp>
      <p:pic>
        <p:nvPicPr>
          <p:cNvPr id="6" name="Picture 5"/>
          <p:cNvPicPr>
            <a:picLocks noChangeAspect="1"/>
          </p:cNvPicPr>
          <p:nvPr/>
        </p:nvPicPr>
        <p:blipFill>
          <a:blip r:embed="rId2"/>
          <a:stretch>
            <a:fillRect/>
          </a:stretch>
        </p:blipFill>
        <p:spPr>
          <a:xfrm>
            <a:off x="827480" y="692620"/>
            <a:ext cx="7740440" cy="5805330"/>
          </a:xfrm>
          <a:prstGeom prst="rect">
            <a:avLst/>
          </a:prstGeom>
        </p:spPr>
      </p:pic>
    </p:spTree>
    <p:extLst>
      <p:ext uri="{BB962C8B-B14F-4D97-AF65-F5344CB8AC3E}">
        <p14:creationId xmlns:p14="http://schemas.microsoft.com/office/powerpoint/2010/main" val="1825263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a:t>
            </a:r>
            <a:r>
              <a:rPr lang="en-US" smtClean="0"/>
              <a:t>tentative planning week 40</a:t>
            </a:r>
            <a:endParaRPr lang="en-US" dirty="0"/>
          </a:p>
        </p:txBody>
      </p:sp>
      <p:sp>
        <p:nvSpPr>
          <p:cNvPr id="3" name="Content Placeholder 2"/>
          <p:cNvSpPr>
            <a:spLocks noGrp="1"/>
          </p:cNvSpPr>
          <p:nvPr>
            <p:ph idx="1"/>
          </p:nvPr>
        </p:nvSpPr>
        <p:spPr>
          <a:xfrm>
            <a:off x="323410" y="908650"/>
            <a:ext cx="8507410" cy="5111750"/>
          </a:xfrm>
        </p:spPr>
        <p:txBody>
          <a:bodyPr/>
          <a:lstStyle/>
          <a:p>
            <a:r>
              <a:rPr lang="en-US" sz="2000" dirty="0" smtClean="0"/>
              <a:t>Mon/Tue:			</a:t>
            </a:r>
            <a:r>
              <a:rPr lang="en-US" sz="2000" b="1" u="sng" dirty="0" smtClean="0"/>
              <a:t>Physics</a:t>
            </a:r>
            <a:r>
              <a:rPr lang="en-US" sz="2000" dirty="0" smtClean="0"/>
              <a:t>.</a:t>
            </a:r>
          </a:p>
          <a:p>
            <a:endParaRPr lang="en-US" sz="2000" dirty="0"/>
          </a:p>
          <a:p>
            <a:r>
              <a:rPr lang="en-US" sz="2000" dirty="0" smtClean="0"/>
              <a:t>Tue (day):			</a:t>
            </a:r>
            <a:r>
              <a:rPr lang="en-US" sz="2000" b="1" u="sng" dirty="0" smtClean="0"/>
              <a:t>RF </a:t>
            </a:r>
            <a:r>
              <a:rPr lang="en-US" sz="2000" b="1" u="sng" dirty="0"/>
              <a:t>preparation </a:t>
            </a:r>
            <a:r>
              <a:rPr lang="en-US" sz="2000" dirty="0"/>
              <a:t>for 25 ns </a:t>
            </a:r>
            <a:r>
              <a:rPr lang="en-US" sz="2000" dirty="0" smtClean="0"/>
              <a:t>&amp; </a:t>
            </a:r>
            <a:r>
              <a:rPr lang="en-US" sz="2000" b="1" u="sng" dirty="0" smtClean="0"/>
              <a:t>Abort gap </a:t>
            </a:r>
            <a:br>
              <a:rPr lang="en-US" sz="2000" b="1" u="sng" dirty="0" smtClean="0"/>
            </a:br>
            <a:r>
              <a:rPr lang="en-US" sz="2000" b="1" dirty="0" smtClean="0"/>
              <a:t>				</a:t>
            </a:r>
            <a:r>
              <a:rPr lang="en-US" sz="2000" b="1" u="sng" dirty="0" smtClean="0"/>
              <a:t>cleaning</a:t>
            </a:r>
            <a:r>
              <a:rPr lang="en-US" sz="2000" dirty="0" smtClean="0"/>
              <a:t> (7h)								</a:t>
            </a:r>
          </a:p>
          <a:p>
            <a:r>
              <a:rPr lang="en-US" sz="2000" dirty="0" smtClean="0"/>
              <a:t>Tue (pm/night):		Physics</a:t>
            </a:r>
            <a:br>
              <a:rPr lang="en-US" sz="2000" dirty="0" smtClean="0"/>
            </a:br>
            <a:endParaRPr lang="en-US" sz="2000" dirty="0" smtClean="0"/>
          </a:p>
          <a:p>
            <a:r>
              <a:rPr lang="en-US" sz="2000" dirty="0" smtClean="0"/>
              <a:t>Wed (day): 			</a:t>
            </a:r>
            <a:r>
              <a:rPr lang="en-US" sz="2000" b="1" u="sng" dirty="0" smtClean="0"/>
              <a:t>Large pile-up MD</a:t>
            </a:r>
            <a:r>
              <a:rPr lang="en-US" sz="2000" dirty="0" smtClean="0"/>
              <a:t> (9h)</a:t>
            </a:r>
            <a:br>
              <a:rPr lang="en-US" sz="2000" dirty="0" smtClean="0"/>
            </a:br>
            <a:endParaRPr lang="en-US" sz="2000" dirty="0" smtClean="0"/>
          </a:p>
          <a:p>
            <a:r>
              <a:rPr lang="en-US" sz="2000" dirty="0" smtClean="0"/>
              <a:t>Wed (pm/night):		Physics</a:t>
            </a:r>
            <a:endParaRPr lang="en-US" sz="2000" dirty="0"/>
          </a:p>
          <a:p>
            <a:endParaRPr lang="en-US" sz="2000" dirty="0" smtClean="0"/>
          </a:p>
          <a:p>
            <a:r>
              <a:rPr lang="en-US" sz="2000" dirty="0" smtClean="0"/>
              <a:t>Thu (day):			</a:t>
            </a:r>
            <a:r>
              <a:rPr lang="en-US" sz="2000" b="1" u="sng" dirty="0" smtClean="0"/>
              <a:t>25 ns MD</a:t>
            </a:r>
            <a:r>
              <a:rPr lang="en-US" sz="2000" dirty="0" smtClean="0"/>
              <a:t> (12h)</a:t>
            </a:r>
            <a:br>
              <a:rPr lang="en-US" sz="2000" dirty="0" smtClean="0"/>
            </a:br>
            <a:endParaRPr lang="en-US" sz="2000" dirty="0" smtClean="0"/>
          </a:p>
          <a:p>
            <a:r>
              <a:rPr lang="en-US" sz="2000" dirty="0" smtClean="0"/>
              <a:t>Thu/Fri/Sat/Sun:		</a:t>
            </a:r>
            <a:r>
              <a:rPr lang="en-US" sz="2000" b="1" u="sng" dirty="0" smtClean="0"/>
              <a:t>Physics</a:t>
            </a:r>
            <a:endParaRPr lang="en-US" sz="2000" b="1" u="sng" dirty="0"/>
          </a:p>
          <a:p>
            <a:pPr>
              <a:buNone/>
            </a:pPr>
            <a:r>
              <a:rPr lang="en-US" sz="1400" dirty="0" smtClean="0"/>
              <a:t> 				</a:t>
            </a:r>
          </a:p>
          <a:p>
            <a:pPr>
              <a:buNone/>
            </a:pPr>
            <a:r>
              <a:rPr lang="en-US" sz="2000" i="1" dirty="0" smtClean="0"/>
              <a:t>To be done: Loss map qualification for injection &amp; physics 	</a:t>
            </a:r>
          </a:p>
        </p:txBody>
      </p:sp>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R. Assmann</a:t>
            </a:r>
            <a:endParaRPr lang="en-US" dirty="0"/>
          </a:p>
        </p:txBody>
      </p:sp>
      <p:sp>
        <p:nvSpPr>
          <p:cNvPr id="6" name="Date Placeholder 5"/>
          <p:cNvSpPr>
            <a:spLocks noGrp="1"/>
          </p:cNvSpPr>
          <p:nvPr>
            <p:ph type="dt" sz="half" idx="12"/>
          </p:nvPr>
        </p:nvSpPr>
        <p:spPr/>
        <p:txBody>
          <a:bodyPr/>
          <a:lstStyle/>
          <a:p>
            <a:pPr>
              <a:defRPr/>
            </a:pPr>
            <a:r>
              <a:rPr lang="en-US" smtClean="0"/>
              <a:t>03/10/2011</a:t>
            </a:r>
            <a:endParaRPr lang="en-US" dirty="0"/>
          </a:p>
        </p:txBody>
      </p:sp>
    </p:spTree>
    <p:extLst>
      <p:ext uri="{BB962C8B-B14F-4D97-AF65-F5344CB8AC3E}">
        <p14:creationId xmlns:p14="http://schemas.microsoft.com/office/powerpoint/2010/main" val="446044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Abort Gap Cleaning</a:t>
            </a:r>
            <a:endParaRPr lang="en-US" dirty="0"/>
          </a:p>
        </p:txBody>
      </p:sp>
      <p:sp>
        <p:nvSpPr>
          <p:cNvPr id="4" name="Date Placeholder 3"/>
          <p:cNvSpPr>
            <a:spLocks noGrp="1"/>
          </p:cNvSpPr>
          <p:nvPr>
            <p:ph type="dt" sz="half" idx="10"/>
          </p:nvPr>
        </p:nvSpPr>
        <p:spPr/>
        <p:txBody>
          <a:bodyPr/>
          <a:lstStyle/>
          <a:p>
            <a:pPr>
              <a:defRPr/>
            </a:pPr>
            <a:r>
              <a:rPr lang="en-US" smtClean="0"/>
              <a:t>03-10-2011</a:t>
            </a:r>
            <a:endParaRPr lang="en-US" dirty="0"/>
          </a:p>
        </p:txBody>
      </p:sp>
      <p:sp>
        <p:nvSpPr>
          <p:cNvPr id="5" name="Footer Placeholder 4"/>
          <p:cNvSpPr>
            <a:spLocks noGrp="1"/>
          </p:cNvSpPr>
          <p:nvPr>
            <p:ph type="ftr" sz="quarter" idx="12"/>
          </p:nvPr>
        </p:nvSpPr>
        <p:spPr/>
        <p:txBody>
          <a:bodyPr/>
          <a:lstStyle/>
          <a:p>
            <a:pPr>
              <a:defRPr/>
            </a:pPr>
            <a:r>
              <a:rPr lang="en-US" smtClean="0"/>
              <a:t>LHC morning report</a:t>
            </a:r>
            <a:endParaRPr lang="en-US" dirty="0"/>
          </a:p>
        </p:txBody>
      </p:sp>
      <p:pic>
        <p:nvPicPr>
          <p:cNvPr id="33794" name="Chart 1" descr="image003"/>
          <p:cNvPicPr>
            <a:picLocks noChangeAspect="1" noChangeArrowheads="1"/>
          </p:cNvPicPr>
          <p:nvPr/>
        </p:nvPicPr>
        <p:blipFill>
          <a:blip r:embed="rId2" cstate="print"/>
          <a:srcRect/>
          <a:stretch>
            <a:fillRect/>
          </a:stretch>
        </p:blipFill>
        <p:spPr bwMode="auto">
          <a:xfrm>
            <a:off x="69405" y="764630"/>
            <a:ext cx="9039225" cy="4772025"/>
          </a:xfrm>
          <a:prstGeom prst="rect">
            <a:avLst/>
          </a:prstGeom>
          <a:noFill/>
          <a:ln w="9525">
            <a:noFill/>
            <a:miter lim="800000"/>
            <a:headEnd/>
            <a:tailEnd/>
          </a:ln>
        </p:spPr>
      </p:pic>
      <p:sp>
        <p:nvSpPr>
          <p:cNvPr id="10" name="TextBox 9"/>
          <p:cNvSpPr txBox="1"/>
          <p:nvPr/>
        </p:nvSpPr>
        <p:spPr>
          <a:xfrm>
            <a:off x="7236370" y="5661310"/>
            <a:ext cx="1537600" cy="400110"/>
          </a:xfrm>
          <a:prstGeom prst="rect">
            <a:avLst/>
          </a:prstGeom>
          <a:noFill/>
        </p:spPr>
        <p:txBody>
          <a:bodyPr wrap="none" rtlCol="0">
            <a:spAutoFit/>
          </a:bodyPr>
          <a:lstStyle/>
          <a:p>
            <a:r>
              <a:rPr lang="en-US" dirty="0" smtClean="0"/>
              <a:t>J. </a:t>
            </a:r>
            <a:r>
              <a:rPr lang="en-US" dirty="0" err="1" smtClean="0"/>
              <a:t>Uythoven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Pile-Up MD </a:t>
            </a:r>
            <a:r>
              <a:rPr lang="en-US" sz="2000" i="1" dirty="0" smtClean="0"/>
              <a:t>(Werner Herr et al…)</a:t>
            </a:r>
            <a:endParaRPr lang="en-US" sz="2000" i="1" dirty="0"/>
          </a:p>
        </p:txBody>
      </p:sp>
      <p:sp>
        <p:nvSpPr>
          <p:cNvPr id="3" name="Content Placeholder 2"/>
          <p:cNvSpPr>
            <a:spLocks noGrp="1"/>
          </p:cNvSpPr>
          <p:nvPr>
            <p:ph idx="1"/>
          </p:nvPr>
        </p:nvSpPr>
        <p:spPr>
          <a:xfrm>
            <a:off x="251400" y="908650"/>
            <a:ext cx="8641200" cy="5616780"/>
          </a:xfrm>
        </p:spPr>
        <p:txBody>
          <a:bodyPr/>
          <a:lstStyle/>
          <a:p>
            <a:r>
              <a:rPr lang="en-US" dirty="0"/>
              <a:t>PS/SPS to prepare </a:t>
            </a:r>
            <a:r>
              <a:rPr lang="en-US" dirty="0" smtClean="0"/>
              <a:t>high intensity bunches </a:t>
            </a:r>
            <a:r>
              <a:rPr lang="en-US" dirty="0"/>
              <a:t>for Wed morning.</a:t>
            </a:r>
          </a:p>
          <a:p>
            <a:r>
              <a:rPr lang="en-US" dirty="0" smtClean="0"/>
              <a:t>Hope for two fills with single/few bunches</a:t>
            </a:r>
            <a:r>
              <a:rPr lang="en-US" dirty="0" smtClean="0"/>
              <a:t>.</a:t>
            </a:r>
          </a:p>
          <a:p>
            <a:r>
              <a:rPr lang="en-US" dirty="0" smtClean="0"/>
              <a:t>Need RF, ADT, tune feedback experts.</a:t>
            </a:r>
            <a:endParaRPr lang="en-US" dirty="0" smtClean="0"/>
          </a:p>
          <a:p>
            <a:r>
              <a:rPr lang="en-US" dirty="0" smtClean="0"/>
              <a:t>Fill #1:</a:t>
            </a:r>
          </a:p>
          <a:p>
            <a:pPr lvl="1"/>
            <a:r>
              <a:rPr lang="en-US" dirty="0" smtClean="0"/>
              <a:t>1b per beam. &gt;2e11 p/bunch. Norm. </a:t>
            </a:r>
            <a:r>
              <a:rPr lang="en-US" dirty="0" err="1" smtClean="0"/>
              <a:t>emittance</a:t>
            </a:r>
            <a:r>
              <a:rPr lang="en-US" dirty="0" smtClean="0"/>
              <a:t> &lt; 2.5 </a:t>
            </a:r>
            <a:r>
              <a:rPr lang="en-US" dirty="0" smtClean="0">
                <a:latin typeface="Symbol" charset="2"/>
                <a:cs typeface="Symbol" charset="2"/>
              </a:rPr>
              <a:t>m</a:t>
            </a:r>
            <a:r>
              <a:rPr lang="en-US" dirty="0" smtClean="0"/>
              <a:t>m.</a:t>
            </a:r>
          </a:p>
          <a:p>
            <a:pPr lvl="1"/>
            <a:r>
              <a:rPr lang="en-US" dirty="0" smtClean="0"/>
              <a:t>All interlock actives. Standard cycle.</a:t>
            </a:r>
          </a:p>
          <a:p>
            <a:pPr lvl="1"/>
            <a:r>
              <a:rPr lang="en-US" dirty="0" smtClean="0"/>
              <a:t>Inject, ramp, squeeze, collide in ATLAS and CMS.</a:t>
            </a:r>
          </a:p>
          <a:p>
            <a:pPr lvl="1"/>
            <a:r>
              <a:rPr lang="en-US" dirty="0" smtClean="0"/>
              <a:t>1-2h </a:t>
            </a:r>
            <a:r>
              <a:rPr lang="en-US" dirty="0" smtClean="0"/>
              <a:t>collision time – stable </a:t>
            </a:r>
            <a:r>
              <a:rPr lang="en-US" dirty="0" smtClean="0"/>
              <a:t>beams, </a:t>
            </a:r>
            <a:r>
              <a:rPr lang="en-US" dirty="0" smtClean="0"/>
              <a:t>depends on progress</a:t>
            </a:r>
            <a:r>
              <a:rPr lang="en-US" dirty="0" smtClean="0"/>
              <a:t>.</a:t>
            </a:r>
            <a:endParaRPr lang="en-US" dirty="0" smtClean="0"/>
          </a:p>
          <a:p>
            <a:r>
              <a:rPr lang="en-US" dirty="0" smtClean="0"/>
              <a:t>Fill #2:</a:t>
            </a:r>
          </a:p>
          <a:p>
            <a:pPr lvl="1"/>
            <a:r>
              <a:rPr lang="en-US" dirty="0" smtClean="0"/>
              <a:t>Same bunch parameters. More bunches possible: </a:t>
            </a:r>
            <a:r>
              <a:rPr lang="en-US" dirty="0" smtClean="0"/>
              <a:t>additional </a:t>
            </a:r>
            <a:r>
              <a:rPr lang="en-US" dirty="0" smtClean="0"/>
              <a:t>collisions in </a:t>
            </a:r>
            <a:r>
              <a:rPr lang="en-US" dirty="0" err="1" smtClean="0"/>
              <a:t>LHCb</a:t>
            </a:r>
            <a:r>
              <a:rPr lang="en-US" dirty="0" smtClean="0"/>
              <a:t>/ALICE with low intensity bunches, </a:t>
            </a:r>
            <a:r>
              <a:rPr lang="en-US" dirty="0"/>
              <a:t>10 high pile-up collisions in CMS, …</a:t>
            </a:r>
            <a:endParaRPr lang="en-US" dirty="0" smtClean="0"/>
          </a:p>
          <a:p>
            <a:pPr lvl="1"/>
            <a:r>
              <a:rPr lang="en-US" dirty="0" smtClean="0"/>
              <a:t>Leave for </a:t>
            </a:r>
            <a:r>
              <a:rPr lang="en-US" dirty="0" smtClean="0"/>
              <a:t>collisions – </a:t>
            </a:r>
            <a:r>
              <a:rPr lang="en-US" dirty="0" smtClean="0"/>
              <a:t>stable </a:t>
            </a:r>
            <a:r>
              <a:rPr lang="en-US" dirty="0" smtClean="0"/>
              <a:t>beams, depending on progress.</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R. Assmann</a:t>
            </a:r>
            <a:endParaRPr lang="en-US" dirty="0"/>
          </a:p>
        </p:txBody>
      </p:sp>
      <p:sp>
        <p:nvSpPr>
          <p:cNvPr id="6" name="Date Placeholder 5"/>
          <p:cNvSpPr>
            <a:spLocks noGrp="1"/>
          </p:cNvSpPr>
          <p:nvPr>
            <p:ph type="dt" sz="half" idx="12"/>
          </p:nvPr>
        </p:nvSpPr>
        <p:spPr/>
        <p:txBody>
          <a:bodyPr/>
          <a:lstStyle/>
          <a:p>
            <a:pPr>
              <a:defRPr/>
            </a:pPr>
            <a:r>
              <a:rPr lang="en-US" smtClean="0"/>
              <a:t>03/10/2011</a:t>
            </a:r>
            <a:endParaRPr lang="en-US" dirty="0"/>
          </a:p>
        </p:txBody>
      </p:sp>
    </p:spTree>
    <p:extLst>
      <p:ext uri="{BB962C8B-B14F-4D97-AF65-F5344CB8AC3E}">
        <p14:creationId xmlns:p14="http://schemas.microsoft.com/office/powerpoint/2010/main" val="3649549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High Pile-Up Parameter Space</a:t>
            </a:r>
            <a:endParaRPr lang="en-US" dirty="0"/>
          </a:p>
        </p:txBody>
      </p:sp>
      <p:sp>
        <p:nvSpPr>
          <p:cNvPr id="4" name="Date Placeholder 3"/>
          <p:cNvSpPr>
            <a:spLocks noGrp="1"/>
          </p:cNvSpPr>
          <p:nvPr>
            <p:ph type="dt" sz="half" idx="10"/>
          </p:nvPr>
        </p:nvSpPr>
        <p:spPr/>
        <p:txBody>
          <a:bodyPr/>
          <a:lstStyle/>
          <a:p>
            <a:pPr>
              <a:defRPr/>
            </a:pPr>
            <a:r>
              <a:rPr lang="en-US" smtClean="0"/>
              <a:t>03-10-2011</a:t>
            </a:r>
            <a:endParaRPr lang="en-US" dirty="0"/>
          </a:p>
        </p:txBody>
      </p:sp>
      <p:sp>
        <p:nvSpPr>
          <p:cNvPr id="5" name="Footer Placeholder 4"/>
          <p:cNvSpPr>
            <a:spLocks noGrp="1"/>
          </p:cNvSpPr>
          <p:nvPr>
            <p:ph type="ftr" sz="quarter" idx="12"/>
          </p:nvPr>
        </p:nvSpPr>
        <p:spPr/>
        <p:txBody>
          <a:bodyPr/>
          <a:lstStyle/>
          <a:p>
            <a:pPr>
              <a:defRPr/>
            </a:pPr>
            <a:r>
              <a:rPr lang="en-US" smtClean="0"/>
              <a:t>LHC morning report</a:t>
            </a:r>
            <a:endParaRPr lang="en-US"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1015039" y="1000125"/>
            <a:ext cx="7199648" cy="5111750"/>
          </a:xfrm>
          <a:prstGeom prst="rect">
            <a:avLst/>
          </a:prstGeom>
          <a:noFill/>
          <a:ln w="9525">
            <a:noFill/>
            <a:miter lim="800000"/>
            <a:headEnd/>
            <a:tailEnd/>
          </a:ln>
        </p:spPr>
      </p:pic>
      <p:sp>
        <p:nvSpPr>
          <p:cNvPr id="7" name="TextBox 6"/>
          <p:cNvSpPr txBox="1"/>
          <p:nvPr/>
        </p:nvSpPr>
        <p:spPr>
          <a:xfrm>
            <a:off x="7020340" y="6165380"/>
            <a:ext cx="1589089" cy="400110"/>
          </a:xfrm>
          <a:prstGeom prst="rect">
            <a:avLst/>
          </a:prstGeom>
          <a:noFill/>
        </p:spPr>
        <p:txBody>
          <a:bodyPr wrap="none" rtlCol="0">
            <a:spAutoFit/>
          </a:bodyPr>
          <a:lstStyle/>
          <a:p>
            <a:r>
              <a:rPr lang="en-US" dirty="0" smtClean="0"/>
              <a:t>Werner Herr</a:t>
            </a:r>
            <a:endParaRPr lang="en-US" dirty="0"/>
          </a:p>
        </p:txBody>
      </p:sp>
      <p:sp>
        <p:nvSpPr>
          <p:cNvPr id="2" name="TextBox 1"/>
          <p:cNvSpPr txBox="1"/>
          <p:nvPr/>
        </p:nvSpPr>
        <p:spPr>
          <a:xfrm>
            <a:off x="5004060" y="2132820"/>
            <a:ext cx="469950" cy="400110"/>
          </a:xfrm>
          <a:prstGeom prst="rect">
            <a:avLst/>
          </a:prstGeom>
          <a:noFill/>
        </p:spPr>
        <p:txBody>
          <a:bodyPr wrap="none" rtlCol="0">
            <a:spAutoFit/>
          </a:bodyPr>
          <a:lstStyle/>
          <a:p>
            <a:r>
              <a:rPr lang="de-DE" dirty="0" smtClean="0"/>
              <a:t>50</a:t>
            </a:r>
            <a:endParaRPr lang="de-DE" dirty="0"/>
          </a:p>
        </p:txBody>
      </p:sp>
      <p:sp>
        <p:nvSpPr>
          <p:cNvPr id="8" name="TextBox 7"/>
          <p:cNvSpPr txBox="1"/>
          <p:nvPr/>
        </p:nvSpPr>
        <p:spPr>
          <a:xfrm>
            <a:off x="5724160" y="2420860"/>
            <a:ext cx="469950" cy="400110"/>
          </a:xfrm>
          <a:prstGeom prst="rect">
            <a:avLst/>
          </a:prstGeom>
          <a:noFill/>
        </p:spPr>
        <p:txBody>
          <a:bodyPr wrap="none" rtlCol="0">
            <a:spAutoFit/>
          </a:bodyPr>
          <a:lstStyle/>
          <a:p>
            <a:r>
              <a:rPr lang="de-DE" dirty="0"/>
              <a:t>4</a:t>
            </a:r>
            <a:r>
              <a:rPr lang="de-DE" dirty="0" smtClean="0"/>
              <a:t>0</a:t>
            </a:r>
            <a:endParaRPr lang="de-DE" dirty="0"/>
          </a:p>
        </p:txBody>
      </p:sp>
      <p:sp>
        <p:nvSpPr>
          <p:cNvPr id="9" name="TextBox 8"/>
          <p:cNvSpPr txBox="1"/>
          <p:nvPr/>
        </p:nvSpPr>
        <p:spPr>
          <a:xfrm>
            <a:off x="6084210" y="2740850"/>
            <a:ext cx="469950" cy="400110"/>
          </a:xfrm>
          <a:prstGeom prst="rect">
            <a:avLst/>
          </a:prstGeom>
          <a:noFill/>
        </p:spPr>
        <p:txBody>
          <a:bodyPr wrap="none" rtlCol="0">
            <a:spAutoFit/>
          </a:bodyPr>
          <a:lstStyle/>
          <a:p>
            <a:r>
              <a:rPr lang="de-DE" dirty="0"/>
              <a:t>3</a:t>
            </a:r>
            <a:r>
              <a:rPr lang="de-DE" dirty="0" smtClean="0"/>
              <a:t>0</a:t>
            </a:r>
            <a:endParaRPr lang="de-DE" dirty="0"/>
          </a:p>
        </p:txBody>
      </p:sp>
      <p:sp>
        <p:nvSpPr>
          <p:cNvPr id="10" name="TextBox 9"/>
          <p:cNvSpPr txBox="1"/>
          <p:nvPr/>
        </p:nvSpPr>
        <p:spPr>
          <a:xfrm>
            <a:off x="6588280" y="3284980"/>
            <a:ext cx="469950" cy="400110"/>
          </a:xfrm>
          <a:prstGeom prst="rect">
            <a:avLst/>
          </a:prstGeom>
          <a:noFill/>
        </p:spPr>
        <p:txBody>
          <a:bodyPr wrap="none" rtlCol="0">
            <a:spAutoFit/>
          </a:bodyPr>
          <a:lstStyle/>
          <a:p>
            <a:r>
              <a:rPr lang="de-DE" dirty="0" smtClean="0"/>
              <a:t>20</a:t>
            </a:r>
            <a:endParaRPr lang="de-DE" dirty="0"/>
          </a:p>
        </p:txBody>
      </p:sp>
      <p:sp>
        <p:nvSpPr>
          <p:cNvPr id="11" name="TextBox 10"/>
          <p:cNvSpPr txBox="1"/>
          <p:nvPr/>
        </p:nvSpPr>
        <p:spPr>
          <a:xfrm>
            <a:off x="6804310" y="4077090"/>
            <a:ext cx="469950" cy="400110"/>
          </a:xfrm>
          <a:prstGeom prst="rect">
            <a:avLst/>
          </a:prstGeom>
          <a:noFill/>
        </p:spPr>
        <p:txBody>
          <a:bodyPr wrap="none" rtlCol="0">
            <a:spAutoFit/>
          </a:bodyPr>
          <a:lstStyle/>
          <a:p>
            <a:r>
              <a:rPr lang="de-DE" dirty="0" smtClean="0"/>
              <a:t>10</a:t>
            </a:r>
            <a:endParaRPr lang="de-D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25ns MD</a:t>
            </a:r>
            <a:endParaRPr lang="en-US" dirty="0"/>
          </a:p>
        </p:txBody>
      </p:sp>
      <p:sp>
        <p:nvSpPr>
          <p:cNvPr id="3" name="Content Placeholder 2"/>
          <p:cNvSpPr>
            <a:spLocks noGrp="1"/>
          </p:cNvSpPr>
          <p:nvPr>
            <p:ph idx="1"/>
          </p:nvPr>
        </p:nvSpPr>
        <p:spPr>
          <a:xfrm>
            <a:off x="251400" y="764630"/>
            <a:ext cx="8641200" cy="5616780"/>
          </a:xfrm>
        </p:spPr>
        <p:txBody>
          <a:bodyPr/>
          <a:lstStyle/>
          <a:p>
            <a:r>
              <a:rPr lang="en-US" dirty="0" smtClean="0"/>
              <a:t>MD plan (G. </a:t>
            </a:r>
            <a:r>
              <a:rPr lang="en-US" dirty="0" err="1" smtClean="0"/>
              <a:t>Arduini</a:t>
            </a:r>
            <a:r>
              <a:rPr lang="en-US" dirty="0" smtClean="0"/>
              <a:t> &amp; B. Goddard):</a:t>
            </a:r>
            <a:endParaRPr lang="en-US" dirty="0"/>
          </a:p>
          <a:p>
            <a:pPr lvl="1"/>
            <a:r>
              <a:rPr lang="en-US" dirty="0" smtClean="0"/>
              <a:t>08</a:t>
            </a:r>
            <a:r>
              <a:rPr lang="en-US" dirty="0"/>
              <a:t>:00 - 10:00, beam setup and changeover in SPS and in transfer lines, injection of 12 and 24b trains to LHC.</a:t>
            </a:r>
          </a:p>
          <a:p>
            <a:pPr lvl="1"/>
            <a:r>
              <a:rPr lang="en-US" dirty="0" smtClean="0"/>
              <a:t>10</a:t>
            </a:r>
            <a:r>
              <a:rPr lang="en-US" dirty="0"/>
              <a:t>:00 - 12:00, RF setup (observation of transient and eventual tuner fine adjustments, 1h/beam)</a:t>
            </a:r>
          </a:p>
          <a:p>
            <a:pPr lvl="1"/>
            <a:r>
              <a:rPr lang="en-US" dirty="0" smtClean="0"/>
              <a:t>12</a:t>
            </a:r>
            <a:r>
              <a:rPr lang="en-US" dirty="0"/>
              <a:t>:00 - 16:00, damper setup with single bunch and 12b trains (4h beam time needed).</a:t>
            </a:r>
          </a:p>
          <a:p>
            <a:pPr lvl="1"/>
            <a:r>
              <a:rPr lang="en-US" dirty="0" smtClean="0"/>
              <a:t>16</a:t>
            </a:r>
            <a:r>
              <a:rPr lang="en-US" dirty="0"/>
              <a:t>:00 - 20:00, increase of injected intensity 24b, 48b, 72b (with 144b, 216b, 288b as options)</a:t>
            </a:r>
            <a:r>
              <a:rPr lang="en-US" dirty="0" smtClean="0"/>
              <a:t>.</a:t>
            </a:r>
            <a:endParaRPr lang="en-US" dirty="0"/>
          </a:p>
          <a:p>
            <a:r>
              <a:rPr lang="en-US" dirty="0"/>
              <a:t>The objective is to be able to inject (and keep in) at least 1 train of 72b, for the subsequent MD sessions.</a:t>
            </a:r>
          </a:p>
          <a:p>
            <a:r>
              <a:rPr lang="en-US" dirty="0" smtClean="0"/>
              <a:t>Exiting </a:t>
            </a:r>
            <a:r>
              <a:rPr lang="en-US" dirty="0"/>
              <a:t>the MD, a ramp attempt will be made with (12+2x24)b at 25 ns, as the experiments would like some collisions - this could therefore be between 19:00 and </a:t>
            </a:r>
            <a:r>
              <a:rPr lang="en-US" dirty="0" smtClean="0"/>
              <a:t>01:00 </a:t>
            </a:r>
            <a:r>
              <a:rPr lang="en-US" dirty="0" smtClean="0">
                <a:sym typeface="Wingdings" pitchFamily="2" charset="2"/>
              </a:rPr>
              <a:t> stable beams.</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R. Assmann</a:t>
            </a:r>
            <a:endParaRPr lang="en-US" dirty="0"/>
          </a:p>
        </p:txBody>
      </p:sp>
      <p:sp>
        <p:nvSpPr>
          <p:cNvPr id="6" name="Date Placeholder 5"/>
          <p:cNvSpPr>
            <a:spLocks noGrp="1"/>
          </p:cNvSpPr>
          <p:nvPr>
            <p:ph type="dt" sz="half" idx="12"/>
          </p:nvPr>
        </p:nvSpPr>
        <p:spPr/>
        <p:txBody>
          <a:bodyPr/>
          <a:lstStyle/>
          <a:p>
            <a:pPr>
              <a:defRPr/>
            </a:pPr>
            <a:r>
              <a:rPr lang="en-US" smtClean="0"/>
              <a:t>03/10/2011</a:t>
            </a:r>
            <a:endParaRPr lang="en-US" dirty="0"/>
          </a:p>
        </p:txBody>
      </p:sp>
    </p:spTree>
    <p:extLst>
      <p:ext uri="{BB962C8B-B14F-4D97-AF65-F5344CB8AC3E}">
        <p14:creationId xmlns:p14="http://schemas.microsoft.com/office/powerpoint/2010/main" val="2287967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Fill #2178</a:t>
            </a:r>
            <a:endParaRPr lang="en-US" dirty="0"/>
          </a:p>
        </p:txBody>
      </p:sp>
      <p:sp>
        <p:nvSpPr>
          <p:cNvPr id="4" name="Date Placeholder 3"/>
          <p:cNvSpPr>
            <a:spLocks noGrp="1"/>
          </p:cNvSpPr>
          <p:nvPr>
            <p:ph type="dt" sz="half" idx="10"/>
          </p:nvPr>
        </p:nvSpPr>
        <p:spPr/>
        <p:txBody>
          <a:bodyPr/>
          <a:lstStyle/>
          <a:p>
            <a:pPr>
              <a:defRPr/>
            </a:pPr>
            <a:r>
              <a:rPr lang="en-US" dirty="0" smtClean="0"/>
              <a:t>03-10-2011</a:t>
            </a:r>
            <a:endParaRPr lang="en-US" dirty="0"/>
          </a:p>
        </p:txBody>
      </p:sp>
      <p:sp>
        <p:nvSpPr>
          <p:cNvPr id="5" name="Footer Placeholder 4"/>
          <p:cNvSpPr>
            <a:spLocks noGrp="1"/>
          </p:cNvSpPr>
          <p:nvPr>
            <p:ph type="ftr" sz="quarter" idx="12"/>
          </p:nvPr>
        </p:nvSpPr>
        <p:spPr/>
        <p:txBody>
          <a:bodyPr/>
          <a:lstStyle/>
          <a:p>
            <a:pPr>
              <a:defRPr/>
            </a:pPr>
            <a:r>
              <a:rPr lang="en-US" smtClean="0"/>
              <a:t>LHC morning report</a:t>
            </a:r>
            <a:endParaRPr lang="en-US" dirty="0"/>
          </a:p>
        </p:txBody>
      </p:sp>
      <p:sp>
        <p:nvSpPr>
          <p:cNvPr id="1025" name="AutoShape 1" descr="https://ab-dep-op-elogbook.web.cern.ch/ab-dep-op-elogbook/elogbook/secure/attach.php?attachId=1200985&amp;type=png&amp;fname=20111003091951.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6" name="AutoShape 2" descr="https://ab-dep-op-elogbook.web.cern.ch/ab-dep-op-elogbook/elogbook/secure/attach.php?attachId=1200985&amp;type=png&amp;fname=20111003091951.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7" name="AutoShape 3" descr="https://ab-dep-op-elogbook.web.cern.ch/ab-dep-op-elogbook/elogbook/secure/attach.php?attachId=1200985&amp;type=png&amp;fname=20111003091951.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s://ab-dep-op-elogbook.web.cern.ch/ab-dep-op-elogbook/elogbook/secure/attach.php?attachId=1200985&amp;type=png&amp;fname=20111003091951.png"/>
          <p:cNvPicPr>
            <a:picLocks noChangeAspect="1" noChangeArrowheads="1"/>
          </p:cNvPicPr>
          <p:nvPr/>
        </p:nvPicPr>
        <p:blipFill>
          <a:blip r:embed="rId2" cstate="print"/>
          <a:srcRect/>
          <a:stretch>
            <a:fillRect/>
          </a:stretch>
        </p:blipFill>
        <p:spPr bwMode="auto">
          <a:xfrm>
            <a:off x="1115520" y="692620"/>
            <a:ext cx="6894980" cy="585738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25ns - </a:t>
            </a:r>
            <a:r>
              <a:rPr lang="en-US" sz="2800" dirty="0"/>
              <a:t>Detailed MD plan </a:t>
            </a:r>
            <a:r>
              <a:rPr lang="en-US" sz="1800" dirty="0"/>
              <a:t>(G. </a:t>
            </a:r>
            <a:r>
              <a:rPr lang="en-US" sz="1800" dirty="0" err="1"/>
              <a:t>Arduini</a:t>
            </a:r>
            <a:r>
              <a:rPr lang="en-US" sz="1800" dirty="0"/>
              <a:t> &amp; B. Goddard)</a:t>
            </a:r>
          </a:p>
        </p:txBody>
      </p:sp>
      <p:sp>
        <p:nvSpPr>
          <p:cNvPr id="3" name="Content Placeholder 2"/>
          <p:cNvSpPr>
            <a:spLocks noGrp="1"/>
          </p:cNvSpPr>
          <p:nvPr>
            <p:ph idx="1"/>
          </p:nvPr>
        </p:nvSpPr>
        <p:spPr>
          <a:xfrm>
            <a:off x="251400" y="764630"/>
            <a:ext cx="8641200" cy="5616780"/>
          </a:xfrm>
        </p:spPr>
        <p:txBody>
          <a:bodyPr/>
          <a:lstStyle/>
          <a:p>
            <a:pPr lvl="1"/>
            <a:r>
              <a:rPr lang="en-US" b="1" dirty="0" smtClean="0"/>
              <a:t>to </a:t>
            </a:r>
            <a:r>
              <a:rPr lang="en-US" b="1" dirty="0"/>
              <a:t>be done in SPS before MD (KC/JW/..)</a:t>
            </a:r>
            <a:endParaRPr lang="en-US" dirty="0"/>
          </a:p>
          <a:p>
            <a:pPr lvl="2"/>
            <a:r>
              <a:rPr lang="en-US" dirty="0" smtClean="0"/>
              <a:t>establish </a:t>
            </a:r>
            <a:r>
              <a:rPr lang="en-US" dirty="0"/>
              <a:t>25 ns beam (1.1e11 p+/b, ~3 um) on cycle in SPS</a:t>
            </a:r>
            <a:r>
              <a:rPr lang="en-US" dirty="0" smtClean="0"/>
              <a:t>.</a:t>
            </a:r>
          </a:p>
          <a:p>
            <a:pPr lvl="2"/>
            <a:r>
              <a:rPr lang="en-US" dirty="0" smtClean="0"/>
              <a:t>12b</a:t>
            </a:r>
            <a:r>
              <a:rPr lang="en-US" dirty="0"/>
              <a:t>, 24b, 48b, 72b, 144b, 216b and </a:t>
            </a:r>
            <a:r>
              <a:rPr lang="en-US" dirty="0" smtClean="0"/>
              <a:t>288b.</a:t>
            </a:r>
          </a:p>
          <a:p>
            <a:pPr lvl="2"/>
            <a:r>
              <a:rPr lang="en-US" dirty="0" smtClean="0"/>
              <a:t>check </a:t>
            </a:r>
            <a:r>
              <a:rPr lang="en-US" dirty="0"/>
              <a:t>characteristics for all beams (trans/long </a:t>
            </a:r>
            <a:r>
              <a:rPr lang="en-US" dirty="0" err="1"/>
              <a:t>emittances</a:t>
            </a:r>
            <a:r>
              <a:rPr lang="en-US" dirty="0"/>
              <a:t>, scraping settings, intensities</a:t>
            </a:r>
            <a:r>
              <a:rPr lang="en-US" dirty="0" smtClean="0"/>
              <a:t>)</a:t>
            </a:r>
          </a:p>
          <a:p>
            <a:pPr lvl="2"/>
            <a:r>
              <a:rPr lang="en-US" dirty="0" smtClean="0"/>
              <a:t>if </a:t>
            </a:r>
            <a:r>
              <a:rPr lang="en-US" dirty="0"/>
              <a:t>possible (when LHC off</a:t>
            </a:r>
            <a:r>
              <a:rPr lang="en-US" dirty="0" smtClean="0"/>
              <a:t>)</a:t>
            </a:r>
          </a:p>
          <a:p>
            <a:pPr lvl="2"/>
            <a:r>
              <a:rPr lang="en-US" dirty="0" smtClean="0"/>
              <a:t>extract </a:t>
            </a:r>
            <a:r>
              <a:rPr lang="en-US" dirty="0"/>
              <a:t>12b onto upstream TEDs  (based on 25 ns cycle settings) and first steering if </a:t>
            </a:r>
            <a:r>
              <a:rPr lang="en-US" dirty="0" smtClean="0"/>
              <a:t>needed</a:t>
            </a:r>
          </a:p>
          <a:p>
            <a:pPr lvl="2"/>
            <a:r>
              <a:rPr lang="en-US" dirty="0" smtClean="0"/>
              <a:t>extract </a:t>
            </a:r>
            <a:r>
              <a:rPr lang="en-US" dirty="0"/>
              <a:t>12b onto downstream TEDs and check TL steering</a:t>
            </a:r>
            <a:r>
              <a:rPr lang="en-US" dirty="0" smtClean="0"/>
              <a:t>.</a:t>
            </a:r>
          </a:p>
          <a:p>
            <a:pPr lvl="1"/>
            <a:r>
              <a:rPr lang="en-US" b="1" dirty="0"/>
              <a:t>LHC RF preparation (PB)</a:t>
            </a:r>
            <a:endParaRPr lang="en-US" dirty="0"/>
          </a:p>
          <a:p>
            <a:pPr lvl="2"/>
            <a:r>
              <a:rPr lang="en-US" dirty="0" smtClean="0"/>
              <a:t>Modification </a:t>
            </a:r>
            <a:r>
              <a:rPr lang="en-US" dirty="0"/>
              <a:t>to tuner firmware (Wednesday 5th - no access </a:t>
            </a:r>
            <a:r>
              <a:rPr lang="en-US" dirty="0" smtClean="0"/>
              <a:t>needed)</a:t>
            </a:r>
          </a:p>
          <a:p>
            <a:pPr lvl="2"/>
            <a:r>
              <a:rPr lang="en-US" dirty="0" smtClean="0"/>
              <a:t>Increase </a:t>
            </a:r>
            <a:r>
              <a:rPr lang="en-US" dirty="0"/>
              <a:t>of </a:t>
            </a:r>
            <a:r>
              <a:rPr lang="en-US" dirty="0" smtClean="0"/>
              <a:t>klystron </a:t>
            </a:r>
            <a:r>
              <a:rPr lang="en-US" dirty="0"/>
              <a:t>HT from 50 to 56 kV, and tests (1-2 h during </a:t>
            </a:r>
            <a:r>
              <a:rPr lang="en-US" dirty="0" err="1"/>
              <a:t>rampdown</a:t>
            </a:r>
            <a:r>
              <a:rPr lang="en-US" dirty="0"/>
              <a:t> or access</a:t>
            </a:r>
            <a:r>
              <a:rPr lang="en-US" dirty="0" smtClean="0"/>
              <a:t>)</a:t>
            </a:r>
          </a:p>
        </p:txBody>
      </p:sp>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R. Assmann</a:t>
            </a:r>
            <a:endParaRPr lang="en-US" dirty="0"/>
          </a:p>
        </p:txBody>
      </p:sp>
      <p:sp>
        <p:nvSpPr>
          <p:cNvPr id="6" name="Date Placeholder 5"/>
          <p:cNvSpPr>
            <a:spLocks noGrp="1"/>
          </p:cNvSpPr>
          <p:nvPr>
            <p:ph type="dt" sz="half" idx="12"/>
          </p:nvPr>
        </p:nvSpPr>
        <p:spPr/>
        <p:txBody>
          <a:bodyPr/>
          <a:lstStyle/>
          <a:p>
            <a:pPr>
              <a:defRPr/>
            </a:pPr>
            <a:r>
              <a:rPr lang="en-US" smtClean="0"/>
              <a:t>03/10/2011</a:t>
            </a:r>
            <a:endParaRPr lang="en-US" dirty="0"/>
          </a:p>
        </p:txBody>
      </p:sp>
    </p:spTree>
    <p:extLst>
      <p:ext uri="{BB962C8B-B14F-4D97-AF65-F5344CB8AC3E}">
        <p14:creationId xmlns:p14="http://schemas.microsoft.com/office/powerpoint/2010/main" val="3247702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25ns - </a:t>
            </a:r>
            <a:r>
              <a:rPr lang="en-US" sz="2800" dirty="0"/>
              <a:t>Detailed MD plan </a:t>
            </a:r>
            <a:r>
              <a:rPr lang="en-US" sz="1800" dirty="0"/>
              <a:t>(G. </a:t>
            </a:r>
            <a:r>
              <a:rPr lang="en-US" sz="1800" dirty="0" err="1"/>
              <a:t>Arduini</a:t>
            </a:r>
            <a:r>
              <a:rPr lang="en-US" sz="1800" dirty="0"/>
              <a:t> &amp; B. Goddard)</a:t>
            </a:r>
          </a:p>
        </p:txBody>
      </p:sp>
      <p:sp>
        <p:nvSpPr>
          <p:cNvPr id="3" name="Content Placeholder 2"/>
          <p:cNvSpPr>
            <a:spLocks noGrp="1"/>
          </p:cNvSpPr>
          <p:nvPr>
            <p:ph idx="1"/>
          </p:nvPr>
        </p:nvSpPr>
        <p:spPr>
          <a:xfrm>
            <a:off x="251400" y="764630"/>
            <a:ext cx="8641200" cy="5616780"/>
          </a:xfrm>
        </p:spPr>
        <p:txBody>
          <a:bodyPr/>
          <a:lstStyle/>
          <a:p>
            <a:pPr lvl="1"/>
            <a:r>
              <a:rPr lang="en-US" b="1" dirty="0" smtClean="0"/>
              <a:t>beam </a:t>
            </a:r>
            <a:r>
              <a:rPr lang="en-US" b="1" dirty="0"/>
              <a:t>setup and changeover to 25 ns (2h)</a:t>
            </a:r>
            <a:endParaRPr lang="en-US" dirty="0"/>
          </a:p>
          <a:p>
            <a:pPr lvl="2"/>
            <a:r>
              <a:rPr lang="en-US" dirty="0" smtClean="0"/>
              <a:t>cycle </a:t>
            </a:r>
            <a:r>
              <a:rPr lang="en-US" dirty="0"/>
              <a:t>change in SPS</a:t>
            </a:r>
          </a:p>
          <a:p>
            <a:pPr lvl="2"/>
            <a:r>
              <a:rPr lang="en-US" dirty="0" smtClean="0"/>
              <a:t>LHC </a:t>
            </a:r>
            <a:r>
              <a:rPr lang="en-US" dirty="0"/>
              <a:t>damper settings to 25 ns</a:t>
            </a:r>
          </a:p>
          <a:p>
            <a:pPr lvl="2"/>
            <a:r>
              <a:rPr lang="en-US" dirty="0" smtClean="0"/>
              <a:t>12b </a:t>
            </a:r>
            <a:r>
              <a:rPr lang="en-US" dirty="0"/>
              <a:t>to downstream TEDs, check of steering</a:t>
            </a:r>
          </a:p>
          <a:p>
            <a:pPr lvl="2"/>
            <a:r>
              <a:rPr lang="en-US" dirty="0" smtClean="0"/>
              <a:t>inject </a:t>
            </a:r>
            <a:r>
              <a:rPr lang="en-US" dirty="0"/>
              <a:t>with 12b at 25 ns and check steering and injection oscillations.</a:t>
            </a:r>
          </a:p>
          <a:p>
            <a:pPr lvl="2"/>
            <a:r>
              <a:rPr lang="en-US" dirty="0" smtClean="0"/>
              <a:t>correction </a:t>
            </a:r>
            <a:r>
              <a:rPr lang="en-US" dirty="0"/>
              <a:t>of injection oscillations and steering for </a:t>
            </a:r>
            <a:r>
              <a:rPr lang="en-US" dirty="0" err="1"/>
              <a:t>beamloss</a:t>
            </a:r>
            <a:r>
              <a:rPr lang="en-US" dirty="0"/>
              <a:t> at TCDIs if needed.</a:t>
            </a:r>
          </a:p>
          <a:p>
            <a:pPr lvl="2"/>
            <a:r>
              <a:rPr lang="en-US" dirty="0" smtClean="0"/>
              <a:t>if </a:t>
            </a:r>
            <a:r>
              <a:rPr lang="en-US" dirty="0"/>
              <a:t>required opening to +/-5 sig of most critical TCDI collimators in TI8.</a:t>
            </a:r>
          </a:p>
          <a:p>
            <a:pPr lvl="2"/>
            <a:r>
              <a:rPr lang="en-US" dirty="0" smtClean="0"/>
              <a:t>if </a:t>
            </a:r>
            <a:r>
              <a:rPr lang="en-US" dirty="0"/>
              <a:t>required basic re-setup of most critical TCDI collimators, plus change of interlocks (*** as a last resort! ***</a:t>
            </a:r>
            <a:r>
              <a:rPr lang="en-US" dirty="0" smtClean="0"/>
              <a:t>)</a:t>
            </a:r>
          </a:p>
          <a:p>
            <a:pPr lvl="2"/>
            <a:r>
              <a:rPr lang="en-US" dirty="0" smtClean="0"/>
              <a:t>check </a:t>
            </a:r>
            <a:r>
              <a:rPr lang="en-US" dirty="0"/>
              <a:t>losses with 12b injections for both </a:t>
            </a:r>
            <a:r>
              <a:rPr lang="en-US" dirty="0" smtClean="0"/>
              <a:t>beams</a:t>
            </a:r>
          </a:p>
          <a:p>
            <a:pPr lvl="1"/>
            <a:r>
              <a:rPr lang="en-US" b="1" dirty="0"/>
              <a:t>RF checks (1-2h)</a:t>
            </a:r>
            <a:endParaRPr lang="en-US" dirty="0"/>
          </a:p>
          <a:p>
            <a:pPr lvl="2"/>
            <a:r>
              <a:rPr lang="en-US" dirty="0" smtClean="0"/>
              <a:t>when </a:t>
            </a:r>
            <a:r>
              <a:rPr lang="en-US" dirty="0"/>
              <a:t>12b injection OK for each beam, check of cavity voltage/klystron power transients</a:t>
            </a:r>
          </a:p>
          <a:p>
            <a:pPr lvl="2"/>
            <a:r>
              <a:rPr lang="en-US" dirty="0" smtClean="0"/>
              <a:t>adjustment </a:t>
            </a:r>
            <a:r>
              <a:rPr lang="en-US" dirty="0"/>
              <a:t>of tuner fine delays if needed</a:t>
            </a:r>
          </a:p>
          <a:p>
            <a:pPr lvl="2"/>
            <a:r>
              <a:rPr lang="en-US" dirty="0" smtClean="0"/>
              <a:t>not </a:t>
            </a:r>
            <a:r>
              <a:rPr lang="en-US" dirty="0"/>
              <a:t>possible in parallel with ADT (can start ADT work when first beam done for RF)</a:t>
            </a:r>
            <a:endParaRPr lang="en-US" dirty="0" smtClean="0"/>
          </a:p>
        </p:txBody>
      </p:sp>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R. Assmann</a:t>
            </a:r>
            <a:endParaRPr lang="en-US" dirty="0"/>
          </a:p>
        </p:txBody>
      </p:sp>
      <p:sp>
        <p:nvSpPr>
          <p:cNvPr id="6" name="Date Placeholder 5"/>
          <p:cNvSpPr>
            <a:spLocks noGrp="1"/>
          </p:cNvSpPr>
          <p:nvPr>
            <p:ph type="dt" sz="half" idx="12"/>
          </p:nvPr>
        </p:nvSpPr>
        <p:spPr/>
        <p:txBody>
          <a:bodyPr/>
          <a:lstStyle/>
          <a:p>
            <a:pPr>
              <a:defRPr/>
            </a:pPr>
            <a:r>
              <a:rPr lang="en-US" smtClean="0"/>
              <a:t>03/10/2011</a:t>
            </a:r>
            <a:endParaRPr lang="en-US" dirty="0"/>
          </a:p>
        </p:txBody>
      </p:sp>
    </p:spTree>
    <p:extLst>
      <p:ext uri="{BB962C8B-B14F-4D97-AF65-F5344CB8AC3E}">
        <p14:creationId xmlns:p14="http://schemas.microsoft.com/office/powerpoint/2010/main" val="4149010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25ns - </a:t>
            </a:r>
            <a:r>
              <a:rPr lang="en-US" sz="2800" dirty="0"/>
              <a:t>Detailed MD plan </a:t>
            </a:r>
            <a:r>
              <a:rPr lang="en-US" sz="1800" dirty="0"/>
              <a:t>(G. </a:t>
            </a:r>
            <a:r>
              <a:rPr lang="en-US" sz="1800" dirty="0" err="1"/>
              <a:t>Arduini</a:t>
            </a:r>
            <a:r>
              <a:rPr lang="en-US" sz="1800" dirty="0"/>
              <a:t> &amp; B. Goddard)</a:t>
            </a:r>
          </a:p>
        </p:txBody>
      </p:sp>
      <p:sp>
        <p:nvSpPr>
          <p:cNvPr id="3" name="Content Placeholder 2"/>
          <p:cNvSpPr>
            <a:spLocks noGrp="1"/>
          </p:cNvSpPr>
          <p:nvPr>
            <p:ph idx="1"/>
          </p:nvPr>
        </p:nvSpPr>
        <p:spPr>
          <a:xfrm>
            <a:off x="251400" y="764630"/>
            <a:ext cx="8641200" cy="5616780"/>
          </a:xfrm>
        </p:spPr>
        <p:txBody>
          <a:bodyPr/>
          <a:lstStyle/>
          <a:p>
            <a:pPr lvl="1"/>
            <a:r>
              <a:rPr lang="en-US" b="1" dirty="0"/>
              <a:t>damper setup (4-5h)</a:t>
            </a:r>
            <a:endParaRPr lang="en-US" dirty="0"/>
          </a:p>
          <a:p>
            <a:pPr lvl="2"/>
            <a:r>
              <a:rPr lang="en-US" dirty="0" smtClean="0"/>
              <a:t>detailed </a:t>
            </a:r>
            <a:r>
              <a:rPr lang="en-US" dirty="0"/>
              <a:t>setup of damper (4 h beam time needed)</a:t>
            </a:r>
          </a:p>
          <a:p>
            <a:pPr lvl="2"/>
            <a:r>
              <a:rPr lang="en-US" dirty="0" smtClean="0"/>
              <a:t>with </a:t>
            </a:r>
            <a:r>
              <a:rPr lang="en-US" dirty="0"/>
              <a:t>RF and damper OK, accumulation of a few 24b batches in each beam to check losses etc</a:t>
            </a:r>
            <a:r>
              <a:rPr lang="en-US" dirty="0" smtClean="0"/>
              <a:t>.</a:t>
            </a:r>
            <a:endParaRPr lang="en-US" dirty="0"/>
          </a:p>
          <a:p>
            <a:pPr lvl="1"/>
            <a:r>
              <a:rPr lang="en-US" b="1" dirty="0" smtClean="0"/>
              <a:t>increasing </a:t>
            </a:r>
            <a:r>
              <a:rPr lang="en-US" b="1" dirty="0"/>
              <a:t>injected intensity (4h)</a:t>
            </a:r>
            <a:endParaRPr lang="en-US" dirty="0"/>
          </a:p>
          <a:p>
            <a:pPr lvl="2"/>
            <a:r>
              <a:rPr lang="en-US" dirty="0" smtClean="0"/>
              <a:t>when </a:t>
            </a:r>
            <a:r>
              <a:rPr lang="en-US" dirty="0"/>
              <a:t>24b injection OK for each beam, for nominal chromaticity inject 48b batch;</a:t>
            </a:r>
          </a:p>
          <a:p>
            <a:pPr lvl="2"/>
            <a:r>
              <a:rPr lang="en-US" dirty="0" smtClean="0"/>
              <a:t>if </a:t>
            </a:r>
            <a:r>
              <a:rPr lang="en-US" dirty="0"/>
              <a:t>not OK due to instability, increase chromaticity to 15-20 units</a:t>
            </a:r>
            <a:r>
              <a:rPr lang="en-US" dirty="0" smtClean="0"/>
              <a:t>;</a:t>
            </a:r>
          </a:p>
          <a:p>
            <a:pPr lvl="2"/>
            <a:r>
              <a:rPr lang="en-US" dirty="0" smtClean="0"/>
              <a:t>when </a:t>
            </a:r>
            <a:r>
              <a:rPr lang="en-US" dirty="0"/>
              <a:t>48b can be injected OK, inject additional 72b batch;</a:t>
            </a:r>
          </a:p>
          <a:p>
            <a:pPr lvl="2"/>
            <a:r>
              <a:rPr lang="en-US" dirty="0" smtClean="0"/>
              <a:t>if </a:t>
            </a:r>
            <a:r>
              <a:rPr lang="en-US" dirty="0"/>
              <a:t>OK, inject additional 144b batch</a:t>
            </a:r>
            <a:r>
              <a:rPr lang="en-US" dirty="0" smtClean="0"/>
              <a:t>;</a:t>
            </a:r>
            <a:endParaRPr lang="en-US" dirty="0"/>
          </a:p>
          <a:p>
            <a:pPr lvl="1"/>
            <a:r>
              <a:rPr lang="en-US" b="1" dirty="0" smtClean="0"/>
              <a:t>preparation </a:t>
            </a:r>
            <a:r>
              <a:rPr lang="en-US" b="1" dirty="0"/>
              <a:t>for ramp </a:t>
            </a:r>
            <a:r>
              <a:rPr lang="en-US" b="1" dirty="0" smtClean="0"/>
              <a:t>attempt</a:t>
            </a:r>
            <a:endParaRPr lang="en-US" dirty="0"/>
          </a:p>
          <a:p>
            <a:pPr lvl="2"/>
            <a:r>
              <a:rPr lang="en-US" dirty="0" smtClean="0"/>
              <a:t>fill </a:t>
            </a:r>
            <a:r>
              <a:rPr lang="en-US" dirty="0"/>
              <a:t>with (12+(2x24b)) </a:t>
            </a:r>
            <a:r>
              <a:rPr lang="en-US" dirty="0" smtClean="0"/>
              <a:t>scheme</a:t>
            </a:r>
          </a:p>
          <a:p>
            <a:pPr lvl="1"/>
            <a:r>
              <a:rPr lang="en-US" b="1" dirty="0"/>
              <a:t>recovery (after ramp attempt)</a:t>
            </a:r>
            <a:endParaRPr lang="en-US" dirty="0"/>
          </a:p>
          <a:p>
            <a:pPr lvl="2"/>
            <a:r>
              <a:rPr lang="en-US" dirty="0" smtClean="0"/>
              <a:t>revert </a:t>
            </a:r>
            <a:r>
              <a:rPr lang="en-US" dirty="0"/>
              <a:t>all settings to 50 ns ones (if needed)</a:t>
            </a:r>
          </a:p>
          <a:p>
            <a:pPr lvl="2"/>
            <a:r>
              <a:rPr lang="en-US" dirty="0" smtClean="0"/>
              <a:t>revert </a:t>
            </a:r>
            <a:r>
              <a:rPr lang="en-US" dirty="0"/>
              <a:t>all interlock thresholds to 50 ns ones, and make separate cross-check</a:t>
            </a:r>
          </a:p>
          <a:p>
            <a:pPr lvl="2"/>
            <a:r>
              <a:rPr lang="en-US" dirty="0" smtClean="0"/>
              <a:t>test </a:t>
            </a:r>
            <a:r>
              <a:rPr lang="en-US" dirty="0"/>
              <a:t>injection of 12b at 50 ns still OK.</a:t>
            </a:r>
            <a:endParaRPr lang="en-US" dirty="0" smtClean="0"/>
          </a:p>
        </p:txBody>
      </p:sp>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R. Assmann</a:t>
            </a:r>
            <a:endParaRPr lang="en-US" dirty="0"/>
          </a:p>
        </p:txBody>
      </p:sp>
      <p:sp>
        <p:nvSpPr>
          <p:cNvPr id="6" name="Date Placeholder 5"/>
          <p:cNvSpPr>
            <a:spLocks noGrp="1"/>
          </p:cNvSpPr>
          <p:nvPr>
            <p:ph type="dt" sz="half" idx="12"/>
          </p:nvPr>
        </p:nvSpPr>
        <p:spPr/>
        <p:txBody>
          <a:bodyPr/>
          <a:lstStyle/>
          <a:p>
            <a:pPr>
              <a:defRPr/>
            </a:pPr>
            <a:r>
              <a:rPr lang="en-US" smtClean="0"/>
              <a:t>03/10/2011</a:t>
            </a:r>
            <a:endParaRPr lang="en-US" dirty="0"/>
          </a:p>
        </p:txBody>
      </p:sp>
    </p:spTree>
    <p:extLst>
      <p:ext uri="{BB962C8B-B14F-4D97-AF65-F5344CB8AC3E}">
        <p14:creationId xmlns:p14="http://schemas.microsoft.com/office/powerpoint/2010/main" val="1527414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Fill #2178</a:t>
            </a:r>
            <a:endParaRPr lang="en-US" dirty="0"/>
          </a:p>
        </p:txBody>
      </p:sp>
      <p:sp>
        <p:nvSpPr>
          <p:cNvPr id="4" name="Date Placeholder 3"/>
          <p:cNvSpPr>
            <a:spLocks noGrp="1"/>
          </p:cNvSpPr>
          <p:nvPr>
            <p:ph type="dt" sz="half" idx="10"/>
          </p:nvPr>
        </p:nvSpPr>
        <p:spPr/>
        <p:txBody>
          <a:bodyPr/>
          <a:lstStyle/>
          <a:p>
            <a:pPr>
              <a:defRPr/>
            </a:pPr>
            <a:r>
              <a:rPr lang="en-US" smtClean="0"/>
              <a:t>03-10-2011</a:t>
            </a:r>
            <a:endParaRPr lang="en-US" dirty="0"/>
          </a:p>
        </p:txBody>
      </p:sp>
      <p:sp>
        <p:nvSpPr>
          <p:cNvPr id="5" name="Footer Placeholder 4"/>
          <p:cNvSpPr>
            <a:spLocks noGrp="1"/>
          </p:cNvSpPr>
          <p:nvPr>
            <p:ph type="ftr" sz="quarter" idx="12"/>
          </p:nvPr>
        </p:nvSpPr>
        <p:spPr/>
        <p:txBody>
          <a:bodyPr/>
          <a:lstStyle/>
          <a:p>
            <a:pPr>
              <a:defRPr/>
            </a:pPr>
            <a:r>
              <a:rPr lang="en-US" smtClean="0"/>
              <a:t>LHC morning report</a:t>
            </a:r>
            <a:endParaRPr lang="en-US" dirty="0"/>
          </a:p>
        </p:txBody>
      </p:sp>
      <p:pic>
        <p:nvPicPr>
          <p:cNvPr id="22529" name="Picture 1" descr="https://ab-dep-op-elogbook.web.cern.ch/ab-dep-op-elogbook/elogbook/secure/attach.php?attachId=1200986&amp;type=png&amp;fname=20111003092011.png"/>
          <p:cNvPicPr>
            <a:picLocks noChangeAspect="1" noChangeArrowheads="1"/>
          </p:cNvPicPr>
          <p:nvPr/>
        </p:nvPicPr>
        <p:blipFill>
          <a:blip r:embed="rId2" cstate="print"/>
          <a:srcRect/>
          <a:stretch>
            <a:fillRect/>
          </a:stretch>
        </p:blipFill>
        <p:spPr bwMode="auto">
          <a:xfrm>
            <a:off x="1115520" y="836640"/>
            <a:ext cx="7197880" cy="539841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400" y="764630"/>
            <a:ext cx="8641200" cy="5111750"/>
          </a:xfrm>
        </p:spPr>
        <p:txBody>
          <a:bodyPr/>
          <a:lstStyle/>
          <a:p>
            <a:pPr lvl="0"/>
            <a:r>
              <a:rPr lang="en-US" dirty="0" smtClean="0"/>
              <a:t>15:36 Pre-cycle. Some RF cavity studies (Philippe). Some BLM thresholds changed.</a:t>
            </a:r>
          </a:p>
          <a:p>
            <a:pPr lvl="0"/>
            <a:r>
              <a:rPr lang="en-US" dirty="0" smtClean="0"/>
              <a:t>16:55 Injection.</a:t>
            </a:r>
          </a:p>
          <a:p>
            <a:pPr lvl="0"/>
            <a:r>
              <a:rPr lang="en-US" dirty="0" smtClean="0"/>
              <a:t>17:28 Optimization of transfer line is required (~1h impact). </a:t>
            </a:r>
          </a:p>
          <a:p>
            <a:pPr lvl="0"/>
            <a:r>
              <a:rPr lang="en-US" dirty="0" smtClean="0"/>
              <a:t>18:40 Injector beam optimization (~0.7h impact).</a:t>
            </a:r>
          </a:p>
          <a:p>
            <a:pPr lvl="0"/>
            <a:r>
              <a:rPr lang="en-US" dirty="0" smtClean="0"/>
              <a:t>19:36 Filling complete.</a:t>
            </a:r>
          </a:p>
          <a:p>
            <a:pPr lvl="0"/>
            <a:r>
              <a:rPr lang="en-US" dirty="0" smtClean="0"/>
              <a:t>19:45 Ramp.</a:t>
            </a:r>
          </a:p>
          <a:p>
            <a:pPr lvl="0"/>
            <a:r>
              <a:rPr lang="en-US" dirty="0" smtClean="0"/>
              <a:t>20:34 Stable beams. Fill #2180. Peak </a:t>
            </a:r>
            <a:r>
              <a:rPr lang="en-US" dirty="0" err="1" smtClean="0"/>
              <a:t>lumi</a:t>
            </a:r>
            <a:r>
              <a:rPr lang="en-US" dirty="0" smtClean="0"/>
              <a:t> ~3.2e33 cm</a:t>
            </a:r>
            <a:r>
              <a:rPr lang="en-US" baseline="30000" dirty="0" smtClean="0"/>
              <a:t>-2</a:t>
            </a:r>
            <a:r>
              <a:rPr lang="en-US" dirty="0" smtClean="0"/>
              <a:t> s</a:t>
            </a:r>
            <a:r>
              <a:rPr lang="en-US" baseline="30000" dirty="0" smtClean="0"/>
              <a:t>-1</a:t>
            </a:r>
            <a:r>
              <a:rPr lang="en-US" dirty="0" smtClean="0"/>
              <a:t>.</a:t>
            </a:r>
          </a:p>
          <a:p>
            <a:pPr lvl="0"/>
            <a:r>
              <a:rPr lang="en-US" dirty="0" smtClean="0"/>
              <a:t>20:35 ALICE leveling started.</a:t>
            </a:r>
          </a:p>
          <a:p>
            <a:pPr lvl="0"/>
            <a:r>
              <a:rPr lang="en-US" dirty="0" smtClean="0"/>
              <a:t>20:48 Beams dumped due to high losses in IR2 after vacuum spike.</a:t>
            </a:r>
          </a:p>
          <a:p>
            <a:r>
              <a:rPr lang="en-US" dirty="0" smtClean="0"/>
              <a:t>21:41 Injection</a:t>
            </a:r>
            <a:r>
              <a:rPr lang="en-US" dirty="0" smtClean="0"/>
              <a:t>.</a:t>
            </a:r>
          </a:p>
          <a:p>
            <a:pPr lvl="0"/>
            <a:r>
              <a:rPr lang="de-DE" dirty="0" smtClean="0"/>
              <a:t>23:54 </a:t>
            </a:r>
            <a:r>
              <a:rPr lang="de-DE" dirty="0" err="1" smtClean="0"/>
              <a:t>Stable</a:t>
            </a:r>
            <a:r>
              <a:rPr lang="de-DE" dirty="0" smtClean="0"/>
              <a:t> </a:t>
            </a:r>
            <a:r>
              <a:rPr lang="de-DE" dirty="0" err="1" smtClean="0"/>
              <a:t>beams</a:t>
            </a:r>
            <a:r>
              <a:rPr lang="de-DE" dirty="0" smtClean="0"/>
              <a:t>. </a:t>
            </a:r>
            <a:r>
              <a:rPr lang="de-DE" dirty="0" err="1" smtClean="0"/>
              <a:t>Fill</a:t>
            </a:r>
            <a:r>
              <a:rPr lang="de-DE" dirty="0" smtClean="0"/>
              <a:t> #2181. Initial </a:t>
            </a:r>
            <a:r>
              <a:rPr lang="de-DE" dirty="0" err="1" smtClean="0"/>
              <a:t>lumi</a:t>
            </a:r>
            <a:r>
              <a:rPr lang="de-DE" dirty="0" smtClean="0"/>
              <a:t> 3.2e33 </a:t>
            </a:r>
            <a:r>
              <a:rPr lang="en-US" dirty="0"/>
              <a:t>cm</a:t>
            </a:r>
            <a:r>
              <a:rPr lang="en-US" baseline="30000" dirty="0"/>
              <a:t>-2</a:t>
            </a:r>
            <a:r>
              <a:rPr lang="en-US" dirty="0"/>
              <a:t> s</a:t>
            </a:r>
            <a:r>
              <a:rPr lang="en-US" baseline="30000" dirty="0"/>
              <a:t>-1</a:t>
            </a:r>
            <a:r>
              <a:rPr lang="en-US" dirty="0" smtClean="0"/>
              <a:t>.</a:t>
            </a:r>
            <a:endParaRPr lang="en-US" dirty="0"/>
          </a:p>
        </p:txBody>
      </p:sp>
      <p:sp>
        <p:nvSpPr>
          <p:cNvPr id="3" name="Title 2"/>
          <p:cNvSpPr>
            <a:spLocks noGrp="1"/>
          </p:cNvSpPr>
          <p:nvPr>
            <p:ph type="title"/>
          </p:nvPr>
        </p:nvSpPr>
        <p:spPr/>
        <p:txBody>
          <a:bodyPr/>
          <a:lstStyle/>
          <a:p>
            <a:r>
              <a:rPr lang="de-DE" dirty="0" smtClean="0"/>
              <a:t>Monday 3.10.</a:t>
            </a:r>
            <a:endParaRPr lang="de-DE" sz="2000" dirty="0"/>
          </a:p>
        </p:txBody>
      </p:sp>
      <p:sp>
        <p:nvSpPr>
          <p:cNvPr id="4" name="Date Placeholder 3"/>
          <p:cNvSpPr>
            <a:spLocks noGrp="1"/>
          </p:cNvSpPr>
          <p:nvPr>
            <p:ph type="dt" sz="half" idx="10"/>
          </p:nvPr>
        </p:nvSpPr>
        <p:spPr/>
        <p:txBody>
          <a:bodyPr/>
          <a:lstStyle/>
          <a:p>
            <a:pPr>
              <a:defRPr/>
            </a:pPr>
            <a:r>
              <a:rPr lang="en-US" smtClean="0"/>
              <a:t>03-10-2011</a:t>
            </a:r>
            <a:endParaRPr lang="en-US" dirty="0"/>
          </a:p>
        </p:txBody>
      </p:sp>
      <p:sp>
        <p:nvSpPr>
          <p:cNvPr id="5" name="Footer Placeholder 4"/>
          <p:cNvSpPr>
            <a:spLocks noGrp="1"/>
          </p:cNvSpPr>
          <p:nvPr>
            <p:ph type="ftr" sz="quarter" idx="12"/>
          </p:nvPr>
        </p:nvSpPr>
        <p:spPr/>
        <p:txBody>
          <a:bodyPr/>
          <a:lstStyle/>
          <a:p>
            <a:pPr>
              <a:defRPr/>
            </a:pPr>
            <a:r>
              <a:rPr lang="en-US" smtClean="0"/>
              <a:t>LHC morning report</a:t>
            </a:r>
            <a:endParaRPr lang="en-US" dirty="0"/>
          </a:p>
        </p:txBody>
      </p:sp>
    </p:spTree>
    <p:extLst>
      <p:ext uri="{BB962C8B-B14F-4D97-AF65-F5344CB8AC3E}">
        <p14:creationId xmlns:p14="http://schemas.microsoft.com/office/powerpoint/2010/main" val="81620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rcRect l="-10373" r="-10373"/>
          <a:stretch>
            <a:fillRect/>
          </a:stretch>
        </p:blipFill>
        <p:spPr/>
      </p:pic>
      <p:sp>
        <p:nvSpPr>
          <p:cNvPr id="3" name="Title 2"/>
          <p:cNvSpPr>
            <a:spLocks noGrp="1"/>
          </p:cNvSpPr>
          <p:nvPr>
            <p:ph type="title"/>
          </p:nvPr>
        </p:nvSpPr>
        <p:spPr/>
        <p:txBody>
          <a:bodyPr/>
          <a:lstStyle/>
          <a:p>
            <a:r>
              <a:rPr lang="de-DE" dirty="0" smtClean="0"/>
              <a:t>Last 24hours</a:t>
            </a:r>
            <a:endParaRPr lang="de-DE" dirty="0"/>
          </a:p>
        </p:txBody>
      </p:sp>
      <p:sp>
        <p:nvSpPr>
          <p:cNvPr id="4" name="Date Placeholder 3"/>
          <p:cNvSpPr>
            <a:spLocks noGrp="1"/>
          </p:cNvSpPr>
          <p:nvPr>
            <p:ph type="dt" sz="half" idx="10"/>
          </p:nvPr>
        </p:nvSpPr>
        <p:spPr/>
        <p:txBody>
          <a:bodyPr/>
          <a:lstStyle/>
          <a:p>
            <a:pPr>
              <a:defRPr/>
            </a:pPr>
            <a:r>
              <a:rPr lang="en-US" smtClean="0"/>
              <a:t>03-10-2011</a:t>
            </a:r>
            <a:endParaRPr lang="en-US" dirty="0"/>
          </a:p>
        </p:txBody>
      </p:sp>
      <p:sp>
        <p:nvSpPr>
          <p:cNvPr id="5" name="Footer Placeholder 4"/>
          <p:cNvSpPr>
            <a:spLocks noGrp="1"/>
          </p:cNvSpPr>
          <p:nvPr>
            <p:ph type="ftr" sz="quarter" idx="12"/>
          </p:nvPr>
        </p:nvSpPr>
        <p:spPr/>
        <p:txBody>
          <a:bodyPr/>
          <a:lstStyle/>
          <a:p>
            <a:pPr>
              <a:defRPr/>
            </a:pPr>
            <a:r>
              <a:rPr lang="en-US" smtClean="0"/>
              <a:t>LHC morning report</a:t>
            </a:r>
            <a:endParaRPr lang="en-US" dirty="0"/>
          </a:p>
        </p:txBody>
      </p:sp>
    </p:spTree>
    <p:extLst>
      <p:ext uri="{BB962C8B-B14F-4D97-AF65-F5344CB8AC3E}">
        <p14:creationId xmlns:p14="http://schemas.microsoft.com/office/powerpoint/2010/main" val="1102343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390" y="837600"/>
            <a:ext cx="8785220" cy="5111750"/>
          </a:xfrm>
        </p:spPr>
        <p:txBody>
          <a:bodyPr/>
          <a:lstStyle/>
          <a:p>
            <a:r>
              <a:rPr lang="en-US" dirty="0" smtClean="0"/>
              <a:t>BLM threshold change for 10 triplet monitors at IP1 and IP5 the RS10-12 were set to the same value (in </a:t>
            </a:r>
            <a:r>
              <a:rPr lang="en-US" dirty="0" err="1" smtClean="0"/>
              <a:t>Gy</a:t>
            </a:r>
            <a:r>
              <a:rPr lang="en-US" dirty="0" smtClean="0"/>
              <a:t>/s) as the RS09 to allow for luminosity induced loss signals (and avoid having the BLMs constantly at warning levels during physics collisions). Thresholds consequently increased by up to a factor of 2.6. See LHC-BLM-ECR-0026 for details. </a:t>
            </a:r>
          </a:p>
          <a:p>
            <a:r>
              <a:rPr lang="en-US" dirty="0" smtClean="0"/>
              <a:t>Monitors concerned:</a:t>
            </a:r>
          </a:p>
          <a:p>
            <a:pPr lvl="2"/>
            <a:r>
              <a:rPr lang="en-US" dirty="0" smtClean="0"/>
              <a:t>BLMQI.01R1.B1E30_MQXA</a:t>
            </a:r>
            <a:br>
              <a:rPr lang="en-US" dirty="0" smtClean="0"/>
            </a:br>
            <a:r>
              <a:rPr lang="en-US" dirty="0" smtClean="0"/>
              <a:t>BLMQI.01R5.B1E30_MQXA</a:t>
            </a:r>
            <a:br>
              <a:rPr lang="en-US" dirty="0" smtClean="0"/>
            </a:br>
            <a:r>
              <a:rPr lang="en-US" dirty="0" smtClean="0"/>
              <a:t>BLMQI.01L1.B2E30_MQXA</a:t>
            </a:r>
            <a:br>
              <a:rPr lang="en-US" dirty="0" smtClean="0"/>
            </a:br>
            <a:r>
              <a:rPr lang="en-US" dirty="0" smtClean="0"/>
              <a:t>BLMQI.01L5.B2E30_MQXA</a:t>
            </a:r>
            <a:br>
              <a:rPr lang="en-US" dirty="0" smtClean="0"/>
            </a:br>
            <a:r>
              <a:rPr lang="en-US" dirty="0" smtClean="0"/>
              <a:t>BLMQI.02L1.B1I23_MQXB</a:t>
            </a:r>
            <a:br>
              <a:rPr lang="en-US" dirty="0" smtClean="0"/>
            </a:br>
            <a:r>
              <a:rPr lang="en-US" dirty="0" smtClean="0"/>
              <a:t>BLMQI.02R1.B2I23_MQXB</a:t>
            </a:r>
            <a:br>
              <a:rPr lang="en-US" dirty="0" smtClean="0"/>
            </a:br>
            <a:r>
              <a:rPr lang="en-US" dirty="0" smtClean="0"/>
              <a:t>BLMQI.02R1.B1E30_MQXB</a:t>
            </a:r>
            <a:br>
              <a:rPr lang="en-US" dirty="0" smtClean="0"/>
            </a:br>
            <a:r>
              <a:rPr lang="en-US" dirty="0" smtClean="0"/>
              <a:t>BLMQI.02R5.B1E30_MQXB</a:t>
            </a:r>
            <a:br>
              <a:rPr lang="en-US" dirty="0" smtClean="0"/>
            </a:br>
            <a:r>
              <a:rPr lang="en-US" dirty="0" smtClean="0"/>
              <a:t>BLMQI.02L1.B2E30_MQXB</a:t>
            </a:r>
            <a:br>
              <a:rPr lang="en-US" dirty="0" smtClean="0"/>
            </a:br>
            <a:r>
              <a:rPr lang="en-US" dirty="0" smtClean="0"/>
              <a:t>BLMQI.02L5.B2E30_MQXB</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t>BLM Thresholds (Barbara &amp; Eduardo)</a:t>
            </a:r>
            <a:endParaRPr lang="en-US" dirty="0"/>
          </a:p>
        </p:txBody>
      </p:sp>
      <p:sp>
        <p:nvSpPr>
          <p:cNvPr id="4" name="Date Placeholder 3"/>
          <p:cNvSpPr>
            <a:spLocks noGrp="1"/>
          </p:cNvSpPr>
          <p:nvPr>
            <p:ph type="dt" sz="half" idx="10"/>
          </p:nvPr>
        </p:nvSpPr>
        <p:spPr/>
        <p:txBody>
          <a:bodyPr/>
          <a:lstStyle/>
          <a:p>
            <a:pPr>
              <a:defRPr/>
            </a:pPr>
            <a:r>
              <a:rPr lang="en-US" smtClean="0"/>
              <a:t>03-10-2011</a:t>
            </a:r>
            <a:endParaRPr lang="en-US" dirty="0"/>
          </a:p>
        </p:txBody>
      </p:sp>
      <p:sp>
        <p:nvSpPr>
          <p:cNvPr id="5" name="Footer Placeholder 4"/>
          <p:cNvSpPr>
            <a:spLocks noGrp="1"/>
          </p:cNvSpPr>
          <p:nvPr>
            <p:ph type="ftr" sz="quarter" idx="12"/>
          </p:nvPr>
        </p:nvSpPr>
        <p:spPr/>
        <p:txBody>
          <a:bodyPr/>
          <a:lstStyle/>
          <a:p>
            <a:pPr>
              <a:defRPr/>
            </a:pPr>
            <a:r>
              <a:rPr lang="en-US" smtClean="0"/>
              <a:t>LHC morning report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Modified BLM Thresholds</a:t>
            </a:r>
            <a:endParaRPr lang="en-US" dirty="0"/>
          </a:p>
        </p:txBody>
      </p:sp>
      <p:sp>
        <p:nvSpPr>
          <p:cNvPr id="4" name="Date Placeholder 3"/>
          <p:cNvSpPr>
            <a:spLocks noGrp="1"/>
          </p:cNvSpPr>
          <p:nvPr>
            <p:ph type="dt" sz="half" idx="10"/>
          </p:nvPr>
        </p:nvSpPr>
        <p:spPr/>
        <p:txBody>
          <a:bodyPr/>
          <a:lstStyle/>
          <a:p>
            <a:pPr>
              <a:defRPr/>
            </a:pPr>
            <a:r>
              <a:rPr lang="en-US" smtClean="0"/>
              <a:t>03-10-2011</a:t>
            </a:r>
            <a:endParaRPr lang="en-US" dirty="0"/>
          </a:p>
        </p:txBody>
      </p:sp>
      <p:sp>
        <p:nvSpPr>
          <p:cNvPr id="5" name="Footer Placeholder 4"/>
          <p:cNvSpPr>
            <a:spLocks noGrp="1"/>
          </p:cNvSpPr>
          <p:nvPr>
            <p:ph type="ftr" sz="quarter" idx="12"/>
          </p:nvPr>
        </p:nvSpPr>
        <p:spPr/>
        <p:txBody>
          <a:bodyPr/>
          <a:lstStyle/>
          <a:p>
            <a:pPr>
              <a:defRPr/>
            </a:pPr>
            <a:r>
              <a:rPr lang="en-US" smtClean="0"/>
              <a:t>LHC morning report</a:t>
            </a:r>
            <a:endParaRPr lang="en-US" dirty="0"/>
          </a:p>
        </p:txBody>
      </p:sp>
      <p:pic>
        <p:nvPicPr>
          <p:cNvPr id="23553" name="Picture 1" descr="https://ab-dep-op-elogbook.web.cern.ch/ab-dep-op-elogbook/elogbook/secure/attach.php?attachId=1201143&amp;type=png&amp;fname=20111003163710.png"/>
          <p:cNvPicPr>
            <a:picLocks noChangeAspect="1" noChangeArrowheads="1"/>
          </p:cNvPicPr>
          <p:nvPr/>
        </p:nvPicPr>
        <p:blipFill>
          <a:blip r:embed="rId2" cstate="print"/>
          <a:srcRect/>
          <a:stretch>
            <a:fillRect/>
          </a:stretch>
        </p:blipFill>
        <p:spPr bwMode="auto">
          <a:xfrm>
            <a:off x="2627730" y="980660"/>
            <a:ext cx="4229100" cy="4724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Transfer Line Issue: Oscillations</a:t>
            </a:r>
            <a:endParaRPr lang="en-US" dirty="0"/>
          </a:p>
        </p:txBody>
      </p:sp>
      <p:sp>
        <p:nvSpPr>
          <p:cNvPr id="4" name="Date Placeholder 3"/>
          <p:cNvSpPr>
            <a:spLocks noGrp="1"/>
          </p:cNvSpPr>
          <p:nvPr>
            <p:ph type="dt" sz="half" idx="10"/>
          </p:nvPr>
        </p:nvSpPr>
        <p:spPr/>
        <p:txBody>
          <a:bodyPr/>
          <a:lstStyle/>
          <a:p>
            <a:pPr>
              <a:defRPr/>
            </a:pPr>
            <a:r>
              <a:rPr lang="en-US" smtClean="0"/>
              <a:t>03-10-2011</a:t>
            </a:r>
            <a:endParaRPr lang="en-US" dirty="0"/>
          </a:p>
        </p:txBody>
      </p:sp>
      <p:sp>
        <p:nvSpPr>
          <p:cNvPr id="5" name="Footer Placeholder 4"/>
          <p:cNvSpPr>
            <a:spLocks noGrp="1"/>
          </p:cNvSpPr>
          <p:nvPr>
            <p:ph type="ftr" sz="quarter" idx="12"/>
          </p:nvPr>
        </p:nvSpPr>
        <p:spPr/>
        <p:txBody>
          <a:bodyPr/>
          <a:lstStyle/>
          <a:p>
            <a:pPr>
              <a:defRPr/>
            </a:pPr>
            <a:r>
              <a:rPr lang="en-US" smtClean="0"/>
              <a:t>LHC morning report</a:t>
            </a:r>
            <a:endParaRPr lang="en-US" dirty="0"/>
          </a:p>
        </p:txBody>
      </p:sp>
      <p:pic>
        <p:nvPicPr>
          <p:cNvPr id="26625" name="Picture 1" descr="https://ab-dep-op-elogbook.web.cern.ch/ab-dep-op-elogbook/elogbook/secure/attach.php?attachId=1201171&amp;type=png&amp;fname=20111003172501.png"/>
          <p:cNvPicPr>
            <a:picLocks noChangeAspect="1" noChangeArrowheads="1"/>
          </p:cNvPicPr>
          <p:nvPr/>
        </p:nvPicPr>
        <p:blipFill>
          <a:blip r:embed="rId2" cstate="print"/>
          <a:srcRect/>
          <a:stretch>
            <a:fillRect/>
          </a:stretch>
        </p:blipFill>
        <p:spPr bwMode="auto">
          <a:xfrm>
            <a:off x="107380" y="997559"/>
            <a:ext cx="8946290" cy="372762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Losses in IR2 triplet</a:t>
            </a:r>
            <a:endParaRPr lang="en-US" dirty="0"/>
          </a:p>
        </p:txBody>
      </p:sp>
      <p:sp>
        <p:nvSpPr>
          <p:cNvPr id="4" name="Date Placeholder 3"/>
          <p:cNvSpPr>
            <a:spLocks noGrp="1"/>
          </p:cNvSpPr>
          <p:nvPr>
            <p:ph type="dt" sz="half" idx="10"/>
          </p:nvPr>
        </p:nvSpPr>
        <p:spPr/>
        <p:txBody>
          <a:bodyPr/>
          <a:lstStyle/>
          <a:p>
            <a:pPr>
              <a:defRPr/>
            </a:pPr>
            <a:r>
              <a:rPr lang="en-US" smtClean="0"/>
              <a:t>03-10-2011</a:t>
            </a:r>
            <a:endParaRPr lang="en-US" dirty="0"/>
          </a:p>
        </p:txBody>
      </p:sp>
      <p:sp>
        <p:nvSpPr>
          <p:cNvPr id="5" name="Footer Placeholder 4"/>
          <p:cNvSpPr>
            <a:spLocks noGrp="1"/>
          </p:cNvSpPr>
          <p:nvPr>
            <p:ph type="ftr" sz="quarter" idx="12"/>
          </p:nvPr>
        </p:nvSpPr>
        <p:spPr/>
        <p:txBody>
          <a:bodyPr/>
          <a:lstStyle/>
          <a:p>
            <a:pPr>
              <a:defRPr/>
            </a:pPr>
            <a:r>
              <a:rPr lang="en-US" smtClean="0"/>
              <a:t>LHC morning report</a:t>
            </a:r>
            <a:endParaRPr lang="en-US" dirty="0"/>
          </a:p>
        </p:txBody>
      </p:sp>
      <p:sp>
        <p:nvSpPr>
          <p:cNvPr id="28673" name="AutoShape 1" descr="https://ab-dep-op-elogbook.web.cern.ch/ab-dep-op-elogbook/elogbook/secure/attach.php?attachId=1201206&amp;type=png&amp;fname=20111003204101.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4" name="AutoShape 2" descr="https://ab-dep-op-elogbook.web.cern.ch/ab-dep-op-elogbook/elogbook/secure/attach.php?attachId=1201206&amp;type=png&amp;fname=20111003204101.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5" name="Picture 3" descr="https://ab-dep-op-elogbook.web.cern.ch/ab-dep-op-elogbook/elogbook/secure/attach.php?attachId=1201206&amp;type=png&amp;fname=20111003204101.png"/>
          <p:cNvPicPr>
            <a:picLocks noChangeAspect="1" noChangeArrowheads="1"/>
          </p:cNvPicPr>
          <p:nvPr/>
        </p:nvPicPr>
        <p:blipFill>
          <a:blip r:embed="rId2" cstate="print"/>
          <a:srcRect/>
          <a:stretch>
            <a:fillRect/>
          </a:stretch>
        </p:blipFill>
        <p:spPr bwMode="auto">
          <a:xfrm>
            <a:off x="245750" y="731047"/>
            <a:ext cx="8718860" cy="5866393"/>
          </a:xfrm>
          <a:prstGeom prst="rect">
            <a:avLst/>
          </a:prstGeom>
          <a:noFill/>
        </p:spPr>
      </p:pic>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47961</TotalTime>
  <Words>1401</Words>
  <Application>Microsoft Macintosh PowerPoint</Application>
  <PresentationFormat>On-screen Show (4:3)</PresentationFormat>
  <Paragraphs>160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Pixel</vt:lpstr>
      <vt:lpstr>Monday 3.10.</vt:lpstr>
      <vt:lpstr>Fill #2178</vt:lpstr>
      <vt:lpstr>Fill #2178</vt:lpstr>
      <vt:lpstr>Monday 3.10.</vt:lpstr>
      <vt:lpstr>Last 24hours</vt:lpstr>
      <vt:lpstr>BLM Thresholds (Barbara &amp; Eduardo)</vt:lpstr>
      <vt:lpstr>Modified BLM Thresholds</vt:lpstr>
      <vt:lpstr>Transfer Line Issue: Oscillations</vt:lpstr>
      <vt:lpstr>Losses in IR2 triplet</vt:lpstr>
      <vt:lpstr>Losses in TCTH.4R2.B2</vt:lpstr>
      <vt:lpstr>IR2 Behavior</vt:lpstr>
      <vt:lpstr>IR2 Behavior</vt:lpstr>
      <vt:lpstr>IR2 Vacuum</vt:lpstr>
      <vt:lpstr>Stable beams</vt:lpstr>
      <vt:lpstr>Present tentative planning week 40</vt:lpstr>
      <vt:lpstr>Abort Gap Cleaning</vt:lpstr>
      <vt:lpstr>High Pile-Up MD (Werner Herr et al…)</vt:lpstr>
      <vt:lpstr>High Pile-Up Parameter Space</vt:lpstr>
      <vt:lpstr>25ns MD</vt:lpstr>
      <vt:lpstr>25ns - Detailed MD plan (G. Arduini &amp; B. Goddard)</vt:lpstr>
      <vt:lpstr>25ns - Detailed MD plan (G. Arduini &amp; B. Goddard)</vt:lpstr>
      <vt:lpstr>25ns - Detailed MD plan (G. Arduini &amp; B. Goddard)</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Ralph Assmann</cp:lastModifiedBy>
  <cp:revision>2021</cp:revision>
  <dcterms:created xsi:type="dcterms:W3CDTF">2010-10-13T07:44:28Z</dcterms:created>
  <dcterms:modified xsi:type="dcterms:W3CDTF">2011-10-04T06:23:10Z</dcterms:modified>
</cp:coreProperties>
</file>