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946" r:id="rId2"/>
    <p:sldId id="947" r:id="rId3"/>
    <p:sldId id="948" r:id="rId4"/>
    <p:sldId id="945" r:id="rId5"/>
    <p:sldId id="951" r:id="rId6"/>
    <p:sldId id="949" r:id="rId7"/>
    <p:sldId id="950" r:id="rId8"/>
    <p:sldId id="952" r:id="rId9"/>
    <p:sldId id="953" r:id="rId10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8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5238" autoAdjust="0"/>
  </p:normalViewPr>
  <p:slideViewPr>
    <p:cSldViewPr>
      <p:cViewPr varScale="1">
        <p:scale>
          <a:sx n="99" d="100"/>
          <a:sy n="99" d="100"/>
        </p:scale>
        <p:origin x="-198" y="-8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OV"/><Relationship Id="rId2" Type="http://schemas.openxmlformats.org/officeDocument/2006/relationships/slideLayout" Target="../slideLayouts/slideLayout6.xml"/><Relationship Id="rId1" Type="http://schemas.openxmlformats.org/officeDocument/2006/relationships/video" Target="../media/media1.MO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07:01: informed LHC of perturbation at point 4. Whilst speaking with operator, viewed trip of sector 5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smtClean="0"/>
              <a:t>07:02 cascade of alarms from EBS11/56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smtClean="0"/>
              <a:t>Informed operator LHC and contacted EL piquet, in the meantime LHC has arranged RP piquet for access point 5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smtClean="0"/>
              <a:t>07:45: EL piquet  (B. </a:t>
            </a:r>
            <a:r>
              <a:rPr lang="en-US" sz="1600" dirty="0" err="1" smtClean="0"/>
              <a:t>Sollier</a:t>
            </a:r>
            <a:r>
              <a:rPr lang="en-US" sz="1600" dirty="0" smtClean="0"/>
              <a:t>, David Di </a:t>
            </a:r>
            <a:r>
              <a:rPr lang="en-US" sz="1600" dirty="0" err="1" smtClean="0"/>
              <a:t>Lazzaro</a:t>
            </a:r>
            <a:r>
              <a:rPr lang="en-US" sz="1600" dirty="0" smtClean="0"/>
              <a:t>) passed by CCC to check alarms and verify time for access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smtClean="0"/>
              <a:t>07:50 On request of EL piquet contacted APC Schneider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smtClean="0"/>
              <a:t>08:20 EL-OP descend into tunnel to investigate </a:t>
            </a:r>
            <a:r>
              <a:rPr lang="en-US" sz="1600" dirty="0" smtClean="0"/>
              <a:t>problem</a:t>
            </a:r>
            <a:endParaRPr lang="en-US" sz="1600" dirty="0" smtClean="0"/>
          </a:p>
          <a:p>
            <a:r>
              <a:rPr lang="en-US" sz="1600" dirty="0" smtClean="0"/>
              <a:t>10:40 Piquet APC Schneider arrives on site to assist in the </a:t>
            </a:r>
            <a:r>
              <a:rPr lang="en-US" sz="1600" dirty="0" smtClean="0"/>
              <a:t>investigation</a:t>
            </a:r>
            <a:endParaRPr lang="en-US" sz="1600" dirty="0" smtClean="0"/>
          </a:p>
          <a:p>
            <a:r>
              <a:rPr lang="en-US" sz="1600" dirty="0" smtClean="0"/>
              <a:t>08:09 Contacted EDF RTE to confirm if they saw a perturbation in their network (using current instructions, time given was T - 3min 21s) Nothing seen from their side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smtClean="0"/>
              <a:t>14:53 EL-OP informed TI that the intervention will finish in a few minutes. One electronic card was changed so we have to test the "PIC Fault" before closing the </a:t>
            </a:r>
            <a:r>
              <a:rPr lang="en-US" sz="1600" dirty="0" smtClean="0"/>
              <a:t>machine</a:t>
            </a:r>
            <a:endParaRPr lang="en-US" sz="1600" dirty="0" smtClean="0"/>
          </a:p>
          <a:p>
            <a:r>
              <a:rPr lang="en-US" sz="1600" dirty="0" smtClean="0"/>
              <a:t>15:02 EL-OP tested the "PIC fault" with TI operator and with LHC operator ==&gt; everything is OK and every alarm was </a:t>
            </a:r>
            <a:r>
              <a:rPr lang="en-US" sz="1600" dirty="0" err="1" smtClean="0"/>
              <a:t>acknoledged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smtClean="0"/>
              <a:t>15:22 The UPS works again and the technicians gets out of the machine.</a:t>
            </a:r>
            <a:endParaRPr lang="en-GB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 – yesterday morning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Bras </a:t>
            </a:r>
            <a:r>
              <a:rPr lang="fr-FR" dirty="0" smtClean="0"/>
              <a:t>mutateur en défaut</a:t>
            </a:r>
          </a:p>
          <a:p>
            <a:r>
              <a:rPr lang="fr-FR" dirty="0" smtClean="0"/>
              <a:t>Causes</a:t>
            </a:r>
            <a:r>
              <a:rPr lang="fr-FR" dirty="0" smtClean="0"/>
              <a:t>:</a:t>
            </a:r>
            <a:endParaRPr lang="fr-FR" dirty="0" smtClean="0"/>
          </a:p>
          <a:p>
            <a:pPr lvl="1"/>
            <a:r>
              <a:rPr lang="fr-FR" dirty="0" smtClean="0"/>
              <a:t>l'IGBT (transistor de puissance) d'un bras mutateur a cassé. Une expertise plus profonde est en cours par </a:t>
            </a:r>
            <a:r>
              <a:rPr lang="fr-FR" dirty="0" smtClean="0"/>
              <a:t>APC/SCHNEIDER</a:t>
            </a:r>
            <a:endParaRPr lang="fr-FR" dirty="0" smtClean="0"/>
          </a:p>
          <a:p>
            <a:r>
              <a:rPr lang="fr-FR" dirty="0" err="1" smtClean="0"/>
              <a:t>Consequences</a:t>
            </a:r>
            <a:r>
              <a:rPr lang="fr-FR" dirty="0" smtClean="0"/>
              <a:t>:</a:t>
            </a:r>
            <a:endParaRPr lang="fr-FR" dirty="0" smtClean="0"/>
          </a:p>
          <a:p>
            <a:pPr lvl="1"/>
            <a:r>
              <a:rPr lang="fr-FR" dirty="0" smtClean="0"/>
              <a:t>Arrêt LHC par PIC de EBS11/56</a:t>
            </a:r>
            <a:r>
              <a:rPr lang="fr-FR" dirty="0" smtClean="0"/>
              <a:t>.</a:t>
            </a:r>
            <a:endParaRPr lang="fr-FR" dirty="0" smtClean="0"/>
          </a:p>
          <a:p>
            <a:r>
              <a:rPr lang="fr-FR" dirty="0" smtClean="0"/>
              <a:t>Actions</a:t>
            </a:r>
            <a:r>
              <a:rPr lang="fr-FR" dirty="0" smtClean="0"/>
              <a:t>:</a:t>
            </a:r>
            <a:endParaRPr lang="fr-FR" dirty="0" smtClean="0"/>
          </a:p>
          <a:p>
            <a:pPr lvl="1"/>
            <a:r>
              <a:rPr lang="fr-FR" dirty="0" smtClean="0"/>
              <a:t>Appel du piquet APC/SCHNEIDER intervention</a:t>
            </a:r>
            <a:r>
              <a:rPr lang="fr-FR" dirty="0" smtClean="0"/>
              <a:t>.</a:t>
            </a:r>
            <a:endParaRPr lang="fr-FR" dirty="0" smtClean="0"/>
          </a:p>
          <a:p>
            <a:r>
              <a:rPr lang="fr-FR" dirty="0" smtClean="0"/>
              <a:t>Diagnostique et dépannage: changement de 2 bras mutateurs, d'une carte alimentation et d'une carte mère.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84490" y="-704850"/>
            <a:ext cx="40957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00" y="4149100"/>
            <a:ext cx="6299768" cy="270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shadow</a:t>
            </a:r>
            <a:endParaRPr lang="en-US" dirty="0"/>
          </a:p>
        </p:txBody>
      </p:sp>
      <p:pic>
        <p:nvPicPr>
          <p:cNvPr id="5" name="IMG_0902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5470" y="1196690"/>
            <a:ext cx="7213600" cy="40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660" y="5589300"/>
            <a:ext cx="417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leak SPS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7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420" y="692620"/>
            <a:ext cx="8229600" cy="576080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leared </a:t>
            </a:r>
            <a:r>
              <a:rPr lang="en-US" dirty="0" smtClean="0"/>
              <a:t>a </a:t>
            </a:r>
            <a:r>
              <a:rPr lang="en-US" dirty="0" smtClean="0"/>
              <a:t>few </a:t>
            </a:r>
            <a:r>
              <a:rPr lang="en-US" dirty="0" smtClean="0"/>
              <a:t>access </a:t>
            </a:r>
            <a:r>
              <a:rPr lang="en-US" dirty="0" smtClean="0"/>
              <a:t>requests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DAB card has been changed in a BPM crate in point </a:t>
            </a:r>
            <a:r>
              <a:rPr lang="en-US" dirty="0" smtClean="0"/>
              <a:t>8</a:t>
            </a:r>
          </a:p>
          <a:p>
            <a:pPr lvl="1"/>
            <a:r>
              <a:rPr lang="en-US" dirty="0" smtClean="0"/>
              <a:t>QPS </a:t>
            </a:r>
            <a:r>
              <a:rPr lang="en-US" dirty="0" smtClean="0"/>
              <a:t>intervention on RB.A45 heater, </a:t>
            </a:r>
            <a:r>
              <a:rPr lang="en-US" dirty="0" err="1" smtClean="0"/>
              <a:t>plyus</a:t>
            </a:r>
            <a:r>
              <a:rPr lang="en-US" dirty="0" smtClean="0"/>
              <a:t> other QPS </a:t>
            </a:r>
            <a:r>
              <a:rPr lang="en-US" dirty="0" smtClean="0"/>
              <a:t>resets</a:t>
            </a:r>
          </a:p>
          <a:p>
            <a:pPr lvl="1"/>
            <a:r>
              <a:rPr lang="en-US" dirty="0" smtClean="0"/>
              <a:t>BLM </a:t>
            </a:r>
            <a:r>
              <a:rPr lang="en-US" dirty="0" smtClean="0"/>
              <a:t>intervention at pt 7. Was found that the Diamond BLM monitor needed replacement. There was not time to do this in this access, so another intervention needs to be </a:t>
            </a:r>
            <a:r>
              <a:rPr lang="en-US" dirty="0" smtClean="0"/>
              <a:t>scheduled</a:t>
            </a:r>
          </a:p>
          <a:p>
            <a:pPr lvl="1"/>
            <a:r>
              <a:rPr lang="en-US" dirty="0" smtClean="0"/>
              <a:t>CV </a:t>
            </a:r>
            <a:r>
              <a:rPr lang="en-US" dirty="0" smtClean="0"/>
              <a:t>in PM56/UJ56 for water leak from cooling circuit of ventilation of safe room has been </a:t>
            </a:r>
            <a:r>
              <a:rPr lang="en-US" dirty="0" smtClean="0"/>
              <a:t>done.</a:t>
            </a:r>
          </a:p>
          <a:p>
            <a:pPr lvl="1"/>
            <a:r>
              <a:rPr lang="en-US" dirty="0" smtClean="0"/>
              <a:t>Vacuum </a:t>
            </a:r>
            <a:r>
              <a:rPr lang="en-US" dirty="0" smtClean="0"/>
              <a:t>team modified cabling for ion pumps at A4L8 and A4R8, to have a clearer view of pressure increases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 smtClean="0"/>
              <a:t>, </a:t>
            </a:r>
            <a:r>
              <a:rPr lang="en-US" dirty="0" smtClean="0"/>
              <a:t>coupler </a:t>
            </a:r>
            <a:r>
              <a:rPr lang="en-US" dirty="0" smtClean="0"/>
              <a:t>calibrations have been updating for cavities 5B2, 7B2 and 8B1.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smtClean="0"/>
              <a:t>The calibrations giving the coupler position for a given cavity Q). A ramp of the RF was done to </a:t>
            </a:r>
            <a:r>
              <a:rPr lang="en-US" dirty="0" smtClean="0"/>
              <a:t>validate.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tests were done on TCTs for the 90m optics, but more work is needed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shadow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Accesses in shadow of UPS repair</a:t>
            </a:r>
          </a:p>
          <a:p>
            <a:endParaRPr lang="en-US" dirty="0" smtClean="0"/>
          </a:p>
          <a:p>
            <a:r>
              <a:rPr lang="en-US" dirty="0" smtClean="0"/>
              <a:t>Pre-cycle</a:t>
            </a:r>
          </a:p>
          <a:p>
            <a:r>
              <a:rPr lang="en-US" dirty="0" smtClean="0"/>
              <a:t>17:00 Injecting</a:t>
            </a:r>
          </a:p>
          <a:p>
            <a:pPr lvl="1"/>
            <a:r>
              <a:rPr lang="en-US" dirty="0" smtClean="0"/>
              <a:t>Transfer line steering required</a:t>
            </a:r>
          </a:p>
          <a:p>
            <a:pPr lvl="1"/>
            <a:r>
              <a:rPr lang="en-US" dirty="0" smtClean="0"/>
              <a:t>Halting injection – PS quadrupole problem</a:t>
            </a:r>
          </a:p>
          <a:p>
            <a:r>
              <a:rPr lang="en-US" dirty="0" smtClean="0"/>
              <a:t>20:00 Stable beams  #2171 </a:t>
            </a:r>
          </a:p>
          <a:p>
            <a:pPr lvl="1"/>
            <a:r>
              <a:rPr lang="en-US" dirty="0" smtClean="0"/>
              <a:t>Initial luminosity: 3.15e33, </a:t>
            </a:r>
            <a:r>
              <a:rPr lang="en-US" dirty="0" err="1" smtClean="0"/>
              <a:t>Ib</a:t>
            </a:r>
            <a:r>
              <a:rPr lang="en-US" dirty="0" smtClean="0"/>
              <a:t> = 1.31e11</a:t>
            </a:r>
          </a:p>
          <a:p>
            <a:pPr lvl="1"/>
            <a:r>
              <a:rPr lang="en-US" dirty="0" smtClean="0"/>
              <a:t>Emittance from </a:t>
            </a:r>
            <a:r>
              <a:rPr lang="en-US" dirty="0" err="1" smtClean="0"/>
              <a:t>lumi</a:t>
            </a:r>
            <a:r>
              <a:rPr lang="en-US" dirty="0" smtClean="0"/>
              <a:t>: 2.2 micron</a:t>
            </a:r>
          </a:p>
          <a:p>
            <a:pPr lvl="1"/>
            <a:r>
              <a:rPr lang="en-US" dirty="0" smtClean="0"/>
              <a:t>(Wire scan 144b: 1.4/1.2   1.5/1.8 micron)</a:t>
            </a:r>
          </a:p>
          <a:p>
            <a:r>
              <a:rPr lang="en-US" dirty="0" smtClean="0"/>
              <a:t>06:00  Beams dumped</a:t>
            </a:r>
          </a:p>
          <a:p>
            <a:pPr lvl="1"/>
            <a:r>
              <a:rPr lang="en-US" dirty="0" smtClean="0"/>
              <a:t>~75 pb</a:t>
            </a:r>
            <a:r>
              <a:rPr lang="en-US" baseline="30000" dirty="0" smtClean="0"/>
              <a:t>-1</a:t>
            </a:r>
            <a:endParaRPr lang="en-GB" baseline="30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Lost a temperature sensor on DFBX R5. Forced it for the time being and put valve in medium position. A remote reset was issued for the </a:t>
            </a:r>
            <a:r>
              <a:rPr lang="en-US" dirty="0" smtClean="0"/>
              <a:t>temperature </a:t>
            </a:r>
            <a:r>
              <a:rPr lang="en-US" dirty="0" smtClean="0"/>
              <a:t>sensor problem. Worked</a:t>
            </a:r>
            <a:r>
              <a:rPr lang="en-US" dirty="0" smtClean="0"/>
              <a:t>,</a:t>
            </a:r>
          </a:p>
          <a:p>
            <a:r>
              <a:rPr lang="en-US" dirty="0" smtClean="0"/>
              <a:t>E</a:t>
            </a:r>
            <a:r>
              <a:rPr lang="en-US" dirty="0" smtClean="0"/>
              <a:t>rror </a:t>
            </a:r>
            <a:r>
              <a:rPr lang="en-US" dirty="0" smtClean="0"/>
              <a:t>on the leveling applications keeps occurring. Forcing different values of the step size works for short times. </a:t>
            </a:r>
            <a:r>
              <a:rPr lang="en-US" dirty="0" smtClean="0"/>
              <a:t>Needs </a:t>
            </a:r>
            <a:r>
              <a:rPr lang="en-US" dirty="0" smtClean="0"/>
              <a:t>to be </a:t>
            </a:r>
            <a:r>
              <a:rPr lang="en-US" dirty="0" smtClean="0"/>
              <a:t>investigated </a:t>
            </a:r>
            <a:r>
              <a:rPr lang="en-US" dirty="0" smtClean="0"/>
              <a:t>tomorrow.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 - overnight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fb</a:t>
            </a:r>
            <a:r>
              <a:rPr lang="en-US" baseline="30000" dirty="0" smtClean="0"/>
              <a:t>-1</a:t>
            </a:r>
            <a:endParaRPr lang="en-GB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908650"/>
            <a:ext cx="75819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long…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30-9-2011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038225"/>
            <a:ext cx="888523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56221</TotalTime>
  <Words>590</Words>
  <Application>Microsoft Office PowerPoint</Application>
  <PresentationFormat>On-screen Show (4:3)</PresentationFormat>
  <Paragraphs>70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Pixel</vt:lpstr>
      <vt:lpstr>UPS – yesterday morning</vt:lpstr>
      <vt:lpstr>UPS</vt:lpstr>
      <vt:lpstr>UPS</vt:lpstr>
      <vt:lpstr>In the shadow</vt:lpstr>
      <vt:lpstr>In the shadow </vt:lpstr>
      <vt:lpstr>Thursday</vt:lpstr>
      <vt:lpstr>Misc - overnight</vt:lpstr>
      <vt:lpstr>4 fb-1</vt:lpstr>
      <vt:lpstr>So long…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2067</cp:revision>
  <dcterms:created xsi:type="dcterms:W3CDTF">2010-10-13T07:44:28Z</dcterms:created>
  <dcterms:modified xsi:type="dcterms:W3CDTF">2011-09-30T06:27:27Z</dcterms:modified>
</cp:coreProperties>
</file>