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933" r:id="rId2"/>
    <p:sldId id="935" r:id="rId3"/>
    <p:sldId id="934" r:id="rId4"/>
    <p:sldId id="939" r:id="rId5"/>
    <p:sldId id="940" r:id="rId6"/>
    <p:sldId id="941" r:id="rId7"/>
    <p:sldId id="943" r:id="rId8"/>
    <p:sldId id="936" r:id="rId9"/>
    <p:sldId id="942" r:id="rId10"/>
    <p:sldId id="938" r:id="rId11"/>
    <p:sldId id="944" r:id="rId12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rip </a:t>
            </a:r>
            <a:r>
              <a:rPr lang="en-US" dirty="0" smtClean="0"/>
              <a:t>of the four circuits seems to be due to a SEU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U-res </a:t>
            </a:r>
            <a:r>
              <a:rPr lang="en-US" dirty="0" smtClean="0"/>
              <a:t>of ROF.A56B1 is suddenly going to saturation and the circuit trips; the other circuits tripped by coupling.</a:t>
            </a:r>
          </a:p>
          <a:p>
            <a:r>
              <a:rPr lang="en-US" dirty="0" smtClean="0"/>
              <a:t>08:05  lost S34 during “fix”</a:t>
            </a:r>
          </a:p>
          <a:p>
            <a:pPr lvl="1"/>
            <a:r>
              <a:rPr lang="en-US" dirty="0" smtClean="0"/>
              <a:t>access for QPS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Electrical network re-configuration</a:t>
            </a:r>
          </a:p>
          <a:p>
            <a:pPr lvl="1"/>
            <a:r>
              <a:rPr lang="en-US" dirty="0" smtClean="0"/>
              <a:t>Atlas cryogenics takes a hit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Ph.Baudringhien</a:t>
            </a:r>
            <a:r>
              <a:rPr lang="en-US" dirty="0" smtClean="0"/>
              <a:t> working on RF module M1B1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 crate - point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2780910"/>
            <a:ext cx="8285816" cy="33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99490" y="1052670"/>
            <a:ext cx="79931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The power supply for BPM crate cfv-sx4-bpmb1rb was changed. It tripped </a:t>
            </a:r>
            <a:r>
              <a:rPr lang="en-US" dirty="0" smtClean="0"/>
              <a:t>however </a:t>
            </a:r>
            <a:r>
              <a:rPr lang="en-US" dirty="0" smtClean="0"/>
              <a:t>again shortly afterwards. Decided eventually to run without it. Will </a:t>
            </a:r>
            <a:r>
              <a:rPr lang="en-US" dirty="0" smtClean="0"/>
              <a:t>have </a:t>
            </a:r>
            <a:r>
              <a:rPr lang="en-US" dirty="0" smtClean="0"/>
              <a:t>to be fixed </a:t>
            </a:r>
            <a:r>
              <a:rPr lang="en-US" dirty="0" smtClean="0"/>
              <a:t>today.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beams</a:t>
            </a:r>
          </a:p>
          <a:p>
            <a:r>
              <a:rPr lang="en-US" dirty="0" smtClean="0"/>
              <a:t>Abort gap cleaning at 3.5 TeV – 6 hours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453312"/>
          </a:xfrm>
        </p:spPr>
        <p:txBody>
          <a:bodyPr/>
          <a:lstStyle/>
          <a:p>
            <a:r>
              <a:rPr lang="en-US" dirty="0" smtClean="0"/>
              <a:t>Pre-cycle</a:t>
            </a:r>
          </a:p>
          <a:p>
            <a:r>
              <a:rPr lang="en-US" dirty="0" smtClean="0"/>
              <a:t>Switch LHCb </a:t>
            </a:r>
            <a:r>
              <a:rPr lang="en-US" dirty="0" smtClean="0"/>
              <a:t>polarity</a:t>
            </a:r>
          </a:p>
          <a:p>
            <a:endParaRPr lang="en-GB" dirty="0" smtClean="0"/>
          </a:p>
          <a:p>
            <a:r>
              <a:rPr lang="en-US" dirty="0" smtClean="0"/>
              <a:t>12:30 beam 2 in but problem with BIS beam 1</a:t>
            </a:r>
          </a:p>
          <a:p>
            <a:pPr lvl="1"/>
            <a:r>
              <a:rPr lang="en-US" dirty="0" smtClean="0"/>
              <a:t>Bruno Puccio: f</a:t>
            </a:r>
            <a:r>
              <a:rPr lang="en-US" dirty="0" smtClean="0"/>
              <a:t>inally </a:t>
            </a:r>
            <a:r>
              <a:rPr lang="en-US" dirty="0" smtClean="0"/>
              <a:t>we could rearm the LBDS for B1, without a clear explanation. </a:t>
            </a:r>
            <a:r>
              <a:rPr lang="en-US" dirty="0" smtClean="0"/>
              <a:t>The </a:t>
            </a:r>
            <a:r>
              <a:rPr lang="en-US" dirty="0" smtClean="0"/>
              <a:t>BIS frequency was indeed well transmitted in simulation mode and we tried to rearm... </a:t>
            </a:r>
            <a:endParaRPr lang="en-US" dirty="0" smtClean="0"/>
          </a:p>
          <a:p>
            <a:r>
              <a:rPr lang="en-US" dirty="0" smtClean="0"/>
              <a:t>13:47 </a:t>
            </a:r>
          </a:p>
          <a:p>
            <a:pPr lvl="1"/>
            <a:r>
              <a:rPr lang="en-US" dirty="0" smtClean="0"/>
              <a:t>ALICE dipole tripped: </a:t>
            </a:r>
            <a:r>
              <a:rPr lang="en-US" dirty="0" smtClean="0"/>
              <a:t>“apparently </a:t>
            </a:r>
            <a:r>
              <a:rPr lang="en-US" dirty="0" smtClean="0"/>
              <a:t>the EPC expert did some bad manipulation in connecting an oscilloscope</a:t>
            </a:r>
            <a:r>
              <a:rPr lang="en-US" dirty="0" smtClean="0"/>
              <a:t>.”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14:30 – 17:00  test </a:t>
            </a:r>
            <a:r>
              <a:rPr lang="en-US" dirty="0" smtClean="0"/>
              <a:t>ramp with pilots</a:t>
            </a:r>
            <a:endParaRPr lang="en-US" dirty="0" smtClean="0"/>
          </a:p>
          <a:p>
            <a:pPr lvl="1"/>
            <a:r>
              <a:rPr lang="en-US" dirty="0" smtClean="0"/>
              <a:t>step through squeeze measuring and correcting coupling and chromaticity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afternoon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for Atlas during ramp-down</a:t>
            </a:r>
          </a:p>
          <a:p>
            <a:pPr lvl="1"/>
            <a:r>
              <a:rPr lang="en-US" dirty="0" smtClean="0"/>
              <a:t>Patrol lost – access finished 18:30 </a:t>
            </a:r>
          </a:p>
          <a:p>
            <a:r>
              <a:rPr lang="en-US" dirty="0" smtClean="0"/>
              <a:t>BPM crate power supply changed</a:t>
            </a:r>
          </a:p>
          <a:p>
            <a:pPr lvl="1"/>
            <a:r>
              <a:rPr lang="en-US" dirty="0" smtClean="0"/>
              <a:t>Problem unresolved </a:t>
            </a:r>
            <a:r>
              <a:rPr lang="en-US" dirty="0" smtClean="0">
                <a:sym typeface="Mathematica1"/>
              </a:rPr>
              <a:t>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21:00 machine full</a:t>
            </a:r>
          </a:p>
          <a:p>
            <a:pPr lvl="1"/>
            <a:r>
              <a:rPr lang="en-US" dirty="0" smtClean="0"/>
              <a:t>Had two shots at the beginning with high injection </a:t>
            </a:r>
            <a:br>
              <a:rPr lang="en-US" dirty="0" smtClean="0"/>
            </a:br>
            <a:r>
              <a:rPr lang="en-US" dirty="0" smtClean="0"/>
              <a:t>oscillations and then all below threshold. </a:t>
            </a:r>
            <a:r>
              <a:rPr lang="en-US" dirty="0" smtClean="0"/>
              <a:t>Average </a:t>
            </a:r>
            <a:r>
              <a:rPr lang="en-US" dirty="0" smtClean="0"/>
              <a:t>bunch intensity 1.34e+11. </a:t>
            </a:r>
            <a:r>
              <a:rPr lang="en-US" dirty="0" smtClean="0"/>
              <a:t>Vacuum </a:t>
            </a:r>
            <a:r>
              <a:rPr lang="en-US" dirty="0" smtClean="0"/>
              <a:t>not too bad. </a:t>
            </a:r>
            <a:endParaRPr lang="en-US" dirty="0" smtClean="0"/>
          </a:p>
          <a:p>
            <a:r>
              <a:rPr lang="en-US" dirty="0" smtClean="0"/>
              <a:t>21:30 lost in squeeze – LBDS self trigger</a:t>
            </a:r>
          </a:p>
          <a:p>
            <a:pPr lvl="1"/>
            <a:r>
              <a:rPr lang="en-US" dirty="0" smtClean="0"/>
              <a:t>Similar fault has </a:t>
            </a:r>
            <a:r>
              <a:rPr lang="en-US" dirty="0" smtClean="0"/>
              <a:t>occurred </a:t>
            </a:r>
            <a:r>
              <a:rPr lang="en-US" dirty="0" smtClean="0"/>
              <a:t>last Thursday and this </a:t>
            </a:r>
            <a:r>
              <a:rPr lang="en-US" dirty="0" smtClean="0"/>
              <a:t>morning</a:t>
            </a:r>
          </a:p>
          <a:p>
            <a:pPr lvl="1"/>
            <a:r>
              <a:rPr lang="en-US" dirty="0" smtClean="0"/>
              <a:t>Access required to change card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evening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01:30 Injecting</a:t>
            </a:r>
          </a:p>
          <a:p>
            <a:r>
              <a:rPr lang="en-US" dirty="0" smtClean="0"/>
              <a:t>when filling for fill 2164, beams dumped by a </a:t>
            </a:r>
            <a:r>
              <a:rPr lang="en-US" dirty="0" smtClean="0"/>
              <a:t>trip </a:t>
            </a:r>
            <a:r>
              <a:rPr lang="en-US" dirty="0" smtClean="0"/>
              <a:t>of RCBXH3.L2: </a:t>
            </a:r>
            <a:endParaRPr lang="en-US" dirty="0" smtClean="0"/>
          </a:p>
          <a:p>
            <a:pPr lvl="1"/>
            <a:r>
              <a:rPr lang="en-US" dirty="0" smtClean="0"/>
              <a:t>quench </a:t>
            </a:r>
            <a:r>
              <a:rPr lang="en-US" dirty="0" smtClean="0"/>
              <a:t>loop opened but no PM and communication witch crate was lost several minutes later. A power cycle was needed. </a:t>
            </a:r>
            <a:endParaRPr lang="en-US" dirty="0" smtClean="0"/>
          </a:p>
          <a:p>
            <a:r>
              <a:rPr lang="en-US" dirty="0" smtClean="0"/>
              <a:t>Refill. </a:t>
            </a:r>
            <a:r>
              <a:rPr lang="en-US" dirty="0" smtClean="0"/>
              <a:t>Injection OK, </a:t>
            </a:r>
            <a:r>
              <a:rPr lang="en-US" dirty="0" smtClean="0"/>
              <a:t>one </a:t>
            </a:r>
            <a:r>
              <a:rPr lang="en-US" dirty="0" smtClean="0"/>
              <a:t>latch on injection oscillation with 72 bunches, beam 1. </a:t>
            </a:r>
            <a:r>
              <a:rPr lang="en-US" dirty="0" smtClean="0">
                <a:solidFill>
                  <a:srgbClr val="FF0000"/>
                </a:solidFill>
              </a:rPr>
              <a:t>The last but one injection of 144 bunches beam 1 was not seen by the IQC, neither by injection sequencer.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Overnight Tuesday - Wednesday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injection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692620"/>
            <a:ext cx="7575043" cy="582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381302"/>
          </a:xfrm>
        </p:spPr>
        <p:txBody>
          <a:bodyPr/>
          <a:lstStyle/>
          <a:p>
            <a:r>
              <a:rPr lang="en-US" dirty="0" smtClean="0"/>
              <a:t>RT orbit trims issue in ramp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smtClean="0"/>
              <a:t>dips </a:t>
            </a:r>
            <a:r>
              <a:rPr lang="en-US" dirty="0" smtClean="0"/>
              <a:t>in lifetime during the squeeze (40% of dump threshold). </a:t>
            </a:r>
            <a:endParaRPr lang="en-US" dirty="0" smtClean="0"/>
          </a:p>
          <a:p>
            <a:pPr lvl="1"/>
            <a:r>
              <a:rPr lang="en-US" dirty="0" smtClean="0"/>
              <a:t>Orbit </a:t>
            </a:r>
            <a:r>
              <a:rPr lang="en-US" dirty="0" smtClean="0"/>
              <a:t>was not very well controlled in step from 1.5-&gt; 1m (maybe due to the missing BPM crate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Tune feedback did not </a:t>
            </a:r>
            <a:r>
              <a:rPr lang="en-US" dirty="0" smtClean="0"/>
              <a:t>switch </a:t>
            </a:r>
            <a:r>
              <a:rPr lang="en-US" dirty="0" smtClean="0"/>
              <a:t>off during the </a:t>
            </a:r>
            <a:r>
              <a:rPr lang="en-US" dirty="0" smtClean="0"/>
              <a:t>squeeze</a:t>
            </a:r>
          </a:p>
          <a:p>
            <a:pPr lvl="1"/>
            <a:r>
              <a:rPr lang="en-US" dirty="0" smtClean="0"/>
              <a:t>coupling correction looks to have helped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Overnight continued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1628750"/>
            <a:ext cx="4974332" cy="176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04:30 Stable beam #2165</a:t>
            </a:r>
          </a:p>
          <a:p>
            <a:pPr lvl="1"/>
            <a:r>
              <a:rPr lang="en-US" dirty="0" smtClean="0"/>
              <a:t>Initial luminosity 3.2e33</a:t>
            </a:r>
          </a:p>
          <a:p>
            <a:pPr lvl="1"/>
            <a:r>
              <a:rPr lang="en-US" dirty="0" smtClean="0"/>
              <a:t>1.3e11 per bunch</a:t>
            </a:r>
          </a:p>
          <a:p>
            <a:pPr lvl="1"/>
            <a:r>
              <a:rPr lang="en-US" dirty="0" smtClean="0"/>
              <a:t>Issues with Alice trigger/luminosity monitoring</a:t>
            </a:r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Overnight continued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988692"/>
          </a:xfrm>
        </p:spPr>
        <p:txBody>
          <a:bodyPr/>
          <a:lstStyle/>
          <a:p>
            <a:r>
              <a:rPr lang="en-US" sz="1800" dirty="0" smtClean="0"/>
              <a:t>Adjusted BBQ tune fitter settings to the equivalent of "MEDIAN FITTER 2" assuming a broader peak rather than applying the refined ''MEDIAN FITTER 1" that assumes narrow peaks. </a:t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fitting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pic>
        <p:nvPicPr>
          <p:cNvPr id="4098" name="Picture 2" descr="C:\Users\lamontm\AppData\Local\Microsoft\Windows\Temporary Internet Files\Content.Outlook\2BKAAZ93\2011-09-30_tune_traces_before_and_after_fitter_chan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750"/>
            <a:ext cx="9144000" cy="45403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165380"/>
            <a:ext cx="8964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changes are visible but are fairly small and not </a:t>
            </a:r>
            <a:r>
              <a:rPr lang="en-GB" dirty="0" smtClean="0"/>
              <a:t>impressive </a:t>
            </a:r>
            <a:r>
              <a:rPr lang="en-GB" dirty="0" smtClean="0"/>
              <a:t>hoped...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796170" y="11654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Ralph Steinhagen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orbit feedback induced tune shifts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28-9-2011</a:t>
            </a:r>
            <a:endParaRPr lang="en-US" dirty="0"/>
          </a:p>
        </p:txBody>
      </p:sp>
      <p:pic>
        <p:nvPicPr>
          <p:cNvPr id="5122" name="Picture 2" descr="C:\Users\lamontm\AppData\Local\Microsoft\Windows\Temporary Internet Files\Content.Outlook\2BKAAZ93\2011-09-30_tune_trims_before_and_after_fitter_chan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4430"/>
            <a:ext cx="9144000" cy="4489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55357</TotalTime>
  <Words>472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Tuesday morning</vt:lpstr>
      <vt:lpstr>Tuesday afternoon</vt:lpstr>
      <vt:lpstr>Tuesday evening</vt:lpstr>
      <vt:lpstr>Overnight Tuesday - Wednesday</vt:lpstr>
      <vt:lpstr>Missed injection</vt:lpstr>
      <vt:lpstr>Overnight continued</vt:lpstr>
      <vt:lpstr>Overnight continued</vt:lpstr>
      <vt:lpstr>Tune fitting</vt:lpstr>
      <vt:lpstr>RT orbit feedback induced tune shifts</vt:lpstr>
      <vt:lpstr>BPM crate - point 4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2056</cp:revision>
  <dcterms:created xsi:type="dcterms:W3CDTF">2010-10-13T07:44:28Z</dcterms:created>
  <dcterms:modified xsi:type="dcterms:W3CDTF">2011-09-28T06:25:03Z</dcterms:modified>
</cp:coreProperties>
</file>