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1235" r:id="rId2"/>
    <p:sldId id="1236" r:id="rId3"/>
    <p:sldId id="1237" r:id="rId4"/>
    <p:sldId id="1241" r:id="rId5"/>
    <p:sldId id="1238" r:id="rId6"/>
    <p:sldId id="1239" r:id="rId7"/>
    <p:sldId id="1242" r:id="rId8"/>
    <p:sldId id="1243" r:id="rId9"/>
    <p:sldId id="1229" r:id="rId10"/>
    <p:sldId id="1234" r:id="rId11"/>
    <p:sldId id="1231" r:id="rId12"/>
    <p:sldId id="1232" r:id="rId13"/>
    <p:sldId id="1244" r:id="rId14"/>
    <p:sldId id="1245" r:id="rId15"/>
    <p:sldId id="1246" r:id="rId16"/>
    <p:sldId id="1247" r:id="rId17"/>
    <p:sldId id="1222" r:id="rId1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D0AF"/>
    <a:srgbClr val="008000"/>
    <a:srgbClr val="FF9900"/>
    <a:srgbClr val="DEDC8C"/>
    <a:srgbClr val="0000FF"/>
    <a:srgbClr val="FFFF99"/>
    <a:srgbClr val="CC0066"/>
    <a:srgbClr val="99FF99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5262" autoAdjust="0"/>
  </p:normalViewPr>
  <p:slideViewPr>
    <p:cSldViewPr>
      <p:cViewPr varScale="1">
        <p:scale>
          <a:sx n="106" d="100"/>
          <a:sy n="106" d="100"/>
        </p:scale>
        <p:origin x="-102" y="-18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9:00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03/10/2011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9:00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04/06/2011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04/06/2011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 – Sat - Sunday 30 Sept - 2</a:t>
            </a:r>
            <a:r>
              <a:rPr lang="en-GB" baseline="30000" dirty="0" smtClean="0"/>
              <a:t>nd</a:t>
            </a:r>
            <a:r>
              <a:rPr lang="en-GB" dirty="0" smtClean="0"/>
              <a:t> October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229600" cy="5111750"/>
          </a:xfrm>
        </p:spPr>
        <p:txBody>
          <a:bodyPr/>
          <a:lstStyle/>
          <a:p>
            <a:r>
              <a:rPr lang="en-GB" sz="1800" dirty="0" smtClean="0"/>
              <a:t>Friday</a:t>
            </a:r>
          </a:p>
          <a:p>
            <a:pPr lvl="1"/>
            <a:r>
              <a:rPr lang="en-US" sz="1600" dirty="0" smtClean="0"/>
              <a:t>06:00 </a:t>
            </a:r>
            <a:r>
              <a:rPr lang="en-US" sz="1600" b="1" dirty="0" smtClean="0">
                <a:solidFill>
                  <a:srgbClr val="FF0000"/>
                </a:solidFill>
              </a:rPr>
              <a:t>Operator dump </a:t>
            </a:r>
            <a:r>
              <a:rPr lang="en-US" sz="1600" dirty="0" smtClean="0"/>
              <a:t>fill #2171, integrated </a:t>
            </a:r>
            <a:r>
              <a:rPr lang="en-US" sz="1600" dirty="0" err="1" smtClean="0"/>
              <a:t>lumi</a:t>
            </a:r>
            <a:r>
              <a:rPr lang="en-US" sz="1600" dirty="0" smtClean="0"/>
              <a:t> 75 pb-1. </a:t>
            </a:r>
          </a:p>
          <a:p>
            <a:pPr lvl="1"/>
            <a:r>
              <a:rPr lang="en-GB" sz="1600" dirty="0" smtClean="0"/>
              <a:t>90 m </a:t>
            </a:r>
            <a:r>
              <a:rPr lang="en-GB" sz="1600" dirty="0" smtClean="0">
                <a:sym typeface="Symbol"/>
              </a:rPr>
              <a:t>* optics</a:t>
            </a:r>
          </a:p>
          <a:p>
            <a:pPr lvl="2"/>
            <a:r>
              <a:rPr lang="en-GB" sz="1400" dirty="0" smtClean="0">
                <a:sym typeface="Symbol"/>
              </a:rPr>
              <a:t>Optics ok, collisions at all IPs, but no pots set-up or data taking</a:t>
            </a:r>
          </a:p>
          <a:p>
            <a:pPr lvl="2"/>
            <a:r>
              <a:rPr lang="en-GB" sz="1400" dirty="0" smtClean="0">
                <a:sym typeface="Symbol"/>
              </a:rPr>
              <a:t>Fill 1 lost due to </a:t>
            </a:r>
            <a:r>
              <a:rPr lang="en-US" sz="1400" dirty="0" smtClean="0"/>
              <a:t>problem with TCTs IP5 – access needed</a:t>
            </a:r>
          </a:p>
          <a:p>
            <a:pPr lvl="2"/>
            <a:r>
              <a:rPr lang="en-US" sz="1400" dirty="0" smtClean="0"/>
              <a:t>Fill 2 lost due to “hidden” inner limit on ALFA RP </a:t>
            </a:r>
          </a:p>
          <a:p>
            <a:pPr lvl="2"/>
            <a:r>
              <a:rPr lang="en-US" sz="1400" dirty="0" smtClean="0"/>
              <a:t>Fill 3 for optics measurement lost due trip RQTF.A45B2 </a:t>
            </a:r>
          </a:p>
          <a:p>
            <a:pPr lvl="2"/>
            <a:r>
              <a:rPr lang="en-US" sz="1400" dirty="0" smtClean="0"/>
              <a:t>Fill 4 lost due to UPS down in UJ56 @ 03:05</a:t>
            </a:r>
          </a:p>
          <a:p>
            <a:r>
              <a:rPr lang="en-US" sz="1800" dirty="0" smtClean="0"/>
              <a:t>Saturday</a:t>
            </a:r>
          </a:p>
          <a:p>
            <a:pPr lvl="1"/>
            <a:r>
              <a:rPr lang="en-US" sz="1600" dirty="0" smtClean="0"/>
              <a:t>Access</a:t>
            </a:r>
          </a:p>
          <a:p>
            <a:pPr lvl="2"/>
            <a:r>
              <a:rPr lang="en-US" sz="1400" dirty="0" smtClean="0"/>
              <a:t>IP2 and Alice: Her Excellency </a:t>
            </a:r>
            <a:r>
              <a:rPr lang="en-US" sz="1400" dirty="0" err="1" smtClean="0"/>
              <a:t>Pratibha</a:t>
            </a:r>
            <a:r>
              <a:rPr lang="en-US" sz="1400" dirty="0" smtClean="0"/>
              <a:t> </a:t>
            </a:r>
            <a:r>
              <a:rPr lang="en-US" sz="1400" dirty="0" err="1" smtClean="0"/>
              <a:t>Devisingh</a:t>
            </a:r>
            <a:r>
              <a:rPr lang="en-US" sz="1400" dirty="0" smtClean="0"/>
              <a:t> </a:t>
            </a:r>
            <a:r>
              <a:rPr lang="en-US" sz="1400" dirty="0" err="1" smtClean="0"/>
              <a:t>Patil</a:t>
            </a:r>
            <a:endParaRPr lang="en-US" sz="1400" dirty="0" smtClean="0"/>
          </a:p>
          <a:p>
            <a:pPr lvl="2"/>
            <a:r>
              <a:rPr lang="en-US" sz="1400" dirty="0" smtClean="0"/>
              <a:t>Atlas UJ14 – ZDC, IP1 collimator resolver, CMS UL55</a:t>
            </a:r>
          </a:p>
          <a:p>
            <a:pPr lvl="1"/>
            <a:r>
              <a:rPr lang="en-US" sz="1600" dirty="0" smtClean="0"/>
              <a:t>15:00 Access required again for UPS in UJ56</a:t>
            </a:r>
          </a:p>
          <a:p>
            <a:pPr lvl="1"/>
            <a:r>
              <a:rPr lang="en-US" sz="1600" dirty="0" smtClean="0"/>
              <a:t>22:00 Stable beams #2177, </a:t>
            </a:r>
            <a:r>
              <a:rPr lang="en-US" sz="1600" dirty="0" err="1" smtClean="0"/>
              <a:t>Lumi</a:t>
            </a:r>
            <a:r>
              <a:rPr lang="en-US" sz="1600" dirty="0" smtClean="0"/>
              <a:t> 3.1e33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</a:t>
            </a:r>
          </a:p>
          <a:p>
            <a:r>
              <a:rPr lang="en-US" sz="1800" dirty="0" smtClean="0"/>
              <a:t>Sunday</a:t>
            </a:r>
          </a:p>
          <a:p>
            <a:pPr lvl="1"/>
            <a:r>
              <a:rPr lang="en-US" sz="1600" dirty="0" smtClean="0"/>
              <a:t>13:02 </a:t>
            </a:r>
            <a:r>
              <a:rPr lang="en-US" sz="1600" b="1" dirty="0" smtClean="0">
                <a:solidFill>
                  <a:srgbClr val="FF0000"/>
                </a:solidFill>
              </a:rPr>
              <a:t>Operator dump </a:t>
            </a:r>
            <a:r>
              <a:rPr lang="en-US" sz="1600" dirty="0" smtClean="0"/>
              <a:t>fill #2177, integrated </a:t>
            </a:r>
            <a:r>
              <a:rPr lang="en-US" sz="1600" dirty="0" err="1" smtClean="0"/>
              <a:t>lumi</a:t>
            </a:r>
            <a:r>
              <a:rPr lang="en-US" sz="1600" dirty="0" smtClean="0"/>
              <a:t> 103/106/18.5 pb-1</a:t>
            </a:r>
          </a:p>
          <a:p>
            <a:pPr lvl="1"/>
            <a:r>
              <a:rPr lang="en-US" sz="1600" dirty="0" smtClean="0"/>
              <a:t>Access for QPS reset, cycle and take some time to </a:t>
            </a:r>
            <a:r>
              <a:rPr lang="en-US" sz="1600" dirty="0" err="1" smtClean="0"/>
              <a:t>optimise</a:t>
            </a:r>
            <a:r>
              <a:rPr lang="en-US" sz="1600" dirty="0" smtClean="0"/>
              <a:t> beams in injectors</a:t>
            </a:r>
          </a:p>
          <a:p>
            <a:pPr lvl="1"/>
            <a:r>
              <a:rPr lang="en-US" sz="1600" dirty="0" smtClean="0"/>
              <a:t>18:44 Stable beams fill #2178, peak </a:t>
            </a:r>
            <a:r>
              <a:rPr lang="en-US" sz="1600" dirty="0" err="1" smtClean="0"/>
              <a:t>lumi</a:t>
            </a:r>
            <a:r>
              <a:rPr lang="en-US" sz="1600" dirty="0" smtClean="0"/>
              <a:t> 3.2e33</a:t>
            </a:r>
          </a:p>
          <a:p>
            <a:pPr lvl="2"/>
            <a:r>
              <a:rPr lang="en-US" sz="1400" dirty="0" smtClean="0"/>
              <a:t>Alice instantaneous DIP </a:t>
            </a:r>
            <a:r>
              <a:rPr lang="en-US" sz="1400" dirty="0" err="1" smtClean="0"/>
              <a:t>lumi</a:t>
            </a:r>
            <a:r>
              <a:rPr lang="en-US" sz="1400" dirty="0" smtClean="0"/>
              <a:t> was off by a factor of ~100 (low), potentially dangerous</a:t>
            </a:r>
          </a:p>
          <a:p>
            <a:pPr lvl="2"/>
            <a:r>
              <a:rPr lang="en-US" sz="1400" dirty="0" smtClean="0"/>
              <a:t>OK again around midnight</a:t>
            </a:r>
          </a:p>
          <a:p>
            <a:pPr lvl="2"/>
            <a:r>
              <a:rPr lang="en-US" sz="1400" dirty="0" smtClean="0"/>
              <a:t>Still 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Collisions found in all 4 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497180" cy="1511925"/>
          </a:xfrm>
        </p:spPr>
        <p:txBody>
          <a:bodyPr/>
          <a:lstStyle/>
          <a:p>
            <a:r>
              <a:rPr lang="en-US" sz="1800" dirty="0" smtClean="0"/>
              <a:t>Optimization of IR 1 and 5 after collisions were found</a:t>
            </a:r>
          </a:p>
          <a:p>
            <a:r>
              <a:rPr lang="en-US" sz="1800" dirty="0" smtClean="0"/>
              <a:t>The BRANS in IP1 and 5 show nothing, but signals can be seen in IP 2 and 8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1844780"/>
            <a:ext cx="6369495" cy="40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Collimator in IP5: </a:t>
            </a:r>
            <a:r>
              <a:rPr lang="en-US" sz="2400" dirty="0" smtClean="0"/>
              <a:t>TCTH.4L5.B1 and TCTVA.4L5.B1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5111750"/>
          </a:xfrm>
        </p:spPr>
        <p:txBody>
          <a:bodyPr/>
          <a:lstStyle/>
          <a:p>
            <a:r>
              <a:rPr lang="en-US" sz="1600" dirty="0" smtClean="0"/>
              <a:t>Found a short circuit somewhere on the 24V power supply  used for switches and also other components</a:t>
            </a:r>
          </a:p>
          <a:p>
            <a:r>
              <a:rPr lang="en-US" sz="1600" dirty="0" smtClean="0"/>
              <a:t>Problem came from the downstream anti-collision switches at collimator side (in the tunnel). There was a short circuit between one of the conductor and the ground of the connector</a:t>
            </a:r>
          </a:p>
          <a:p>
            <a:r>
              <a:rPr lang="en-US" sz="1600" dirty="0" smtClean="0"/>
              <a:t>In the tunnel and finally we found that inside a 50 pins connector of the long cable, a small wire of copper was not correctly crimped and was slightly in contact with the metallic cover of the connector</a:t>
            </a:r>
          </a:p>
          <a:p>
            <a:r>
              <a:rPr lang="en-US" sz="1600" dirty="0" smtClean="0"/>
              <a:t>This cable and his connectors have been installed during the cabling campaigns in 2006 and never touched since, so it's difficult to understand why the problem occurs only now... 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2250" y="3645030"/>
            <a:ext cx="230432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Jerome </a:t>
            </a:r>
            <a:r>
              <a:rPr lang="en-GB" dirty="0" err="1" smtClean="0"/>
              <a:t>Lendaro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small wire of copper...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692620"/>
            <a:ext cx="4344761" cy="3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991" y="692620"/>
            <a:ext cx="4421629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490" y="3429000"/>
            <a:ext cx="3888540" cy="290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21169429">
            <a:off x="5580140" y="4509150"/>
            <a:ext cx="273638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Finally no pots aligned and no data taken with 90 m optics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Abort gap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7" y="909610"/>
            <a:ext cx="81937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30" y="443714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Fill yesterday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Abort gap over the week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70" y="1196975"/>
            <a:ext cx="789206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91600" y="764630"/>
            <a:ext cx="640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Always more population of B1 abort gap, later during fill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59540" y="364503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1e10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note….(from Alick)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3528205"/>
          </a:xfrm>
        </p:spPr>
        <p:txBody>
          <a:bodyPr/>
          <a:lstStyle/>
          <a:p>
            <a:r>
              <a:rPr lang="en-US" sz="2000" dirty="0" smtClean="0"/>
              <a:t>Again had to mask several </a:t>
            </a:r>
            <a:r>
              <a:rPr lang="en-US" sz="2000" dirty="0" err="1" smtClean="0"/>
              <a:t>stripline</a:t>
            </a:r>
            <a:r>
              <a:rPr lang="en-US" sz="2000" dirty="0" smtClean="0"/>
              <a:t> BPMs in YASP as they continued to give large position readings ( from 2 to 20mm), both with pilot and nominal bunches. As mentioned yesterday, this change has been present since Friday. </a:t>
            </a:r>
          </a:p>
          <a:p>
            <a:r>
              <a:rPr lang="en-US" sz="2000" dirty="0" smtClean="0"/>
              <a:t>TI2 may benefit from a bit of re-steering next time around</a:t>
            </a:r>
          </a:p>
          <a:p>
            <a:pPr lvl="1"/>
            <a:r>
              <a:rPr lang="en-US" sz="1800" dirty="0" smtClean="0"/>
              <a:t>Generally injection OK, but transfer lines do </a:t>
            </a:r>
            <a:r>
              <a:rPr lang="en-US" sz="1800" dirty="0" smtClean="0"/>
              <a:t>need </a:t>
            </a:r>
            <a:r>
              <a:rPr lang="en-US" sz="1800" dirty="0" smtClean="0"/>
              <a:t>re-steering about every second fill</a:t>
            </a:r>
            <a:br>
              <a:rPr lang="en-US" sz="1800" dirty="0" smtClean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070" y="3553240"/>
            <a:ext cx="70294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9490" y="3212970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Injection Sunday afternoon: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 </a:t>
            </a:r>
            <a:r>
              <a:rPr lang="en-GB" dirty="0" err="1" smtClean="0"/>
              <a:t>filln</a:t>
            </a:r>
            <a:r>
              <a:rPr lang="en-GB" dirty="0" smtClean="0"/>
              <a:t> #2178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124680"/>
            <a:ext cx="8229600" cy="1224170"/>
          </a:xfrm>
        </p:spPr>
        <p:txBody>
          <a:bodyPr/>
          <a:lstStyle/>
          <a:p>
            <a:r>
              <a:rPr lang="en-GB" dirty="0" smtClean="0"/>
              <a:t>Reached 100/102/16.5 nb-1</a:t>
            </a:r>
          </a:p>
          <a:p>
            <a:r>
              <a:rPr lang="en-GB" dirty="0" smtClean="0"/>
              <a:t>Could be the third fill in a row to be dumped by operator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2564880"/>
            <a:ext cx="6579634" cy="35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for week 40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5111750"/>
          </a:xfrm>
        </p:spPr>
        <p:txBody>
          <a:bodyPr/>
          <a:lstStyle/>
          <a:p>
            <a:r>
              <a:rPr lang="en-GB" dirty="0" smtClean="0"/>
              <a:t>Physics with some perturbations</a:t>
            </a:r>
          </a:p>
          <a:p>
            <a:pPr lvl="1"/>
            <a:r>
              <a:rPr lang="en-GB" sz="1600" dirty="0" smtClean="0"/>
              <a:t>Abort gap cleaning at 3.5 </a:t>
            </a:r>
            <a:r>
              <a:rPr lang="en-GB" sz="1600" dirty="0" err="1" smtClean="0"/>
              <a:t>TeV</a:t>
            </a:r>
            <a:endParaRPr lang="en-GB" sz="1600" dirty="0" smtClean="0"/>
          </a:p>
          <a:p>
            <a:pPr lvl="1"/>
            <a:r>
              <a:rPr lang="en-GB" sz="1600" dirty="0" smtClean="0"/>
              <a:t>25 ns MD Thursday</a:t>
            </a:r>
          </a:p>
          <a:p>
            <a:pPr lvl="1"/>
            <a:r>
              <a:rPr lang="en-GB" sz="1600" dirty="0" smtClean="0"/>
              <a:t>Large pile up MD, to be confirmed</a:t>
            </a:r>
          </a:p>
          <a:p>
            <a:pPr lvl="1"/>
            <a:endParaRPr lang="en-GB" sz="16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/>
          <a:p>
            <a:fld id="{57C3E7D3-E8A8-4E1B-881E-DBC7929F15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12970"/>
            <a:ext cx="8229600" cy="202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20633968">
            <a:off x="4499990" y="1607935"/>
            <a:ext cx="410457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week’s coordinators:</a:t>
            </a:r>
            <a:br>
              <a:rPr lang="en-GB" dirty="0" smtClean="0"/>
            </a:br>
            <a:r>
              <a:rPr lang="en-GB" dirty="0" smtClean="0"/>
              <a:t>Barbara Holzer &amp; Ralph Assmann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51" y="980660"/>
            <a:ext cx="8595449" cy="519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Lumi</a:t>
            </a:r>
            <a:r>
              <a:rPr lang="en-GB" dirty="0" smtClean="0"/>
              <a:t> over the week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440" y="5961564"/>
            <a:ext cx="122417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Monday 00:00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68430" y="6021360"/>
            <a:ext cx="129618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Monday</a:t>
            </a:r>
            <a:br>
              <a:rPr lang="en-GB" dirty="0" smtClean="0"/>
            </a:br>
            <a:r>
              <a:rPr lang="en-GB" dirty="0" smtClean="0"/>
              <a:t>08:00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480" y="1124680"/>
            <a:ext cx="9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3.5e33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680" y="1988800"/>
            <a:ext cx="201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en-GB" sz="1400" dirty="0" smtClean="0">
                <a:solidFill>
                  <a:srgbClr val="FFFF00"/>
                </a:solidFill>
              </a:rPr>
              <a:t>Access QPS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- Problem PS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- Problem arming BIS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- Coupling correction during squeeze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-Electrical network </a:t>
            </a:r>
            <a:r>
              <a:rPr lang="en-GB" sz="1400" dirty="0" err="1" smtClean="0">
                <a:solidFill>
                  <a:srgbClr val="FFFF00"/>
                </a:solidFill>
              </a:rPr>
              <a:t>reconfig</a:t>
            </a:r>
            <a:r>
              <a:rPr lang="en-GB" sz="1400" dirty="0" smtClean="0">
                <a:solidFill>
                  <a:srgbClr val="FFFF00"/>
                </a:solidFill>
              </a:rPr>
              <a:t>, hits Atlas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- Access Atlas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- Beam dump self trigger, access 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50" y="4417990"/>
            <a:ext cx="201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en-GB" sz="1400" dirty="0" smtClean="0">
                <a:solidFill>
                  <a:srgbClr val="FFFF00"/>
                </a:solidFill>
              </a:rPr>
              <a:t>Problem Orbit Feedback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- Abort Gap cleaning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at 3.5 </a:t>
            </a:r>
            <a:r>
              <a:rPr lang="en-GB" sz="1400" dirty="0" err="1" smtClean="0">
                <a:solidFill>
                  <a:srgbClr val="FFFF00"/>
                </a:solidFill>
              </a:rPr>
              <a:t>TeV</a:t>
            </a:r>
            <a:r>
              <a:rPr lang="en-GB" sz="1400" dirty="0" smtClean="0">
                <a:solidFill>
                  <a:srgbClr val="FFFF00"/>
                </a:solidFill>
              </a:rPr>
              <a:t> postponed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0" y="2636890"/>
            <a:ext cx="108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en-GB" sz="1400" dirty="0" smtClean="0">
                <a:solidFill>
                  <a:srgbClr val="FFFF00"/>
                </a:solidFill>
              </a:rPr>
              <a:t>UPS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70" y="2996940"/>
            <a:ext cx="201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en-GB" sz="1400" dirty="0" smtClean="0">
                <a:solidFill>
                  <a:srgbClr val="FFFF00"/>
                </a:solidFill>
              </a:rPr>
              <a:t> 90 m </a:t>
            </a:r>
            <a:r>
              <a:rPr lang="en-GB" sz="1400" dirty="0" smtClean="0">
                <a:solidFill>
                  <a:srgbClr val="FFFF00"/>
                </a:solidFill>
                <a:sym typeface="Symbol"/>
              </a:rPr>
              <a:t>*</a:t>
            </a:r>
            <a:br>
              <a:rPr lang="en-GB" sz="1400" dirty="0" smtClean="0">
                <a:solidFill>
                  <a:srgbClr val="FFFF00"/>
                </a:solidFill>
                <a:sym typeface="Symbol"/>
              </a:rPr>
            </a:br>
            <a:r>
              <a:rPr lang="en-GB" sz="1400" dirty="0" smtClean="0">
                <a:solidFill>
                  <a:srgbClr val="FFFF00"/>
                </a:solidFill>
                <a:sym typeface="Symbol"/>
              </a:rPr>
              <a:t>- VIP</a:t>
            </a:r>
            <a:r>
              <a:rPr lang="en-GB" sz="1400" dirty="0" smtClean="0">
                <a:solidFill>
                  <a:srgbClr val="FFFF00"/>
                </a:solidFill>
              </a:rPr>
              <a:t> </a:t>
            </a:r>
            <a:endParaRPr lang="en-GB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statistics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470" y="836640"/>
          <a:ext cx="7489041" cy="479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863"/>
                <a:gridCol w="1069863"/>
                <a:gridCol w="1069863"/>
                <a:gridCol w="1069863"/>
                <a:gridCol w="1069863"/>
                <a:gridCol w="771535"/>
                <a:gridCol w="136819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Itot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sym typeface="Symbol"/>
                        </a:rPr>
                        <a:t>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[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L-peak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t-phys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dump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12:26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QPS signal of IT.R1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1.82E+14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2.25E-06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1:48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 klystron vacuum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 triplet R2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1.77E+14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1:56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circuits tripped in sector 56, likely SEU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5:50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 RCBCH6.R7B2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UPS fault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1.81E+14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2.25E-06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10:04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dump*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1.77E+14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Operator dump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1.82E+14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2.20E-06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3:30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56:05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1293015">
            <a:off x="1535412" y="5887535"/>
            <a:ext cx="706960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one week 0.5 fb-1, while 1.5 days planned no physics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380" y="5733320"/>
            <a:ext cx="288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Previous operator dump 14 Sept.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Emittances</a:t>
            </a:r>
            <a:r>
              <a:rPr lang="en-GB" dirty="0" smtClean="0"/>
              <a:t> from </a:t>
            </a:r>
            <a:r>
              <a:rPr lang="en-GB" dirty="0" err="1" smtClean="0"/>
              <a:t>lumi</a:t>
            </a:r>
            <a:r>
              <a:rPr lang="en-GB" dirty="0" smtClean="0"/>
              <a:t> vs. Bunch current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pic>
        <p:nvPicPr>
          <p:cNvPr id="7" name="Content Placeholder 6" descr="Screen shot 2011-10-02 at 9.23.0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8" y="908650"/>
            <a:ext cx="8025344" cy="511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60" y="602136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M.Lamont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so far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620610"/>
            <a:ext cx="5293210" cy="40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4816265"/>
            <a:ext cx="5791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370" y="454110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CMS pages: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 bwMode="auto">
          <a:xfrm>
            <a:off x="2555720" y="5589300"/>
            <a:ext cx="648090" cy="288040"/>
          </a:xfrm>
          <a:prstGeom prst="ellipse">
            <a:avLst/>
          </a:prstGeom>
          <a:noFill/>
          <a:ln w="317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072068">
            <a:off x="6012200" y="1268700"/>
            <a:ext cx="2304320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Atlas and CMS over 4.1 fb-1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 @ 1 fb-1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30" y="2852920"/>
            <a:ext cx="412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QPS on RQX.R1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604560" cy="1872260"/>
          </a:xfrm>
        </p:spPr>
        <p:txBody>
          <a:bodyPr/>
          <a:lstStyle/>
          <a:p>
            <a:r>
              <a:rPr lang="en-US" sz="2000" dirty="0" smtClean="0"/>
              <a:t>Similar event as Sep 10th, where the QPS signal of Inner Triplet.R1 saturates and heaters were fired: SEU?</a:t>
            </a:r>
          </a:p>
          <a:p>
            <a:r>
              <a:rPr lang="en-US" sz="2000" dirty="0" smtClean="0"/>
              <a:t>The only signal from QPS is on the RCBXH3.R1, where the </a:t>
            </a:r>
            <a:r>
              <a:rPr lang="en-US" sz="2000" dirty="0" err="1" smtClean="0"/>
              <a:t>U_res</a:t>
            </a:r>
            <a:r>
              <a:rPr lang="en-US" sz="2000" dirty="0" smtClean="0"/>
              <a:t> increases and saturates at 250 mV; there is no PM from the main circuit</a:t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3068950"/>
            <a:ext cx="4071182" cy="31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9" y="3068950"/>
            <a:ext cx="4077597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87530" y="6165380"/>
            <a:ext cx="302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Monday 26</a:t>
            </a:r>
            <a:r>
              <a:rPr lang="en-GB" baseline="30000" dirty="0" smtClean="0"/>
              <a:t>th</a:t>
            </a:r>
            <a:r>
              <a:rPr lang="en-GB" dirty="0" smtClean="0"/>
              <a:t> September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60" y="616538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September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21272346">
            <a:off x="3851900" y="2348850"/>
            <a:ext cx="396055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One more QPS event afterwards, then a very good QPS week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over the week: “stable”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52626"/>
            <a:ext cx="8229600" cy="500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810" y="2145034"/>
            <a:ext cx="352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VGPB.123.4L2 (Alice), </a:t>
            </a:r>
            <a:r>
              <a:rPr lang="en-GB" dirty="0" smtClean="0">
                <a:solidFill>
                  <a:srgbClr val="E3D0AF"/>
                </a:solidFill>
              </a:rPr>
              <a:t>VGPB.183.1R5 (CMS)</a:t>
            </a:r>
            <a:endParaRPr lang="en-GB" dirty="0">
              <a:solidFill>
                <a:srgbClr val="E3D0A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420" y="3861060"/>
            <a:ext cx="82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1e-7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30" y="1556740"/>
            <a:ext cx="82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5e-7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UPS problem Point 5 (UJ56)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00"/>
            <a:ext cx="8229600" cy="3384470"/>
          </a:xfrm>
        </p:spPr>
        <p:txBody>
          <a:bodyPr/>
          <a:lstStyle/>
          <a:p>
            <a:r>
              <a:rPr lang="fr-FR" sz="1800" dirty="0" smtClean="0"/>
              <a:t>Bras mutateur en défaut</a:t>
            </a:r>
          </a:p>
          <a:p>
            <a:r>
              <a:rPr lang="fr-FR" sz="1800" dirty="0" smtClean="0"/>
              <a:t>Causes:</a:t>
            </a:r>
          </a:p>
          <a:p>
            <a:pPr lvl="1"/>
            <a:r>
              <a:rPr lang="fr-FR" sz="1600" dirty="0" smtClean="0"/>
              <a:t>l'IGBT (transistor de puissance) d'un bras mutateur a cassé. Une expertise plus profonde est en cours par APC/SCHNEIDER</a:t>
            </a:r>
          </a:p>
          <a:p>
            <a:r>
              <a:rPr lang="fr-FR" sz="1800" dirty="0" err="1" smtClean="0"/>
              <a:t>Consequences</a:t>
            </a:r>
            <a:r>
              <a:rPr lang="fr-FR" sz="1800" dirty="0" smtClean="0"/>
              <a:t>:</a:t>
            </a:r>
          </a:p>
          <a:p>
            <a:pPr lvl="1"/>
            <a:r>
              <a:rPr lang="fr-FR" sz="1600" dirty="0" smtClean="0"/>
              <a:t>Arrêt LHC par PIC de EBS11/56.</a:t>
            </a:r>
          </a:p>
          <a:p>
            <a:r>
              <a:rPr lang="fr-FR" sz="1800" dirty="0" smtClean="0"/>
              <a:t>Actions:</a:t>
            </a:r>
          </a:p>
          <a:p>
            <a:pPr lvl="1"/>
            <a:r>
              <a:rPr lang="fr-FR" sz="1600" dirty="0" smtClean="0"/>
              <a:t>Appel du piquet APC/SCHNEIDER intervention.</a:t>
            </a:r>
          </a:p>
          <a:p>
            <a:r>
              <a:rPr lang="fr-FR" sz="1800" dirty="0" smtClean="0"/>
              <a:t>Diagnostique et dépannage: changement de 2 bras mutateurs, d'une carte alimentation et d'une carte mère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03/10/2011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88113" y="3732487"/>
            <a:ext cx="2420860" cy="32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30" y="4996300"/>
            <a:ext cx="3723582" cy="160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92100" y="3483619"/>
            <a:ext cx="2880400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8 hours on Thursday</a:t>
            </a:r>
          </a:p>
          <a:p>
            <a:r>
              <a:rPr lang="en-GB" dirty="0" smtClean="0"/>
              <a:t>Same UPS bad contact early Saturday morning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90 m </a:t>
            </a:r>
            <a:r>
              <a:rPr lang="en-GB" dirty="0" smtClean="0">
                <a:sym typeface="Symbol"/>
              </a:rPr>
              <a:t>* </a:t>
            </a:r>
            <a:r>
              <a:rPr lang="en-GB" dirty="0" smtClean="0"/>
              <a:t>optics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864120"/>
          </a:xfrm>
        </p:spPr>
        <p:txBody>
          <a:bodyPr/>
          <a:lstStyle/>
          <a:p>
            <a:r>
              <a:rPr lang="en-GB" dirty="0" smtClean="0"/>
              <a:t>Filling scheme: 2 big, 13 small bunches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01/10/2011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755" y="1412720"/>
            <a:ext cx="7455735" cy="164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0" y="3140960"/>
            <a:ext cx="3409367" cy="24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19" y="3140960"/>
            <a:ext cx="3413051" cy="27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50975</TotalTime>
  <Words>942</Words>
  <Application>Microsoft Office PowerPoint</Application>
  <PresentationFormat>On-screen Show (4:3)</PresentationFormat>
  <Paragraphs>217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Fri – Sat - Sunday 30 Sept - 2nd October</vt:lpstr>
      <vt:lpstr>Lumi over the week</vt:lpstr>
      <vt:lpstr>Fill statistics</vt:lpstr>
      <vt:lpstr>Emittances from lumi vs. Bunch current</vt:lpstr>
      <vt:lpstr>2011 so far</vt:lpstr>
      <vt:lpstr>QPS on RQX.R1</vt:lpstr>
      <vt:lpstr>Vacuum over the week: “stable”</vt:lpstr>
      <vt:lpstr>UPS problem Point 5 (UJ56)</vt:lpstr>
      <vt:lpstr>90 m * optics</vt:lpstr>
      <vt:lpstr>Collisions found in all 4 IPs</vt:lpstr>
      <vt:lpstr>Collimator in IP5: TCTH.4L5.B1 and TCTVA.4L5.B1</vt:lpstr>
      <vt:lpstr>The small wire of copper...</vt:lpstr>
      <vt:lpstr>Abort gap </vt:lpstr>
      <vt:lpstr>Abort gap over the week</vt:lpstr>
      <vt:lpstr>Other things to note….(from Alick)</vt:lpstr>
      <vt:lpstr>Present filln #2178</vt:lpstr>
      <vt:lpstr>Plan for week 40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uythoven</cp:lastModifiedBy>
  <cp:revision>3132</cp:revision>
  <dcterms:created xsi:type="dcterms:W3CDTF">2010-07-26T05:43:59Z</dcterms:created>
  <dcterms:modified xsi:type="dcterms:W3CDTF">2011-10-03T19:45:44Z</dcterms:modified>
</cp:coreProperties>
</file>