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notesMasterIdLst>
    <p:notesMasterId r:id="rId9"/>
  </p:notesMasterIdLst>
  <p:handoutMasterIdLst>
    <p:handoutMasterId r:id="rId10"/>
  </p:handoutMasterIdLst>
  <p:sldIdLst>
    <p:sldId id="540" r:id="rId2"/>
    <p:sldId id="541" r:id="rId3"/>
    <p:sldId id="542" r:id="rId4"/>
    <p:sldId id="543" r:id="rId5"/>
    <p:sldId id="545" r:id="rId6"/>
    <p:sldId id="546" r:id="rId7"/>
    <p:sldId id="544" r:id="rId8"/>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E" initials="N"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33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31" autoAdjust="0"/>
    <p:restoredTop sz="97954" autoAdjust="0"/>
  </p:normalViewPr>
  <p:slideViewPr>
    <p:cSldViewPr snapToObjects="1">
      <p:cViewPr>
        <p:scale>
          <a:sx n="80" d="100"/>
          <a:sy n="80" d="100"/>
        </p:scale>
        <p:origin x="-62" y="14"/>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9/24/2011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2011-09-25</a:t>
            </a:r>
            <a:endParaRPr lang="en-US" sz="1300" dirty="0" smtClean="0"/>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a:t>
            </a:r>
            <a:r>
              <a:rPr lang="en-US" sz="1300" baseline="0" dirty="0" smtClean="0"/>
              <a:t>9:00 </a:t>
            </a:r>
            <a:r>
              <a:rPr lang="en-US" sz="1300" baseline="0" dirty="0" smtClean="0"/>
              <a:t>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b="1" dirty="0"/>
          </a:p>
        </p:txBody>
      </p:sp>
      <p:sp>
        <p:nvSpPr>
          <p:cNvPr id="3" name="Title 2"/>
          <p:cNvSpPr>
            <a:spLocks noGrp="1"/>
          </p:cNvSpPr>
          <p:nvPr>
            <p:ph type="ctrTitle"/>
          </p:nvPr>
        </p:nvSpPr>
        <p:spPr/>
        <p:txBody>
          <a:bodyPr/>
          <a:lstStyle/>
          <a:p>
            <a:r>
              <a:rPr lang="en-US" dirty="0" smtClean="0"/>
              <a:t>Saturday</a:t>
            </a:r>
            <a:r>
              <a:rPr lang="en-US" dirty="0" smtClean="0"/>
              <a:t> 24 </a:t>
            </a:r>
            <a:r>
              <a:rPr lang="en-US" dirty="0" smtClean="0"/>
              <a:t>September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7:34 power restored in </a:t>
            </a:r>
            <a:r>
              <a:rPr lang="en-US" dirty="0" err="1" smtClean="0"/>
              <a:t>Meyrin</a:t>
            </a:r>
            <a:r>
              <a:rPr lang="en-US" dirty="0" smtClean="0"/>
              <a:t> (duration 8:33 hours) but still problems with injectors (PS timing, probe beam intensity too high, booster distributor)</a:t>
            </a:r>
          </a:p>
          <a:p>
            <a:r>
              <a:rPr lang="en-US" dirty="0" smtClean="0"/>
              <a:t>Temporary fix for the main dipole circuit of TI8</a:t>
            </a:r>
          </a:p>
          <a:p>
            <a:r>
              <a:rPr lang="en-US" dirty="0" smtClean="0"/>
              <a:t>9:47 checking injection and </a:t>
            </a:r>
            <a:r>
              <a:rPr lang="en-US" dirty="0" err="1" smtClean="0"/>
              <a:t>emittance</a:t>
            </a:r>
            <a:r>
              <a:rPr lang="en-US" dirty="0" smtClean="0"/>
              <a:t> evolution in LHC</a:t>
            </a:r>
          </a:p>
          <a:p>
            <a:r>
              <a:rPr lang="en-US" dirty="0" smtClean="0"/>
              <a:t>12:50 injection for physics</a:t>
            </a:r>
          </a:p>
          <a:p>
            <a:r>
              <a:rPr lang="en-US" dirty="0" smtClean="0">
                <a:solidFill>
                  <a:srgbClr val="CC0099"/>
                </a:solidFill>
              </a:rPr>
              <a:t>14:40 stable beams fill # 2150</a:t>
            </a:r>
            <a:endParaRPr lang="en-US" dirty="0" smtClean="0">
              <a:solidFill>
                <a:srgbClr val="CC0099"/>
              </a:solidFill>
            </a:endParaRPr>
          </a:p>
          <a:p>
            <a:pPr lvl="1"/>
            <a:r>
              <a:rPr lang="en-US" dirty="0" smtClean="0">
                <a:solidFill>
                  <a:srgbClr val="CC0099"/>
                </a:solidFill>
              </a:rPr>
              <a:t>1.28E11 average protons/bunch</a:t>
            </a:r>
          </a:p>
          <a:p>
            <a:pPr lvl="1"/>
            <a:r>
              <a:rPr lang="en-US" dirty="0" smtClean="0">
                <a:solidFill>
                  <a:srgbClr val="CC0099"/>
                </a:solidFill>
              </a:rPr>
              <a:t>2.7E33 </a:t>
            </a:r>
            <a:r>
              <a:rPr lang="en-US" dirty="0" smtClean="0">
                <a:solidFill>
                  <a:srgbClr val="CC0099"/>
                </a:solidFill>
              </a:rPr>
              <a:t>cm-2s-1</a:t>
            </a:r>
            <a:endParaRPr lang="en-US" dirty="0" smtClean="0">
              <a:solidFill>
                <a:srgbClr val="CC0099"/>
              </a:solidFill>
            </a:endParaRPr>
          </a:p>
          <a:p>
            <a:pPr lvl="1"/>
            <a:r>
              <a:rPr lang="en-US" dirty="0" smtClean="0"/>
              <a:t>Larger </a:t>
            </a:r>
            <a:r>
              <a:rPr lang="en-US" dirty="0" err="1" smtClean="0"/>
              <a:t>e</a:t>
            </a:r>
            <a:r>
              <a:rPr lang="en-US" dirty="0" err="1" smtClean="0"/>
              <a:t>mittances</a:t>
            </a:r>
            <a:r>
              <a:rPr lang="en-US" dirty="0" smtClean="0"/>
              <a:t> </a:t>
            </a:r>
            <a:r>
              <a:rPr lang="en-US" dirty="0" smtClean="0"/>
              <a:t>in the </a:t>
            </a:r>
            <a:r>
              <a:rPr lang="en-US" dirty="0" smtClean="0"/>
              <a:t>SPS </a:t>
            </a:r>
            <a:r>
              <a:rPr lang="en-US" dirty="0" smtClean="0"/>
              <a:t>1.6 - 2 </a:t>
            </a:r>
            <a:r>
              <a:rPr lang="el-GR" dirty="0" smtClean="0"/>
              <a:t>μ</a:t>
            </a:r>
            <a:r>
              <a:rPr lang="en-US" dirty="0" smtClean="0"/>
              <a:t>m</a:t>
            </a:r>
            <a:endParaRPr lang="en-US" dirty="0" smtClean="0"/>
          </a:p>
          <a:p>
            <a:pPr lvl="1"/>
            <a:r>
              <a:rPr lang="en-US" dirty="0" smtClean="0"/>
              <a:t>H</a:t>
            </a:r>
            <a:r>
              <a:rPr lang="en-US" dirty="0" smtClean="0"/>
              <a:t>igh losses at LHC ring BLMs – 80% of dump threshold</a:t>
            </a:r>
          </a:p>
          <a:p>
            <a:pPr lvl="1"/>
            <a:r>
              <a:rPr lang="en-US" dirty="0" smtClean="0"/>
              <a:t>19:19 </a:t>
            </a:r>
            <a:r>
              <a:rPr lang="en-US" dirty="0" err="1" smtClean="0"/>
              <a:t>beanm</a:t>
            </a:r>
            <a:r>
              <a:rPr lang="en-US" dirty="0" smtClean="0"/>
              <a:t> dump: </a:t>
            </a:r>
            <a:r>
              <a:rPr lang="en-US" dirty="0" err="1" smtClean="0"/>
              <a:t>nQPS</a:t>
            </a:r>
            <a:r>
              <a:rPr lang="en-US" dirty="0" smtClean="0"/>
              <a:t> on </a:t>
            </a:r>
            <a:r>
              <a:rPr lang="en-US" dirty="0" smtClean="0"/>
              <a:t>RQF.A45 (</a:t>
            </a:r>
            <a:r>
              <a:rPr lang="en-US" dirty="0" err="1" smtClean="0"/>
              <a:t>probablySEU</a:t>
            </a:r>
            <a:r>
              <a:rPr lang="en-US" dirty="0" smtClean="0"/>
              <a:t>), quench </a:t>
            </a:r>
            <a:r>
              <a:rPr lang="en-US" dirty="0" smtClean="0"/>
              <a:t>heaters fired on </a:t>
            </a:r>
            <a:r>
              <a:rPr lang="en-US" dirty="0" smtClean="0"/>
              <a:t>Q9R</a:t>
            </a:r>
          </a:p>
          <a:p>
            <a:pPr lvl="1"/>
            <a:r>
              <a:rPr lang="en-US" dirty="0" smtClean="0">
                <a:solidFill>
                  <a:srgbClr val="CC0099"/>
                </a:solidFill>
              </a:rPr>
              <a:t>Luminosity delivered: 38 pb-1</a:t>
            </a:r>
            <a:endParaRPr lang="en-US" dirty="0">
              <a:solidFill>
                <a:srgbClr val="CC0099"/>
              </a:solidFill>
            </a:endParaRPr>
          </a:p>
        </p:txBody>
      </p:sp>
      <p:sp>
        <p:nvSpPr>
          <p:cNvPr id="3" name="Title 2"/>
          <p:cNvSpPr>
            <a:spLocks noGrp="1"/>
          </p:cNvSpPr>
          <p:nvPr>
            <p:ph type="title"/>
          </p:nvPr>
        </p:nvSpPr>
        <p:spPr/>
        <p:txBody>
          <a:bodyPr/>
          <a:lstStyle/>
          <a:p>
            <a:r>
              <a:rPr lang="en-US" dirty="0" smtClean="0"/>
              <a:t>Saturday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Vacuum activity L2 and L8 (fill 2150)</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146175" y="762000"/>
            <a:ext cx="6851650" cy="5334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Comparing </a:t>
            </a:r>
            <a:r>
              <a:rPr lang="en-US" dirty="0" err="1" smtClean="0"/>
              <a:t>emittance</a:t>
            </a:r>
            <a:r>
              <a:rPr lang="en-US" dirty="0" smtClean="0"/>
              <a:t> fill 2140 to fill 2150 (after ~1hour at flat top): Fill 2150 </a:t>
            </a:r>
            <a:r>
              <a:rPr lang="en-US" dirty="0" err="1" smtClean="0"/>
              <a:t>emittances</a:t>
            </a:r>
            <a:r>
              <a:rPr lang="en-US" dirty="0" smtClean="0"/>
              <a:t> about 20% larger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pPr lvl="1"/>
            <a:r>
              <a:rPr lang="en-US" dirty="0" smtClean="0">
                <a:sym typeface="Wingdings" pitchFamily="2" charset="2"/>
              </a:rPr>
              <a:t> explains most of the difference in luminosity (with respect to beam intensity between these two fills)</a:t>
            </a:r>
          </a:p>
          <a:p>
            <a:pPr lvl="1"/>
            <a:r>
              <a:rPr lang="en-US" dirty="0" err="1" smtClean="0">
                <a:sym typeface="Wingdings" pitchFamily="2" charset="2"/>
              </a:rPr>
              <a:t>Emittance</a:t>
            </a:r>
            <a:r>
              <a:rPr lang="en-US" dirty="0" smtClean="0">
                <a:sym typeface="Wingdings" pitchFamily="2" charset="2"/>
              </a:rPr>
              <a:t> calculated from luminosity and mean bunch intensity: 30% lager for fill 2150 (2.5 </a:t>
            </a:r>
            <a:r>
              <a:rPr lang="el-GR" dirty="0" smtClean="0"/>
              <a:t>μ</a:t>
            </a:r>
            <a:r>
              <a:rPr lang="en-US" dirty="0" smtClean="0">
                <a:sym typeface="Wingdings" pitchFamily="2" charset="2"/>
              </a:rPr>
              <a:t>m compared to 1.9 </a:t>
            </a:r>
            <a:r>
              <a:rPr lang="el-GR" dirty="0" smtClean="0"/>
              <a:t>μ</a:t>
            </a:r>
            <a:r>
              <a:rPr lang="en-US" dirty="0" smtClean="0">
                <a:sym typeface="Wingdings" pitchFamily="2" charset="2"/>
              </a:rPr>
              <a:t>m)</a:t>
            </a:r>
            <a:endParaRPr lang="en-US" dirty="0"/>
          </a:p>
        </p:txBody>
      </p:sp>
      <p:sp>
        <p:nvSpPr>
          <p:cNvPr id="3" name="Title 2"/>
          <p:cNvSpPr>
            <a:spLocks noGrp="1"/>
          </p:cNvSpPr>
          <p:nvPr>
            <p:ph type="title"/>
          </p:nvPr>
        </p:nvSpPr>
        <p:spPr/>
        <p:txBody>
          <a:bodyPr/>
          <a:lstStyle/>
          <a:p>
            <a:endParaRPr lang="en-US"/>
          </a:p>
        </p:txBody>
      </p:sp>
      <p:pic>
        <p:nvPicPr>
          <p:cNvPr id="2050" name="Picture 2"/>
          <p:cNvPicPr>
            <a:picLocks noChangeAspect="1" noChangeArrowheads="1"/>
          </p:cNvPicPr>
          <p:nvPr/>
        </p:nvPicPr>
        <p:blipFill>
          <a:blip r:embed="rId2" cstate="print"/>
          <a:srcRect t="52607"/>
          <a:stretch>
            <a:fillRect/>
          </a:stretch>
        </p:blipFill>
        <p:spPr bwMode="auto">
          <a:xfrm>
            <a:off x="520700" y="1700808"/>
            <a:ext cx="8102600" cy="261823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Fill # 2151</a:t>
            </a:r>
          </a:p>
          <a:p>
            <a:pPr lvl="1"/>
            <a:r>
              <a:rPr lang="en-US" sz="1800" dirty="0" smtClean="0">
                <a:solidFill>
                  <a:srgbClr val="00B050"/>
                </a:solidFill>
              </a:rPr>
              <a:t>Clean injections</a:t>
            </a:r>
          </a:p>
          <a:p>
            <a:pPr lvl="1"/>
            <a:r>
              <a:rPr lang="en-US" sz="1800" dirty="0" smtClean="0"/>
              <a:t>Stable beams 00:06, duration 16 minutes</a:t>
            </a:r>
          </a:p>
          <a:p>
            <a:pPr lvl="1"/>
            <a:r>
              <a:rPr lang="en-US" sz="1800" dirty="0" smtClean="0">
                <a:solidFill>
                  <a:srgbClr val="CC0099"/>
                </a:solidFill>
              </a:rPr>
              <a:t>1.23E11 </a:t>
            </a:r>
            <a:r>
              <a:rPr lang="en-US" sz="1800" dirty="0" smtClean="0">
                <a:solidFill>
                  <a:srgbClr val="CC0099"/>
                </a:solidFill>
              </a:rPr>
              <a:t>average protons/bunch</a:t>
            </a:r>
          </a:p>
          <a:p>
            <a:pPr lvl="1"/>
            <a:r>
              <a:rPr lang="en-US" sz="1800" dirty="0" smtClean="0">
                <a:solidFill>
                  <a:srgbClr val="CC0099"/>
                </a:solidFill>
              </a:rPr>
              <a:t>2.7E33 </a:t>
            </a:r>
            <a:r>
              <a:rPr lang="en-US" sz="1800" dirty="0" smtClean="0">
                <a:solidFill>
                  <a:srgbClr val="CC0099"/>
                </a:solidFill>
              </a:rPr>
              <a:t>cm-2s-1</a:t>
            </a:r>
          </a:p>
          <a:p>
            <a:pPr lvl="1"/>
            <a:r>
              <a:rPr lang="en-US" sz="1800" dirty="0" smtClean="0">
                <a:solidFill>
                  <a:srgbClr val="CC0099"/>
                </a:solidFill>
              </a:rPr>
              <a:t>Luminosity delivered: </a:t>
            </a:r>
            <a:r>
              <a:rPr lang="en-US" sz="1800" dirty="0" smtClean="0">
                <a:solidFill>
                  <a:srgbClr val="CC0099"/>
                </a:solidFill>
              </a:rPr>
              <a:t>2.5 pb-1</a:t>
            </a:r>
          </a:p>
          <a:p>
            <a:pPr lvl="1"/>
            <a:r>
              <a:rPr lang="en-US" sz="1800" dirty="0" smtClean="0"/>
              <a:t>Q-FB B2 switched off during </a:t>
            </a:r>
            <a:r>
              <a:rPr lang="en-US" sz="1800" dirty="0" smtClean="0"/>
              <a:t>squeeze </a:t>
            </a:r>
            <a:r>
              <a:rPr lang="en-US" sz="1800" dirty="0" smtClean="0"/>
              <a:t>(</a:t>
            </a:r>
            <a:r>
              <a:rPr lang="en-US" sz="1800" dirty="0" smtClean="0"/>
              <a:t>manual B2 tune </a:t>
            </a:r>
            <a:r>
              <a:rPr lang="en-US" sz="1800" dirty="0" smtClean="0"/>
              <a:t>adjustment H: -</a:t>
            </a:r>
            <a:r>
              <a:rPr lang="en-US" sz="1800" dirty="0" smtClean="0"/>
              <a:t>0.004, V</a:t>
            </a:r>
            <a:r>
              <a:rPr lang="en-US" sz="1800" dirty="0" smtClean="0"/>
              <a:t>: -</a:t>
            </a:r>
            <a:r>
              <a:rPr lang="en-US" sz="1800" dirty="0" smtClean="0"/>
              <a:t>0.002)</a:t>
            </a:r>
          </a:p>
          <a:p>
            <a:pPr lvl="1"/>
            <a:r>
              <a:rPr lang="en-US" sz="1800" dirty="0" smtClean="0"/>
              <a:t>B1 horizontal tune increased </a:t>
            </a:r>
            <a:r>
              <a:rPr lang="en-US" sz="1800" dirty="0" smtClean="0"/>
              <a:t>by +</a:t>
            </a:r>
            <a:r>
              <a:rPr lang="en-US" sz="1800" dirty="0" smtClean="0"/>
              <a:t>0.002</a:t>
            </a:r>
          </a:p>
          <a:p>
            <a:pPr lvl="1"/>
            <a:r>
              <a:rPr lang="en-US" sz="1800" dirty="0" smtClean="0">
                <a:solidFill>
                  <a:srgbClr val="0070C0"/>
                </a:solidFill>
              </a:rPr>
              <a:t>Dump </a:t>
            </a:r>
            <a:r>
              <a:rPr lang="en-US" sz="1800" dirty="0" smtClean="0">
                <a:solidFill>
                  <a:srgbClr val="0070C0"/>
                </a:solidFill>
              </a:rPr>
              <a:t>by </a:t>
            </a:r>
            <a:r>
              <a:rPr lang="en-US" sz="1800" dirty="0" smtClean="0">
                <a:solidFill>
                  <a:srgbClr val="0070C0"/>
                </a:solidFill>
              </a:rPr>
              <a:t>LBDS</a:t>
            </a:r>
            <a:r>
              <a:rPr lang="en-US" sz="1800" dirty="0" smtClean="0"/>
              <a:t>. N</a:t>
            </a:r>
            <a:r>
              <a:rPr lang="en-US" sz="1800" dirty="0" smtClean="0"/>
              <a:t>. </a:t>
            </a:r>
            <a:r>
              <a:rPr lang="en-US" sz="1800" dirty="0" err="1" smtClean="0"/>
              <a:t>Voumard</a:t>
            </a:r>
            <a:r>
              <a:rPr lang="en-US" sz="1800" dirty="0" smtClean="0"/>
              <a:t>:" </a:t>
            </a:r>
            <a:r>
              <a:rPr lang="en-US" sz="1800" dirty="0" smtClean="0"/>
              <a:t>the dump has been issued by the tracking system (BETS) on MKBHB beam 2. We had an unexplained increase in the generator voltage strength on the dilution kicker MKBH generator B. </a:t>
            </a:r>
            <a:r>
              <a:rPr lang="en-US" sz="1800" smtClean="0"/>
              <a:t>This </a:t>
            </a:r>
            <a:r>
              <a:rPr lang="en-US" sz="1800" dirty="0" smtClean="0"/>
              <a:t>increase happened about two seconds before the dump and looks like an increase of one or two bits. This can come from various sources (PLC ADC card that generates the power supply reference or the acquisition card of the BETS or the power supply itself). I will make further investigations on Timber"</a:t>
            </a:r>
            <a:endParaRPr lang="en-US" sz="1800" dirty="0" smtClean="0">
              <a:solidFill>
                <a:srgbClr val="CC0099"/>
              </a:solidFill>
            </a:endParaRPr>
          </a:p>
          <a:p>
            <a:endParaRPr lang="en-US" dirty="0" smtClean="0">
              <a:solidFill>
                <a:srgbClr val="CC0099"/>
              </a:solidFill>
            </a:endParaRPr>
          </a:p>
          <a:p>
            <a:pPr lvl="1"/>
            <a:endParaRPr lang="en-US" dirty="0" smtClean="0">
              <a:solidFill>
                <a:srgbClr val="CC0099"/>
              </a:solidFill>
            </a:endParaRP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Night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Fill # 2152</a:t>
            </a:r>
          </a:p>
          <a:p>
            <a:pPr lvl="1"/>
            <a:r>
              <a:rPr lang="en-US" dirty="0" smtClean="0"/>
              <a:t>Stable beams 02:36, duration 2:17</a:t>
            </a:r>
          </a:p>
          <a:p>
            <a:pPr lvl="1"/>
            <a:r>
              <a:rPr lang="en-US" dirty="0" smtClean="0">
                <a:solidFill>
                  <a:srgbClr val="CC0099"/>
                </a:solidFill>
              </a:rPr>
              <a:t>1.2E11 average protons/bunch</a:t>
            </a:r>
          </a:p>
          <a:p>
            <a:pPr lvl="1"/>
            <a:r>
              <a:rPr lang="en-US" dirty="0" smtClean="0">
                <a:solidFill>
                  <a:srgbClr val="CC0099"/>
                </a:solidFill>
              </a:rPr>
              <a:t>2.6E33 cm-2s-1</a:t>
            </a:r>
          </a:p>
          <a:p>
            <a:pPr lvl="1"/>
            <a:r>
              <a:rPr lang="en-US" dirty="0" smtClean="0">
                <a:solidFill>
                  <a:srgbClr val="CC0099"/>
                </a:solidFill>
              </a:rPr>
              <a:t>Luminosity delivered: 19 </a:t>
            </a:r>
            <a:r>
              <a:rPr lang="en-US" dirty="0" smtClean="0">
                <a:solidFill>
                  <a:srgbClr val="CC0099"/>
                </a:solidFill>
              </a:rPr>
              <a:t>pb-1</a:t>
            </a:r>
          </a:p>
          <a:p>
            <a:pPr lvl="1"/>
            <a:r>
              <a:rPr lang="en-US" dirty="0" smtClean="0"/>
              <a:t>Again Q-FB </a:t>
            </a:r>
            <a:r>
              <a:rPr lang="en-US" dirty="0" smtClean="0"/>
              <a:t>B2 switched off during squeeze</a:t>
            </a:r>
            <a:endParaRPr lang="en-US" dirty="0" smtClean="0">
              <a:solidFill>
                <a:srgbClr val="CC0099"/>
              </a:solidFill>
            </a:endParaRPr>
          </a:p>
          <a:p>
            <a:pPr lvl="1"/>
            <a:r>
              <a:rPr lang="en-US" dirty="0" smtClean="0"/>
              <a:t>4:53 dump: Loss </a:t>
            </a:r>
            <a:r>
              <a:rPr lang="en-US" dirty="0" smtClean="0"/>
              <a:t>of </a:t>
            </a:r>
            <a:r>
              <a:rPr lang="en-US" dirty="0" smtClean="0"/>
              <a:t>Cryogenics, Probable </a:t>
            </a:r>
            <a:r>
              <a:rPr lang="en-US" dirty="0" smtClean="0"/>
              <a:t>SEU on temperature reading of a current lead in </a:t>
            </a:r>
            <a:r>
              <a:rPr lang="en-US" dirty="0" smtClean="0"/>
              <a:t>A45</a:t>
            </a:r>
          </a:p>
          <a:p>
            <a:pPr lvl="1"/>
            <a:endParaRPr lang="en-US" dirty="0" smtClean="0"/>
          </a:p>
          <a:p>
            <a:r>
              <a:rPr lang="en-US" dirty="0" smtClean="0"/>
              <a:t>Fill # 2153 currently in the machine</a:t>
            </a:r>
            <a:endParaRPr lang="en-US" dirty="0" smtClean="0"/>
          </a:p>
          <a:p>
            <a:endParaRPr lang="en-US" dirty="0"/>
          </a:p>
        </p:txBody>
      </p:sp>
      <p:sp>
        <p:nvSpPr>
          <p:cNvPr id="3" name="Title 2"/>
          <p:cNvSpPr>
            <a:spLocks noGrp="1"/>
          </p:cNvSpPr>
          <p:nvPr>
            <p:ph type="title"/>
          </p:nvPr>
        </p:nvSpPr>
        <p:spPr/>
        <p:txBody>
          <a:bodyPr/>
          <a:lstStyle/>
          <a:p>
            <a:r>
              <a:rPr lang="en-US" dirty="0" smtClean="0"/>
              <a:t>Night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S34 QPS </a:t>
            </a:r>
            <a:r>
              <a:rPr lang="en-US" dirty="0" smtClean="0"/>
              <a:t>controller on </a:t>
            </a:r>
            <a:r>
              <a:rPr lang="en-US" dirty="0" smtClean="0"/>
              <a:t>MQ.29L4 </a:t>
            </a:r>
            <a:r>
              <a:rPr lang="en-US" dirty="0" smtClean="0">
                <a:solidFill>
                  <a:srgbClr val="0070C0"/>
                </a:solidFill>
              </a:rPr>
              <a:t>needs an access today</a:t>
            </a:r>
            <a:r>
              <a:rPr lang="en-US" dirty="0" smtClean="0"/>
              <a:t>, SIS </a:t>
            </a:r>
            <a:r>
              <a:rPr lang="en-US" dirty="0" smtClean="0"/>
              <a:t>QPS-OK </a:t>
            </a:r>
            <a:r>
              <a:rPr lang="en-US" dirty="0" smtClean="0"/>
              <a:t>masked</a:t>
            </a:r>
            <a:r>
              <a:rPr lang="en-US" dirty="0" smtClean="0"/>
              <a:t> </a:t>
            </a:r>
            <a:r>
              <a:rPr lang="en-US" dirty="0" smtClean="0"/>
              <a:t>at the moment</a:t>
            </a:r>
          </a:p>
          <a:p>
            <a:r>
              <a:rPr lang="en-US" dirty="0" smtClean="0"/>
              <a:t>MKI-B2 </a:t>
            </a:r>
            <a:r>
              <a:rPr lang="en-US" dirty="0" smtClean="0"/>
              <a:t>went faulty when launching the </a:t>
            </a:r>
            <a:r>
              <a:rPr lang="en-US" dirty="0" err="1" smtClean="0"/>
              <a:t>softstart</a:t>
            </a:r>
            <a:r>
              <a:rPr lang="en-US" dirty="0" smtClean="0"/>
              <a:t>, solved by piquet intervention</a:t>
            </a:r>
          </a:p>
          <a:p>
            <a:r>
              <a:rPr lang="en-US" dirty="0" smtClean="0"/>
              <a:t>LBDS </a:t>
            </a:r>
            <a:r>
              <a:rPr lang="en-US" dirty="0" smtClean="0"/>
              <a:t>B2 MKD-A and MKD-F went faulty after the beam </a:t>
            </a:r>
            <a:r>
              <a:rPr lang="en-US" dirty="0" smtClean="0"/>
              <a:t>dump, </a:t>
            </a:r>
            <a:r>
              <a:rPr lang="en-US" dirty="0" smtClean="0"/>
              <a:t>solved by piquet intervention </a:t>
            </a:r>
            <a:endParaRPr lang="en-US" dirty="0" smtClean="0"/>
          </a:p>
          <a:p>
            <a:pPr lvl="1"/>
            <a:r>
              <a:rPr lang="en-US" dirty="0" smtClean="0"/>
              <a:t>D</a:t>
            </a:r>
            <a:r>
              <a:rPr lang="en-US" dirty="0" smtClean="0"/>
              <a:t>ry </a:t>
            </a:r>
            <a:r>
              <a:rPr lang="en-US" dirty="0" smtClean="0"/>
              <a:t>dump to verify that everything was </a:t>
            </a:r>
            <a:r>
              <a:rPr lang="en-US" dirty="0" smtClean="0"/>
              <a:t>Ok</a:t>
            </a:r>
          </a:p>
          <a:p>
            <a:r>
              <a:rPr lang="en-US" dirty="0" smtClean="0"/>
              <a:t>Problem on orbit </a:t>
            </a:r>
            <a:r>
              <a:rPr lang="en-US" dirty="0" smtClean="0"/>
              <a:t>reading and the </a:t>
            </a:r>
            <a:r>
              <a:rPr lang="en-US" dirty="0" smtClean="0"/>
              <a:t>RT-TRIM (SIS </a:t>
            </a:r>
            <a:r>
              <a:rPr lang="en-US" dirty="0" smtClean="0"/>
              <a:t>interlock </a:t>
            </a:r>
            <a:r>
              <a:rPr lang="en-US" dirty="0" smtClean="0"/>
              <a:t>latched)</a:t>
            </a:r>
          </a:p>
          <a:p>
            <a:pPr lvl="1"/>
            <a:r>
              <a:rPr lang="en-US" dirty="0" smtClean="0"/>
              <a:t>restart </a:t>
            </a:r>
            <a:r>
              <a:rPr lang="en-US" dirty="0" smtClean="0"/>
              <a:t>OSFU_ORBIT_ACQ and OSFU_QQPR_ACQ </a:t>
            </a:r>
            <a:r>
              <a:rPr lang="en-US" dirty="0" smtClean="0"/>
              <a:t>subscription</a:t>
            </a:r>
            <a:endParaRPr lang="en-US" dirty="0"/>
          </a:p>
        </p:txBody>
      </p:sp>
      <p:sp>
        <p:nvSpPr>
          <p:cNvPr id="3" name="Title 2"/>
          <p:cNvSpPr>
            <a:spLocks noGrp="1"/>
          </p:cNvSpPr>
          <p:nvPr>
            <p:ph type="title"/>
          </p:nvPr>
        </p:nvSpPr>
        <p:spPr/>
        <p:txBody>
          <a:bodyPr/>
          <a:lstStyle/>
          <a:p>
            <a:r>
              <a:rPr lang="en-US" dirty="0" smtClean="0"/>
              <a:t>Other Issues</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6787</TotalTime>
  <Words>456</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Saturday 24 September 2011</vt:lpstr>
      <vt:lpstr>Saturday</vt:lpstr>
      <vt:lpstr>Vacuum activity L2 and L8 (fill 2150)</vt:lpstr>
      <vt:lpstr>Slide 4</vt:lpstr>
      <vt:lpstr>Night</vt:lpstr>
      <vt:lpstr>Night</vt:lpstr>
      <vt:lpstr>Other Issues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rudi</dc:creator>
  <cp:lastModifiedBy>Eva Barbara Holzer</cp:lastModifiedBy>
  <cp:revision>919</cp:revision>
  <dcterms:created xsi:type="dcterms:W3CDTF">2009-10-10T10:26:03Z</dcterms:created>
  <dcterms:modified xsi:type="dcterms:W3CDTF">2011-09-25T06:49:12Z</dcterms:modified>
</cp:coreProperties>
</file>