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2"/>
  </p:notesMasterIdLst>
  <p:handoutMasterIdLst>
    <p:handoutMasterId r:id="rId13"/>
  </p:handoutMasterIdLst>
  <p:sldIdLst>
    <p:sldId id="540" r:id="rId2"/>
    <p:sldId id="541" r:id="rId3"/>
    <p:sldId id="543" r:id="rId4"/>
    <p:sldId id="544" r:id="rId5"/>
    <p:sldId id="545" r:id="rId6"/>
    <p:sldId id="546" r:id="rId7"/>
    <p:sldId id="547" r:id="rId8"/>
    <p:sldId id="548" r:id="rId9"/>
    <p:sldId id="542" r:id="rId10"/>
    <p:sldId id="549" r:id="rId11"/>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E" initials="N"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33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1" autoAdjust="0"/>
    <p:restoredTop sz="97954" autoAdjust="0"/>
  </p:normalViewPr>
  <p:slideViewPr>
    <p:cSldViewPr snapToObjects="1">
      <p:cViewPr>
        <p:scale>
          <a:sx n="70" d="100"/>
          <a:sy n="70" d="100"/>
        </p:scale>
        <p:origin x="-557" y="-288"/>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9/23/2011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2011-09-23</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8:30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b="1" dirty="0"/>
          </a:p>
        </p:txBody>
      </p:sp>
      <p:sp>
        <p:nvSpPr>
          <p:cNvPr id="3" name="Title 2"/>
          <p:cNvSpPr>
            <a:spLocks noGrp="1"/>
          </p:cNvSpPr>
          <p:nvPr>
            <p:ph type="ctrTitle"/>
          </p:nvPr>
        </p:nvSpPr>
        <p:spPr/>
        <p:txBody>
          <a:bodyPr/>
          <a:lstStyle/>
          <a:p>
            <a:r>
              <a:rPr lang="en-US" dirty="0" smtClean="0"/>
              <a:t>Thursday 22 September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Fill #2144 orbit feedback did not converge for a long time in V beam 1</a:t>
            </a:r>
            <a:endParaRPr lang="en-US" dirty="0"/>
          </a:p>
        </p:txBody>
      </p:sp>
      <p:sp>
        <p:nvSpPr>
          <p:cNvPr id="3" name="Title 2"/>
          <p:cNvSpPr>
            <a:spLocks noGrp="1"/>
          </p:cNvSpPr>
          <p:nvPr>
            <p:ph type="title"/>
          </p:nvPr>
        </p:nvSpPr>
        <p:spPr/>
        <p:txBody>
          <a:bodyPr/>
          <a:lstStyle/>
          <a:p>
            <a:r>
              <a:rPr lang="en-US" dirty="0" smtClean="0"/>
              <a:t>Beam Losses during Squeeze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403648" y="1266723"/>
            <a:ext cx="6283548" cy="504259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CC0099"/>
                </a:solidFill>
              </a:rPr>
              <a:t>Fill # 2138</a:t>
            </a:r>
          </a:p>
          <a:p>
            <a:pPr lvl="1"/>
            <a:r>
              <a:rPr lang="en-US" dirty="0" smtClean="0">
                <a:solidFill>
                  <a:srgbClr val="CC0099"/>
                </a:solidFill>
              </a:rPr>
              <a:t>6:33 hours in stable beams (4:29 – 10:58)</a:t>
            </a:r>
          </a:p>
          <a:p>
            <a:pPr lvl="1"/>
            <a:r>
              <a:rPr lang="en-US" dirty="0" smtClean="0">
                <a:solidFill>
                  <a:srgbClr val="CC0099"/>
                </a:solidFill>
              </a:rPr>
              <a:t>2.9E33 cm-2s-1</a:t>
            </a:r>
          </a:p>
          <a:p>
            <a:pPr lvl="1"/>
            <a:r>
              <a:rPr lang="en-US" dirty="0" smtClean="0">
                <a:solidFill>
                  <a:srgbClr val="CC0099"/>
                </a:solidFill>
              </a:rPr>
              <a:t>1.18E11/bunch</a:t>
            </a:r>
          </a:p>
          <a:p>
            <a:pPr lvl="1"/>
            <a:r>
              <a:rPr lang="en-US" dirty="0" smtClean="0">
                <a:solidFill>
                  <a:srgbClr val="CC0099"/>
                </a:solidFill>
              </a:rPr>
              <a:t>53 pb-1 delivered</a:t>
            </a:r>
          </a:p>
          <a:p>
            <a:pPr lvl="1"/>
            <a:r>
              <a:rPr lang="en-US" dirty="0" smtClean="0">
                <a:solidFill>
                  <a:srgbClr val="CC0099"/>
                </a:solidFill>
              </a:rPr>
              <a:t>Dumped by QPS controller in RR17, possible SEU</a:t>
            </a:r>
          </a:p>
          <a:p>
            <a:pPr lvl="1"/>
            <a:r>
              <a:rPr lang="en-US" dirty="0" smtClean="0">
                <a:solidFill>
                  <a:srgbClr val="CC0099"/>
                </a:solidFill>
              </a:rPr>
              <a:t>ALICE still large fluctuation on luminosity measurement</a:t>
            </a:r>
          </a:p>
          <a:p>
            <a:endParaRPr lang="en-US" dirty="0" smtClean="0"/>
          </a:p>
          <a:p>
            <a:r>
              <a:rPr lang="en-US" dirty="0" smtClean="0"/>
              <a:t>11:20 Quench heater power supply discharged on RB.A45 (magnet B24L5)</a:t>
            </a:r>
          </a:p>
          <a:p>
            <a:r>
              <a:rPr lang="en-US" dirty="0" smtClean="0"/>
              <a:t>11:23 ADT H2B2 has been put back in operation</a:t>
            </a:r>
          </a:p>
          <a:p>
            <a:r>
              <a:rPr lang="en-US" dirty="0" smtClean="0"/>
              <a:t>13:26 LBDS self-trigger for beam 1 (during injection of Fill # 2139)</a:t>
            </a:r>
          </a:p>
          <a:p>
            <a:pPr lvl="1"/>
            <a:r>
              <a:rPr lang="en-US" dirty="0" smtClean="0"/>
              <a:t>communication problem leading to wrong energy reading (</a:t>
            </a:r>
            <a:r>
              <a:rPr lang="en-US" dirty="0" err="1" smtClean="0"/>
              <a:t>ffff</a:t>
            </a:r>
            <a:r>
              <a:rPr lang="en-US" dirty="0" smtClean="0"/>
              <a:t>), second time this year. </a:t>
            </a:r>
          </a:p>
          <a:p>
            <a:pPr lvl="1"/>
            <a:endParaRPr lang="en-US" dirty="0"/>
          </a:p>
        </p:txBody>
      </p:sp>
      <p:sp>
        <p:nvSpPr>
          <p:cNvPr id="3" name="Title 2"/>
          <p:cNvSpPr>
            <a:spLocks noGrp="1"/>
          </p:cNvSpPr>
          <p:nvPr>
            <p:ph type="title"/>
          </p:nvPr>
        </p:nvSpPr>
        <p:spPr/>
        <p:txBody>
          <a:bodyPr/>
          <a:lstStyle/>
          <a:p>
            <a:r>
              <a:rPr lang="en-US" dirty="0" smtClean="0"/>
              <a:t>Thursday Morning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CC0099"/>
                </a:solidFill>
              </a:rPr>
              <a:t>Fill # 2140</a:t>
            </a:r>
          </a:p>
          <a:p>
            <a:pPr lvl="1">
              <a:buClr>
                <a:srgbClr val="000000"/>
              </a:buClr>
            </a:pPr>
            <a:r>
              <a:rPr lang="en-US" dirty="0" smtClean="0">
                <a:solidFill>
                  <a:srgbClr val="CC0099"/>
                </a:solidFill>
              </a:rPr>
              <a:t>5:54 hours in stable beams (15:00 – 20:54)</a:t>
            </a:r>
          </a:p>
          <a:p>
            <a:pPr lvl="1"/>
            <a:r>
              <a:rPr lang="en-US" dirty="0" smtClean="0">
                <a:solidFill>
                  <a:srgbClr val="CC0099"/>
                </a:solidFill>
              </a:rPr>
              <a:t>3E33 cm-2s-1</a:t>
            </a:r>
          </a:p>
          <a:p>
            <a:pPr lvl="1"/>
            <a:r>
              <a:rPr lang="en-US" dirty="0" smtClean="0">
                <a:solidFill>
                  <a:srgbClr val="CC0099"/>
                </a:solidFill>
              </a:rPr>
              <a:t>1.2E11/bunch</a:t>
            </a:r>
          </a:p>
          <a:p>
            <a:pPr lvl="1"/>
            <a:r>
              <a:rPr lang="en-US" dirty="0" smtClean="0">
                <a:solidFill>
                  <a:srgbClr val="CC0099"/>
                </a:solidFill>
              </a:rPr>
              <a:t>50 pb-1 delivered</a:t>
            </a:r>
          </a:p>
          <a:p>
            <a:pPr lvl="1"/>
            <a:r>
              <a:rPr lang="en-US" dirty="0" smtClean="0">
                <a:solidFill>
                  <a:srgbClr val="CC0099"/>
                </a:solidFill>
              </a:rPr>
              <a:t>Dumped by QPS, Quench loop of RCBXH3.L2 opened (inner triplet H dipole corrector)</a:t>
            </a:r>
          </a:p>
          <a:p>
            <a:pPr lvl="1"/>
            <a:r>
              <a:rPr lang="en-US" dirty="0" smtClean="0">
                <a:solidFill>
                  <a:srgbClr val="CC0099"/>
                </a:solidFill>
              </a:rPr>
              <a:t>Vacuum quiet during injection</a:t>
            </a:r>
          </a:p>
          <a:p>
            <a:endParaRPr lang="en-US" dirty="0" smtClean="0"/>
          </a:p>
          <a:p>
            <a:r>
              <a:rPr lang="en-US" dirty="0" smtClean="0"/>
              <a:t>~16:30 ALFA roman pot interlock limits set to +/- 20 mm</a:t>
            </a:r>
          </a:p>
          <a:p>
            <a:r>
              <a:rPr lang="en-US" dirty="0" smtClean="0"/>
              <a:t>~16:40 ALFA RPs at target 25 mm positions</a:t>
            </a:r>
          </a:p>
          <a:p>
            <a:r>
              <a:rPr lang="en-US" dirty="0" smtClean="0"/>
              <a:t>ALFA could not finish all measurements</a:t>
            </a:r>
          </a:p>
          <a:p>
            <a:endParaRPr lang="en-US" dirty="0" smtClean="0"/>
          </a:p>
          <a:p>
            <a:r>
              <a:rPr lang="en-US" dirty="0" smtClean="0"/>
              <a:t>19:31 Change of the beam intensity threshold for the wire scanners to 2.5e13 protons at injection (it was 2.1e13). No change at 3.5 TeV</a:t>
            </a:r>
          </a:p>
          <a:p>
            <a:endParaRPr lang="en-US" dirty="0" smtClean="0"/>
          </a:p>
        </p:txBody>
      </p:sp>
      <p:sp>
        <p:nvSpPr>
          <p:cNvPr id="3" name="Title 2"/>
          <p:cNvSpPr>
            <a:spLocks noGrp="1"/>
          </p:cNvSpPr>
          <p:nvPr>
            <p:ph type="title"/>
          </p:nvPr>
        </p:nvSpPr>
        <p:spPr/>
        <p:txBody>
          <a:bodyPr/>
          <a:lstStyle/>
          <a:p>
            <a:r>
              <a:rPr lang="en-US" dirty="0" smtClean="0"/>
              <a:t>Afternoon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n-US" dirty="0" smtClean="0">
                <a:solidFill>
                  <a:srgbClr val="CC0099"/>
                </a:solidFill>
              </a:rPr>
              <a:t>ALICE BRANs</a:t>
            </a:r>
          </a:p>
          <a:p>
            <a:pPr>
              <a:buNone/>
            </a:pPr>
            <a:endParaRPr lang="en-US" dirty="0" smtClean="0">
              <a:effectLst>
                <a:outerShdw blurRad="38100" dist="38100" dir="2700000" algn="tl">
                  <a:srgbClr val="000000">
                    <a:alpha val="43137"/>
                  </a:srgbClr>
                </a:outerShdw>
              </a:effectLst>
            </a:endParaRPr>
          </a:p>
          <a:p>
            <a:pPr>
              <a:buNone/>
            </a:pPr>
            <a:endParaRPr lang="en-US" sz="1400" dirty="0" smtClean="0">
              <a:effectLst>
                <a:outerShdw blurRad="38100" dist="38100" dir="2700000" algn="tl">
                  <a:srgbClr val="000000">
                    <a:alpha val="43137"/>
                  </a:srgbClr>
                </a:outerShdw>
              </a:effectLst>
            </a:endParaRPr>
          </a:p>
          <a:p>
            <a:pPr>
              <a:buNone/>
            </a:pPr>
            <a:r>
              <a:rPr lang="en-US" dirty="0" smtClean="0">
                <a:solidFill>
                  <a:schemeClr val="accent2"/>
                </a:solidFill>
              </a:rPr>
              <a:t>Vacuum pressure left of</a:t>
            </a:r>
          </a:p>
          <a:p>
            <a:pPr>
              <a:buNone/>
            </a:pPr>
            <a:r>
              <a:rPr lang="en-US" dirty="0" smtClean="0">
                <a:solidFill>
                  <a:schemeClr val="accent2"/>
                </a:solidFill>
              </a:rPr>
              <a:t>IP2 (VGPB.123.4L2.X)</a:t>
            </a:r>
            <a:endParaRPr lang="en-US" dirty="0">
              <a:solidFill>
                <a:schemeClr val="accent2"/>
              </a:solidFill>
            </a:endParaRPr>
          </a:p>
        </p:txBody>
      </p:sp>
      <p:sp>
        <p:nvSpPr>
          <p:cNvPr id="3" name="Title 2"/>
          <p:cNvSpPr>
            <a:spLocks noGrp="1"/>
          </p:cNvSpPr>
          <p:nvPr>
            <p:ph type="title"/>
          </p:nvPr>
        </p:nvSpPr>
        <p:spPr/>
        <p:txBody>
          <a:bodyPr/>
          <a:lstStyle/>
          <a:p>
            <a:r>
              <a:rPr lang="en-US" dirty="0" smtClean="0"/>
              <a:t>Vacuum spikes left of IP2</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754363" y="908720"/>
            <a:ext cx="3985989" cy="237626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r="20944"/>
          <a:stretch>
            <a:fillRect/>
          </a:stretch>
        </p:blipFill>
        <p:spPr bwMode="auto">
          <a:xfrm>
            <a:off x="611560" y="3356992"/>
            <a:ext cx="7920880" cy="2921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r>
              <a:rPr lang="en-US" dirty="0" smtClean="0"/>
              <a:t>ALICE </a:t>
            </a:r>
            <a:r>
              <a:rPr lang="en-US" dirty="0" err="1" smtClean="0"/>
              <a:t>Lumi</a:t>
            </a:r>
            <a:r>
              <a:rPr lang="en-US" dirty="0" smtClean="0"/>
              <a:t> leveling switched on again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71600" y="785813"/>
            <a:ext cx="7217784" cy="564038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21:00 ALICE short access in the shadow of the </a:t>
            </a:r>
            <a:r>
              <a:rPr lang="en-US" dirty="0" err="1" smtClean="0"/>
              <a:t>rampdown</a:t>
            </a:r>
            <a:endParaRPr lang="en-US" dirty="0" smtClean="0"/>
          </a:p>
          <a:p>
            <a:r>
              <a:rPr lang="en-US" dirty="0" smtClean="0">
                <a:solidFill>
                  <a:srgbClr val="CC0099"/>
                </a:solidFill>
              </a:rPr>
              <a:t>Fill # 2143</a:t>
            </a:r>
          </a:p>
          <a:p>
            <a:pPr lvl="1">
              <a:buClr>
                <a:srgbClr val="000000"/>
              </a:buClr>
            </a:pPr>
            <a:r>
              <a:rPr lang="en-US" dirty="0" smtClean="0">
                <a:solidFill>
                  <a:srgbClr val="CC0099"/>
                </a:solidFill>
              </a:rPr>
              <a:t>0:16 hours in stable beams (03:22 – 03:38)</a:t>
            </a:r>
          </a:p>
          <a:p>
            <a:pPr lvl="1"/>
            <a:r>
              <a:rPr lang="en-US" dirty="0" smtClean="0">
                <a:solidFill>
                  <a:srgbClr val="CC0099"/>
                </a:solidFill>
              </a:rPr>
              <a:t>Peak </a:t>
            </a:r>
            <a:r>
              <a:rPr lang="en-US" dirty="0" err="1" smtClean="0">
                <a:solidFill>
                  <a:srgbClr val="CC0099"/>
                </a:solidFill>
              </a:rPr>
              <a:t>lumi</a:t>
            </a:r>
            <a:r>
              <a:rPr lang="en-US" dirty="0" smtClean="0">
                <a:solidFill>
                  <a:srgbClr val="CC0099"/>
                </a:solidFill>
              </a:rPr>
              <a:t>: 2.8E33 cm-2s-1</a:t>
            </a:r>
          </a:p>
          <a:p>
            <a:pPr lvl="1"/>
            <a:r>
              <a:rPr lang="en-US" dirty="0" smtClean="0">
                <a:solidFill>
                  <a:srgbClr val="CC0099"/>
                </a:solidFill>
              </a:rPr>
              <a:t>Bunch intensity: 1.2E11</a:t>
            </a:r>
          </a:p>
          <a:p>
            <a:pPr lvl="1"/>
            <a:r>
              <a:rPr lang="en-US" dirty="0" smtClean="0">
                <a:solidFill>
                  <a:srgbClr val="CC0099"/>
                </a:solidFill>
              </a:rPr>
              <a:t>1.1 pb-1 delivered</a:t>
            </a:r>
          </a:p>
          <a:p>
            <a:pPr lvl="1"/>
            <a:r>
              <a:rPr lang="en-US" dirty="0" smtClean="0">
                <a:solidFill>
                  <a:srgbClr val="CC0099"/>
                </a:solidFill>
              </a:rPr>
              <a:t>Dumped by BLM (vacuum spike at the D1 L8 when doing a </a:t>
            </a:r>
            <a:r>
              <a:rPr lang="en-US" dirty="0" err="1" smtClean="0">
                <a:solidFill>
                  <a:srgbClr val="CC0099"/>
                </a:solidFill>
              </a:rPr>
              <a:t>LHCb</a:t>
            </a:r>
            <a:r>
              <a:rPr lang="en-US" dirty="0" smtClean="0">
                <a:solidFill>
                  <a:srgbClr val="CC0099"/>
                </a:solidFill>
              </a:rPr>
              <a:t> </a:t>
            </a:r>
            <a:r>
              <a:rPr lang="en-US" dirty="0" err="1" smtClean="0">
                <a:solidFill>
                  <a:srgbClr val="CC0099"/>
                </a:solidFill>
              </a:rPr>
              <a:t>lumi</a:t>
            </a:r>
            <a:r>
              <a:rPr lang="en-US" smtClean="0">
                <a:solidFill>
                  <a:srgbClr val="CC0099"/>
                </a:solidFill>
              </a:rPr>
              <a:t> step)</a:t>
            </a:r>
            <a:endParaRPr lang="en-US" dirty="0" smtClean="0">
              <a:solidFill>
                <a:srgbClr val="CC0099"/>
              </a:solidFill>
            </a:endParaRPr>
          </a:p>
          <a:p>
            <a:pPr lvl="1"/>
            <a:r>
              <a:rPr lang="en-US" dirty="0" smtClean="0">
                <a:solidFill>
                  <a:srgbClr val="CC0099"/>
                </a:solidFill>
              </a:rPr>
              <a:t>Vacuum ok (max. at 1e-8 level) during ramp and squeeze</a:t>
            </a:r>
          </a:p>
          <a:p>
            <a:pPr lvl="1"/>
            <a:endParaRPr lang="en-US" dirty="0" smtClean="0">
              <a:solidFill>
                <a:srgbClr val="CC0099"/>
              </a:solidFill>
            </a:endParaRPr>
          </a:p>
          <a:p>
            <a:r>
              <a:rPr lang="en-US" dirty="0" smtClean="0"/>
              <a:t>4:30 – 6:00 no beam from SPS (SPS transmitter fault)</a:t>
            </a:r>
          </a:p>
          <a:p>
            <a:endParaRPr lang="en-US" dirty="0" smtClean="0"/>
          </a:p>
          <a:p>
            <a:r>
              <a:rPr lang="en-US" dirty="0" smtClean="0"/>
              <a:t>6:36 LHC filled (1.25E11/bunch)</a:t>
            </a:r>
          </a:p>
          <a:p>
            <a:r>
              <a:rPr lang="en-US" dirty="0" smtClean="0">
                <a:solidFill>
                  <a:srgbClr val="CC0099"/>
                </a:solidFill>
              </a:rPr>
              <a:t>7:30 stable beams</a:t>
            </a:r>
          </a:p>
          <a:p>
            <a:endParaRPr lang="en-US" dirty="0" smtClean="0"/>
          </a:p>
        </p:txBody>
      </p:sp>
      <p:sp>
        <p:nvSpPr>
          <p:cNvPr id="3" name="Title 2"/>
          <p:cNvSpPr>
            <a:spLocks noGrp="1"/>
          </p:cNvSpPr>
          <p:nvPr>
            <p:ph type="title"/>
          </p:nvPr>
        </p:nvSpPr>
        <p:spPr/>
        <p:txBody>
          <a:bodyPr/>
          <a:lstStyle/>
          <a:p>
            <a:r>
              <a:rPr lang="en-US" dirty="0" smtClean="0"/>
              <a:t>Evening – Night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Beam Dump Fill </a:t>
            </a:r>
            <a:r>
              <a:rPr lang="en-US" smtClean="0"/>
              <a:t># </a:t>
            </a:r>
            <a:r>
              <a:rPr lang="en-US" smtClean="0"/>
              <a:t>2143</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828675" y="874390"/>
            <a:ext cx="7486650" cy="241059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b="38076"/>
          <a:stretch>
            <a:fillRect/>
          </a:stretch>
        </p:blipFill>
        <p:spPr bwMode="auto">
          <a:xfrm>
            <a:off x="571500" y="3212976"/>
            <a:ext cx="8001000" cy="331236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Fill #2144</a:t>
            </a:r>
            <a:endParaRPr lang="en-US" dirty="0"/>
          </a:p>
        </p:txBody>
      </p:sp>
      <p:sp>
        <p:nvSpPr>
          <p:cNvPr id="3" name="Title 2"/>
          <p:cNvSpPr>
            <a:spLocks noGrp="1"/>
          </p:cNvSpPr>
          <p:nvPr>
            <p:ph type="title"/>
          </p:nvPr>
        </p:nvSpPr>
        <p:spPr/>
        <p:txBody>
          <a:bodyPr/>
          <a:lstStyle/>
          <a:p>
            <a:r>
              <a:rPr lang="en-US" dirty="0" smtClean="0"/>
              <a:t>Morning</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28675" y="1268760"/>
            <a:ext cx="7486650" cy="252028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25500" y="3933056"/>
            <a:ext cx="7493000" cy="244827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Accesses pending:</a:t>
            </a:r>
          </a:p>
          <a:p>
            <a:pPr lvl="1"/>
            <a:r>
              <a:rPr lang="en-US" dirty="0" smtClean="0"/>
              <a:t>Access is needed for LBDS team in UJ63 to exchange a card (to avoid the communication problem) </a:t>
            </a:r>
          </a:p>
          <a:p>
            <a:pPr lvl="1"/>
            <a:r>
              <a:rPr lang="en-US" dirty="0" smtClean="0"/>
              <a:t>Access needed to recover communication with the QPS unit for MB.A9R1 (right of IP1 RB.A12)</a:t>
            </a:r>
          </a:p>
          <a:p>
            <a:pPr lvl="1"/>
            <a:endParaRPr lang="en-US" dirty="0" smtClean="0"/>
          </a:p>
          <a:p>
            <a:r>
              <a:rPr lang="en-US" dirty="0" smtClean="0"/>
              <a:t>TI8 Injection line re-steering</a:t>
            </a:r>
          </a:p>
          <a:p>
            <a:r>
              <a:rPr lang="en-US" dirty="0" smtClean="0"/>
              <a:t>When attempting to execute the task "Load OUT-OF-BEAM thresholds for TOTEM XRP" we noticed that it failed. Only after updating the motor positions of the ALFA RPs which were used during this afternoon's data taking we could successfully run the task, although according to the task label it </a:t>
            </a:r>
            <a:r>
              <a:rPr lang="en-US" dirty="0" err="1" smtClean="0"/>
              <a:t>adresses</a:t>
            </a:r>
            <a:r>
              <a:rPr lang="en-US" dirty="0" smtClean="0"/>
              <a:t> TOTEM RPS. Maybe there is some mix-up between TOTEM and ALFA devices.</a:t>
            </a:r>
          </a:p>
          <a:p>
            <a:r>
              <a:rPr lang="en-US" dirty="0" smtClean="0"/>
              <a:t>Issue with </a:t>
            </a:r>
            <a:r>
              <a:rPr lang="en-US" dirty="0" err="1" smtClean="0"/>
              <a:t>loogbook</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Other Issues</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6035</TotalTime>
  <Words>439</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Thursday 22 September 2011</vt:lpstr>
      <vt:lpstr>Thursday Morning</vt:lpstr>
      <vt:lpstr>Afternoon</vt:lpstr>
      <vt:lpstr>Vacuum spikes left of IP2</vt:lpstr>
      <vt:lpstr>ALICE Lumi leveling switched on again</vt:lpstr>
      <vt:lpstr>Evening – Night</vt:lpstr>
      <vt:lpstr>Beam Dump Fill # 2143</vt:lpstr>
      <vt:lpstr>Morning</vt:lpstr>
      <vt:lpstr>Other Issues</vt:lpstr>
      <vt:lpstr>Beam Losses during Squeeze</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rudi</dc:creator>
  <cp:lastModifiedBy>Eva Barbara Holzer</cp:lastModifiedBy>
  <cp:revision>896</cp:revision>
  <dcterms:created xsi:type="dcterms:W3CDTF">2009-10-10T10:26:03Z</dcterms:created>
  <dcterms:modified xsi:type="dcterms:W3CDTF">2011-09-23T07:06:10Z</dcterms:modified>
</cp:coreProperties>
</file>