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20"/>
  </p:notesMasterIdLst>
  <p:handoutMasterIdLst>
    <p:handoutMasterId r:id="rId21"/>
  </p:handoutMasterIdLst>
  <p:sldIdLst>
    <p:sldId id="1131" r:id="rId2"/>
    <p:sldId id="1144" r:id="rId3"/>
    <p:sldId id="1124" r:id="rId4"/>
    <p:sldId id="1164" r:id="rId5"/>
    <p:sldId id="1166" r:id="rId6"/>
    <p:sldId id="1156" r:id="rId7"/>
    <p:sldId id="1170" r:id="rId8"/>
    <p:sldId id="1169" r:id="rId9"/>
    <p:sldId id="1157" r:id="rId10"/>
    <p:sldId id="1160" r:id="rId11"/>
    <p:sldId id="1167" r:id="rId12"/>
    <p:sldId id="1158" r:id="rId13"/>
    <p:sldId id="1159" r:id="rId14"/>
    <p:sldId id="1162" r:id="rId15"/>
    <p:sldId id="1165" r:id="rId16"/>
    <p:sldId id="1161" r:id="rId17"/>
    <p:sldId id="1171" r:id="rId18"/>
    <p:sldId id="1168" r:id="rId1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66"/>
    <a:srgbClr val="FF3399"/>
    <a:srgbClr val="99FF99"/>
    <a:srgbClr val="FF0000"/>
    <a:srgbClr val="0000FF"/>
    <a:srgbClr val="008000"/>
    <a:srgbClr val="9FCAFF"/>
    <a:srgbClr val="FFCC99"/>
    <a:srgbClr val="FF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9/26/2011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9/26/2011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9/26/2011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9/26/2011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9/26/2011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9/26/2011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9/26/2011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9/26/2011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9/26/2011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9/26/2011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9/26/2011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9/26/2011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9/26/2011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9/26/2011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week 38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660" y="4267200"/>
            <a:ext cx="6867940" cy="1752600"/>
          </a:xfrm>
        </p:spPr>
        <p:txBody>
          <a:bodyPr/>
          <a:lstStyle/>
          <a:p>
            <a:r>
              <a:rPr lang="en-US" dirty="0" smtClean="0"/>
              <a:t>Coordination by E. B. </a:t>
            </a:r>
            <a:r>
              <a:rPr lang="en-US" dirty="0" err="1" smtClean="0"/>
              <a:t>Holzer</a:t>
            </a:r>
            <a:r>
              <a:rPr lang="en-US" dirty="0" smtClean="0"/>
              <a:t> &amp; J. </a:t>
            </a:r>
            <a:r>
              <a:rPr lang="en-US" dirty="0" err="1" smtClean="0"/>
              <a:t>Wenninger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Production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IR2 during the night </a:t>
            </a:r>
            <a:r>
              <a:rPr lang="en-US" dirty="0" err="1" smtClean="0"/>
              <a:t>Tue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Wed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821711"/>
            <a:ext cx="6874842" cy="548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Emittances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7600"/>
            <a:ext cx="8353160" cy="5111750"/>
          </a:xfrm>
        </p:spPr>
        <p:txBody>
          <a:bodyPr/>
          <a:lstStyle/>
          <a:p>
            <a:r>
              <a:rPr lang="en-US" dirty="0" smtClean="0"/>
              <a:t>When the bunch was increased again on Friday, the luminosity performance degraded.</a:t>
            </a:r>
          </a:p>
          <a:p>
            <a:r>
              <a:rPr lang="en-US" dirty="0" smtClean="0"/>
              <a:t>Diagnostics is made difficult by the absence of systematic </a:t>
            </a:r>
            <a:r>
              <a:rPr lang="en-US" dirty="0" err="1" smtClean="0"/>
              <a:t>emittance</a:t>
            </a:r>
            <a:r>
              <a:rPr lang="en-US" dirty="0" smtClean="0"/>
              <a:t> logging (and of reliable measurements) along the chain.</a:t>
            </a:r>
          </a:p>
          <a:p>
            <a:r>
              <a:rPr lang="en-US" dirty="0" smtClean="0"/>
              <a:t>BSRT relative measurements seem to confirm larger </a:t>
            </a:r>
            <a:r>
              <a:rPr lang="en-US" dirty="0" err="1" smtClean="0"/>
              <a:t>emittances</a:t>
            </a:r>
            <a:r>
              <a:rPr lang="en-US" dirty="0" smtClean="0"/>
              <a:t> on flat top.</a:t>
            </a:r>
          </a:p>
          <a:p>
            <a:r>
              <a:rPr lang="en-US" dirty="0" smtClean="0"/>
              <a:t>Sunday morning booster crew re-adjusted the beams.</a:t>
            </a:r>
          </a:p>
          <a:p>
            <a:pPr lvl="1"/>
            <a:r>
              <a:rPr lang="en-US" dirty="0" smtClean="0"/>
              <a:t>Luminosities jumped back up to earlier values.</a:t>
            </a:r>
          </a:p>
          <a:p>
            <a:r>
              <a:rPr lang="en-US" dirty="0" smtClean="0"/>
              <a:t>Needs follow up…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4464620"/>
          </a:xfrm>
        </p:spPr>
        <p:txBody>
          <a:bodyPr/>
          <a:lstStyle/>
          <a:p>
            <a:r>
              <a:rPr lang="en-US" dirty="0" smtClean="0"/>
              <a:t>Tuesday afternoon a problem on the klystron control (polar) loop induced longitudinal noise on the beam. </a:t>
            </a:r>
          </a:p>
          <a:p>
            <a:r>
              <a:rPr lang="en-US" dirty="0" smtClean="0"/>
              <a:t>This lead to a record (?) abort gap population slightly above 1.2E11 p.</a:t>
            </a:r>
          </a:p>
          <a:p>
            <a:r>
              <a:rPr lang="en-US" dirty="0" smtClean="0"/>
              <a:t>Triggered an effort to make abort gap cleaning operational at 3.5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Settings prepared, tasks in sequencer (since Friday).</a:t>
            </a:r>
          </a:p>
          <a:p>
            <a:pPr lvl="1"/>
            <a:r>
              <a:rPr lang="en-US" dirty="0" smtClean="0"/>
              <a:t>Some final changes to be done.</a:t>
            </a:r>
          </a:p>
          <a:p>
            <a:pPr lvl="1"/>
            <a:r>
              <a:rPr lang="en-US" dirty="0" smtClean="0"/>
              <a:t>Then ready for test with a batch of 144b and 12b on either side of the abort gap.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 gap population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869753"/>
            <a:ext cx="8425170" cy="543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860040" y="4509150"/>
            <a:ext cx="966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3399"/>
                </a:solidFill>
              </a:rPr>
              <a:t>BSRA B2</a:t>
            </a:r>
            <a:endParaRPr lang="en-US" sz="1400" b="1" dirty="0">
              <a:solidFill>
                <a:srgbClr val="FF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9444" y="1916790"/>
            <a:ext cx="966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BSRA B1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72061" y="1434216"/>
            <a:ext cx="822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1.2E11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80" y="4365130"/>
            <a:ext cx="1680267" cy="86177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Why was B2 </a:t>
            </a:r>
          </a:p>
          <a:p>
            <a:r>
              <a:rPr lang="en-US" dirty="0" smtClean="0"/>
              <a:t>affected?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FB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111750"/>
          </a:xfrm>
        </p:spPr>
        <p:txBody>
          <a:bodyPr/>
          <a:lstStyle/>
          <a:p>
            <a:r>
              <a:rPr lang="en-US" dirty="0" smtClean="0"/>
              <a:t>2 fills lost in squeeze on QFB due to poor signals.</a:t>
            </a:r>
          </a:p>
          <a:p>
            <a:pPr lvl="1"/>
            <a:r>
              <a:rPr lang="en-US" dirty="0" smtClean="0"/>
              <a:t>Once Q dragged onto 1/3 resonance.</a:t>
            </a:r>
          </a:p>
          <a:p>
            <a:pPr lvl="1"/>
            <a:r>
              <a:rPr lang="en-US" dirty="0" smtClean="0"/>
              <a:t>Once the usual RQTF/D trip.</a:t>
            </a:r>
          </a:p>
          <a:p>
            <a:r>
              <a:rPr lang="en-US" dirty="0" smtClean="0"/>
              <a:t>Recommendation is to switch off QFB (or leave it off if switched off by itself) when Q signal poor.</a:t>
            </a:r>
          </a:p>
          <a:p>
            <a:pPr lvl="1"/>
            <a:r>
              <a:rPr lang="en-US" dirty="0" smtClean="0"/>
              <a:t>Watch out B2 </a:t>
            </a:r>
            <a:r>
              <a:rPr lang="en-US" dirty="0" smtClean="0">
                <a:sym typeface="Wingdings" pitchFamily="2" charset="2"/>
              </a:rPr>
              <a:t> see below.</a:t>
            </a:r>
            <a:endParaRPr lang="en-US" dirty="0" smtClean="0"/>
          </a:p>
          <a:p>
            <a:r>
              <a:rPr lang="en-US" dirty="0" smtClean="0"/>
              <a:t>Check tunes before going into collisions and correct if necessary.</a:t>
            </a:r>
          </a:p>
          <a:p>
            <a:pPr lvl="1"/>
            <a:r>
              <a:rPr lang="en-US" dirty="0" smtClean="0"/>
              <a:t>Same recommendation in case lifetime in collision seems low.</a:t>
            </a:r>
          </a:p>
          <a:p>
            <a:r>
              <a:rPr lang="en-US" dirty="0" smtClean="0"/>
              <a:t>B2 issue:</a:t>
            </a:r>
          </a:p>
          <a:p>
            <a:pPr lvl="1"/>
            <a:r>
              <a:rPr lang="en-US" dirty="0" smtClean="0"/>
              <a:t>The orbit FB is pushing the B2 H CODs systematically </a:t>
            </a:r>
            <a:r>
              <a:rPr lang="en-US" dirty="0" smtClean="0">
                <a:sym typeface="Wingdings" pitchFamily="2" charset="2"/>
              </a:rPr>
              <a:t> leads to a </a:t>
            </a:r>
            <a:r>
              <a:rPr lang="en-US" dirty="0" err="1" smtClean="0">
                <a:sym typeface="Wingdings" pitchFamily="2" charset="2"/>
              </a:rPr>
              <a:t>dp</a:t>
            </a:r>
            <a:r>
              <a:rPr lang="en-US" dirty="0" smtClean="0">
                <a:sym typeface="Wingdings" pitchFamily="2" charset="2"/>
              </a:rPr>
              <a:t>/p shift and a Q shift via natural Q’.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Check/correct tunes if FB was off.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B2 tune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836640"/>
            <a:ext cx="59055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 rot="16200000" flipH="1">
            <a:off x="4067930" y="1412720"/>
            <a:ext cx="2592360" cy="187226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CC006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790" y="3501010"/>
            <a:ext cx="7921100" cy="316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488135" y="4674666"/>
            <a:ext cx="5397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B2 horizontal correctors syst. shifts </a:t>
            </a:r>
            <a:r>
              <a:rPr lang="en-US" sz="1600" b="1" dirty="0" smtClean="0">
                <a:sym typeface="Wingdings" pitchFamily="2" charset="2"/>
              </a:rPr>
              <a:t> lower</a:t>
            </a:r>
            <a:r>
              <a:rPr lang="en-US" sz="1600" b="1" dirty="0" smtClean="0"/>
              <a:t> energy</a:t>
            </a:r>
            <a:endParaRPr lang="en-US" sz="1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5111750"/>
          </a:xfrm>
        </p:spPr>
        <p:txBody>
          <a:bodyPr/>
          <a:lstStyle/>
          <a:p>
            <a:r>
              <a:rPr lang="en-US" dirty="0" smtClean="0"/>
              <a:t>RF limitations on intensity lifted by RF group.</a:t>
            </a:r>
          </a:p>
          <a:p>
            <a:pPr lvl="1"/>
            <a:r>
              <a:rPr lang="en-US" dirty="0" smtClean="0"/>
              <a:t>Klystron power issue on 5B2 solved. Power on FT now ~160 kW instead of 200 kW.</a:t>
            </a:r>
          </a:p>
          <a:p>
            <a:pPr lvl="1"/>
            <a:r>
              <a:rPr lang="en-US" dirty="0" smtClean="0"/>
              <a:t>Fine-tuning of the regulation of the ferrite current with temperature and fine-adjustment of the cavity tune.</a:t>
            </a:r>
          </a:p>
          <a:p>
            <a:r>
              <a:rPr lang="en-US" dirty="0" smtClean="0"/>
              <a:t>ALFA in beam during 2 fills at 25 mm (after approval by </a:t>
            </a:r>
            <a:r>
              <a:rPr lang="en-US" dirty="0" err="1" smtClean="0"/>
              <a:t>rMPP</a:t>
            </a:r>
            <a:r>
              <a:rPr lang="en-US" dirty="0" smtClean="0"/>
              <a:t>). Interlock limits set to 20 mm.</a:t>
            </a:r>
          </a:p>
          <a:p>
            <a:r>
              <a:rPr lang="en-US" dirty="0" smtClean="0"/>
              <a:t>TOTEM settings and interlocks ready.</a:t>
            </a:r>
          </a:p>
          <a:p>
            <a:pPr lvl="1"/>
            <a:r>
              <a:rPr lang="en-US" dirty="0" smtClean="0"/>
              <a:t>The setting of one H RP was shifted by 0.1 mm away from the beam </a:t>
            </a:r>
            <a:r>
              <a:rPr lang="en-US" dirty="0" err="1" smtClean="0"/>
              <a:t>wrt</a:t>
            </a:r>
            <a:r>
              <a:rPr lang="en-US" dirty="0" smtClean="0"/>
              <a:t> agreed setting to be consistent with the loss map situation.</a:t>
            </a:r>
          </a:p>
          <a:p>
            <a:pPr lvl="1"/>
            <a:r>
              <a:rPr lang="en-US" dirty="0" smtClean="0"/>
              <a:t>The warning limit was not set correctly – </a:t>
            </a:r>
            <a:r>
              <a:rPr lang="en-US" smtClean="0"/>
              <a:t>not changed.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3312460"/>
          </a:xfrm>
        </p:spPr>
        <p:txBody>
          <a:bodyPr/>
          <a:lstStyle/>
          <a:p>
            <a:r>
              <a:rPr lang="en-US" dirty="0" smtClean="0"/>
              <a:t>ALICE luminosity showed erratic behavior Wed-Thu.</a:t>
            </a:r>
          </a:p>
          <a:p>
            <a:pPr lvl="1"/>
            <a:r>
              <a:rPr lang="en-US" dirty="0" smtClean="0"/>
              <a:t>Adjustments or leveling impossible.</a:t>
            </a:r>
          </a:p>
          <a:p>
            <a:r>
              <a:rPr lang="en-US" dirty="0" smtClean="0"/>
              <a:t>According to ALICE this is due to parasitic-parasitic collision (from their timing).</a:t>
            </a:r>
          </a:p>
          <a:p>
            <a:pPr lvl="1"/>
            <a:r>
              <a:rPr lang="en-US" dirty="0" smtClean="0"/>
              <a:t>LDM checks did not confirm this hypothesis. Parasitic bunches at the level of 0.1-0.5%.</a:t>
            </a:r>
          </a:p>
          <a:p>
            <a:r>
              <a:rPr lang="en-US" dirty="0" smtClean="0"/>
              <a:t>Problem has disappeared…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30" y="3645030"/>
            <a:ext cx="4882855" cy="535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353160" cy="5111750"/>
          </a:xfrm>
        </p:spPr>
        <p:txBody>
          <a:bodyPr/>
          <a:lstStyle/>
          <a:p>
            <a:r>
              <a:rPr lang="en-US" dirty="0" smtClean="0"/>
              <a:t>Production.</a:t>
            </a:r>
          </a:p>
          <a:p>
            <a:r>
              <a:rPr lang="en-US" dirty="0" smtClean="0"/>
              <a:t>Electrical network reconfiguration?</a:t>
            </a:r>
          </a:p>
          <a:p>
            <a:r>
              <a:rPr lang="en-US" dirty="0" smtClean="0"/>
              <a:t>Abort gap cleaning test at 3.5 </a:t>
            </a:r>
            <a:r>
              <a:rPr lang="en-US" dirty="0" err="1" smtClean="0"/>
              <a:t>TeV</a:t>
            </a:r>
            <a:r>
              <a:rPr lang="en-US" dirty="0" smtClean="0"/>
              <a:t> - Tuesday?</a:t>
            </a:r>
          </a:p>
          <a:p>
            <a:pPr lvl="1"/>
            <a:r>
              <a:rPr lang="en-US" dirty="0" smtClean="0"/>
              <a:t>Special filling – 1 shift.</a:t>
            </a:r>
          </a:p>
          <a:p>
            <a:r>
              <a:rPr lang="en-US" dirty="0" smtClean="0"/>
              <a:t>90 m optics – Friday-Saturday</a:t>
            </a:r>
          </a:p>
          <a:p>
            <a:pPr lvl="1"/>
            <a:r>
              <a:rPr lang="en-US" dirty="0" smtClean="0"/>
              <a:t>To be done: incorporation of changes from ALICE pol. reversal.</a:t>
            </a:r>
          </a:p>
          <a:p>
            <a:pPr lvl="2"/>
            <a:r>
              <a:rPr lang="en-US" dirty="0" smtClean="0"/>
              <a:t>Machine settings – no problem expected.</a:t>
            </a:r>
          </a:p>
          <a:p>
            <a:pPr lvl="2"/>
            <a:r>
              <a:rPr lang="en-US" dirty="0" smtClean="0"/>
              <a:t>Collimator settings &amp; interlocks – quite some work here 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chemeClr val="bg2"/>
                </a:solidFill>
              </a:rPr>
              <a:t>Coordination : M. Lamont and J. </a:t>
            </a:r>
            <a:r>
              <a:rPr lang="en-US" dirty="0" err="1" smtClean="0">
                <a:solidFill>
                  <a:schemeClr val="bg2"/>
                </a:solidFill>
              </a:rPr>
              <a:t>Uythoven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cern.ch\dfs\Users\j\jwenning\Documents\Talks\Coordination\TLumi-wk3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640" y="1872108"/>
            <a:ext cx="9505320" cy="436528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beam periods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31800" y="5857603"/>
            <a:ext cx="559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Wed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3960" y="5857603"/>
            <a:ext cx="511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Thu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54284" y="5857603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Fri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88280" y="5857603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Sat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40440" y="5857603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Sun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3810" y="2492870"/>
            <a:ext cx="1224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99FF99"/>
                </a:solidFill>
              </a:rPr>
              <a:t>Ib</a:t>
            </a:r>
            <a:r>
              <a:rPr lang="en-US" sz="1600" b="1" dirty="0" smtClean="0">
                <a:solidFill>
                  <a:srgbClr val="99FF99"/>
                </a:solidFill>
              </a:rPr>
              <a:t> ~1.2E11</a:t>
            </a:r>
            <a:endParaRPr lang="en-US" sz="1600" b="1" dirty="0">
              <a:solidFill>
                <a:srgbClr val="99FF99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4295" y="2276840"/>
            <a:ext cx="1143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99"/>
                </a:solidFill>
              </a:rPr>
              <a:t>3.5x10</a:t>
            </a:r>
            <a:r>
              <a:rPr lang="en-US" baseline="30000" dirty="0" smtClean="0">
                <a:solidFill>
                  <a:srgbClr val="FFFF99"/>
                </a:solidFill>
              </a:rPr>
              <a:t>33</a:t>
            </a:r>
            <a:endParaRPr lang="en-US" baseline="30000" dirty="0">
              <a:solidFill>
                <a:srgbClr val="FFFF9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36697" y="3411023"/>
            <a:ext cx="8611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</a:rPr>
              <a:t>Power </a:t>
            </a:r>
          </a:p>
          <a:p>
            <a:r>
              <a:rPr lang="en-US" sz="1400" b="1" dirty="0" smtClean="0">
                <a:solidFill>
                  <a:srgbClr val="FFC000"/>
                </a:solidFill>
              </a:rPr>
              <a:t>Cut</a:t>
            </a:r>
          </a:p>
          <a:p>
            <a:r>
              <a:rPr lang="en-US" sz="1400" b="1" dirty="0" smtClean="0">
                <a:solidFill>
                  <a:srgbClr val="FFC000"/>
                </a:solidFill>
              </a:rPr>
              <a:t>Booster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51650" y="5857603"/>
            <a:ext cx="488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Tue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9796" y="5857603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FCAFF"/>
                </a:solidFill>
              </a:rPr>
              <a:t>Mon</a:t>
            </a:r>
            <a:endParaRPr lang="en-US" sz="1400" b="1" dirty="0">
              <a:solidFill>
                <a:srgbClr val="9FCA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48080" y="2492870"/>
            <a:ext cx="136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99FF99"/>
                </a:solidFill>
              </a:rPr>
              <a:t>Ib</a:t>
            </a:r>
            <a:r>
              <a:rPr lang="en-US" sz="1600" b="1" dirty="0" smtClean="0">
                <a:solidFill>
                  <a:srgbClr val="99FF99"/>
                </a:solidFill>
              </a:rPr>
              <a:t> ~1.25E11</a:t>
            </a:r>
            <a:endParaRPr lang="en-US" sz="1600" b="1" dirty="0">
              <a:solidFill>
                <a:srgbClr val="99FF99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99740" y="3153174"/>
            <a:ext cx="5371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rgbClr val="FFC000"/>
                </a:solidFill>
              </a:rPr>
              <a:t>Vac</a:t>
            </a:r>
            <a:endParaRPr lang="en-US" sz="1600" b="1" dirty="0" smtClean="0">
              <a:solidFill>
                <a:srgbClr val="FFC000"/>
              </a:solidFill>
            </a:endParaRPr>
          </a:p>
          <a:p>
            <a:r>
              <a:rPr lang="en-US" sz="1600" b="1" dirty="0" smtClean="0">
                <a:solidFill>
                  <a:srgbClr val="FFC000"/>
                </a:solidFill>
              </a:rPr>
              <a:t>Pt2</a:t>
            </a:r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7430" y="692620"/>
            <a:ext cx="82091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No major break-downs, but average time between fills increased by many small problems..</a:t>
            </a:r>
          </a:p>
          <a:p>
            <a:pPr algn="l"/>
            <a:r>
              <a:rPr lang="en-US" dirty="0" smtClean="0"/>
              <a:t>Luminosity drop due to a/ intensity, b/ </a:t>
            </a:r>
            <a:r>
              <a:rPr lang="en-US" dirty="0" err="1" smtClean="0"/>
              <a:t>emittance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732300" y="2492870"/>
            <a:ext cx="1368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99FF99"/>
                </a:solidFill>
              </a:rPr>
              <a:t>Ib</a:t>
            </a:r>
            <a:r>
              <a:rPr lang="en-US" sz="1600" b="1" dirty="0" smtClean="0">
                <a:solidFill>
                  <a:srgbClr val="99FF99"/>
                </a:solidFill>
              </a:rPr>
              <a:t> ~1.3E11</a:t>
            </a:r>
            <a:endParaRPr lang="en-US" sz="1600" b="1" dirty="0">
              <a:solidFill>
                <a:srgbClr val="99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beams fill list – 15 fills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480" y="664220"/>
          <a:ext cx="806512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110"/>
                <a:gridCol w="1656230"/>
                <a:gridCol w="1296180"/>
                <a:gridCol w="1368190"/>
                <a:gridCol w="2952410"/>
              </a:tblGrid>
              <a:tr h="3217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 (10</a:t>
                      </a:r>
                      <a:r>
                        <a:rPr lang="en-US" sz="1600" baseline="30000" dirty="0" smtClean="0"/>
                        <a:t>33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cm</a:t>
                      </a:r>
                      <a:r>
                        <a:rPr lang="en-US" sz="1600" baseline="30000" dirty="0" smtClean="0"/>
                        <a:t>-2</a:t>
                      </a:r>
                      <a:r>
                        <a:rPr lang="en-US" sz="1600" dirty="0" smtClean="0"/>
                        <a:t>s</a:t>
                      </a:r>
                      <a:r>
                        <a:rPr lang="en-US" sz="1600" baseline="30000" dirty="0" smtClean="0"/>
                        <a:t>-1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Length (h)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Int. L (pb-1)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Dump cause</a:t>
                      </a:r>
                      <a:endParaRPr lang="en-US" sz="1600" dirty="0"/>
                    </a:p>
                  </a:txBody>
                  <a:tcPr/>
                </a:tc>
              </a:tr>
              <a:tr h="2924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2124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3.2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9.5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QPS</a:t>
                      </a:r>
                      <a:r>
                        <a:rPr lang="en-US" sz="1400" b="1" dirty="0" smtClean="0"/>
                        <a:t> Q7L5</a:t>
                      </a:r>
                      <a:endParaRPr lang="en-US" sz="1400" b="1" dirty="0"/>
                    </a:p>
                  </a:txBody>
                  <a:tcPr/>
                </a:tc>
              </a:tr>
              <a:tr h="2924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2126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3.2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0.3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RF B1 arc detection</a:t>
                      </a:r>
                      <a:endParaRPr lang="en-US" sz="1400" b="1" dirty="0"/>
                    </a:p>
                  </a:txBody>
                  <a:tcPr/>
                </a:tc>
              </a:tr>
              <a:tr h="2924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2127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3.3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QPS</a:t>
                      </a:r>
                      <a:r>
                        <a:rPr lang="en-US" sz="1400" b="1" dirty="0" smtClean="0"/>
                        <a:t> QTL11.R7B2</a:t>
                      </a:r>
                      <a:endParaRPr lang="en-US" sz="1400" b="1" dirty="0"/>
                    </a:p>
                  </a:txBody>
                  <a:tcPr/>
                </a:tc>
              </a:tr>
              <a:tr h="2924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2129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3.2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10.5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B1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RF trip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24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2135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2.6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QPS</a:t>
                      </a:r>
                      <a:r>
                        <a:rPr lang="en-US" sz="1400" b="1" baseline="0" dirty="0" smtClean="0"/>
                        <a:t> S45</a:t>
                      </a:r>
                      <a:endParaRPr lang="en-US" sz="1400" b="1" dirty="0"/>
                    </a:p>
                  </a:txBody>
                  <a:tcPr/>
                </a:tc>
              </a:tr>
              <a:tr h="2924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2138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2.9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6.5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QPS</a:t>
                      </a:r>
                      <a:r>
                        <a:rPr lang="en-US" sz="1400" b="1" baseline="0" dirty="0" smtClean="0"/>
                        <a:t> on RSD/F A12B1</a:t>
                      </a:r>
                      <a:endParaRPr lang="en-US" sz="1400" b="1" dirty="0"/>
                    </a:p>
                  </a:txBody>
                  <a:tcPr/>
                </a:tc>
              </a:tr>
              <a:tr h="2924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2140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3.0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QPS</a:t>
                      </a:r>
                      <a:r>
                        <a:rPr lang="en-US" sz="1400" b="1" dirty="0" smtClean="0"/>
                        <a:t> on RCBXH3.L2</a:t>
                      </a:r>
                      <a:endParaRPr lang="en-US" sz="1400" b="1" dirty="0"/>
                    </a:p>
                  </a:txBody>
                  <a:tcPr/>
                </a:tc>
              </a:tr>
              <a:tr h="2924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2143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2.8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0.2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Vacuum P8, TCTV  BLMs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24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2144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2.8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QPS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on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RQX.L1 – IT CRYO lost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24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2147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2.8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4.5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QPS</a:t>
                      </a:r>
                      <a:r>
                        <a:rPr lang="en-US" sz="1400" b="1" dirty="0" smtClean="0"/>
                        <a:t> on RCBXH2.L1</a:t>
                      </a:r>
                    </a:p>
                  </a:txBody>
                  <a:tcPr/>
                </a:tc>
              </a:tr>
              <a:tr h="2924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2150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2.8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4.5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rgbClr val="FF0000"/>
                          </a:solidFill>
                        </a:rPr>
                        <a:t>nQPS</a:t>
                      </a:r>
                      <a:r>
                        <a:rPr lang="en-US" sz="1400" b="1" dirty="0" smtClean="0"/>
                        <a:t> S45</a:t>
                      </a:r>
                    </a:p>
                  </a:txBody>
                  <a:tcPr/>
                </a:tc>
              </a:tr>
              <a:tr h="2924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2151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2.7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0.3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LBDS BETS MKB</a:t>
                      </a:r>
                    </a:p>
                  </a:txBody>
                  <a:tcPr/>
                </a:tc>
              </a:tr>
              <a:tr h="2924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2152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2.6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2.2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SUE T sensor</a:t>
                      </a:r>
                      <a:r>
                        <a:rPr lang="en-US" sz="1400" b="1" baseline="0" dirty="0" smtClean="0"/>
                        <a:t> S45</a:t>
                      </a:r>
                      <a:endParaRPr lang="en-US" sz="1400" b="1" dirty="0" smtClean="0"/>
                    </a:p>
                  </a:txBody>
                  <a:tcPr/>
                </a:tc>
              </a:tr>
              <a:tr h="2924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2155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3.2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0.5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6.5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RQT13.R5B1 PC</a:t>
                      </a:r>
                    </a:p>
                  </a:txBody>
                  <a:tcPr/>
                </a:tc>
              </a:tr>
              <a:tr h="2924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2156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3.0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12.5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QPS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on RQX.R1 – IT CRYO lost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692620"/>
            <a:ext cx="8604560" cy="51117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Integrated luminosity:			556 pb-1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Per fill					</a:t>
            </a:r>
            <a:r>
              <a:rPr lang="en-US" sz="2400" dirty="0" smtClean="0">
                <a:solidFill>
                  <a:schemeClr val="bg2"/>
                </a:solidFill>
              </a:rPr>
              <a:t>37 pb-1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Best week for CMS			493 pb-1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Best week for ATLAS			515 pb-1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 stable beams:				70 h / 176 h ~ 40%</a:t>
            </a:r>
          </a:p>
          <a:p>
            <a:pPr>
              <a:spcBef>
                <a:spcPts val="1200"/>
              </a:spcBef>
            </a:pPr>
            <a:r>
              <a:rPr lang="en-US" smtClean="0"/>
              <a:t>9</a:t>
            </a:r>
            <a:r>
              <a:rPr lang="en-US" smtClean="0"/>
              <a:t>/15 </a:t>
            </a:r>
            <a:r>
              <a:rPr lang="en-US" dirty="0" smtClean="0"/>
              <a:t>dumps in stable beams from QPS.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~ 1 every 60 pb-1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~2/3 dumps related to SEEs.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Peak luminosity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20" y="1340710"/>
            <a:ext cx="5040700" cy="504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40326" y="836640"/>
            <a:ext cx="669125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Reflects lower intensity (vac.) and then larger </a:t>
            </a:r>
            <a:r>
              <a:rPr lang="en-US" dirty="0" err="1" smtClean="0"/>
              <a:t>emittances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Last fills missing.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671" y="1196690"/>
            <a:ext cx="7415519" cy="532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04310" y="1847126"/>
            <a:ext cx="20842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Slope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~ 0.45 fb-1/week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rot="5400000" flipH="1" flipV="1">
            <a:off x="5544135" y="1952795"/>
            <a:ext cx="1872260" cy="93613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5652150" y="4653170"/>
            <a:ext cx="1296180" cy="43206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764294" y="4151446"/>
            <a:ext cx="231345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Slope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~ 50-60 pb-1/week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6595" y="764630"/>
            <a:ext cx="269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~3.6 fb-1 ATLAS/CMS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14600" y="724570"/>
            <a:ext cx="2143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 920 pb-1 </a:t>
            </a:r>
            <a:r>
              <a:rPr lang="en-US" dirty="0" err="1" smtClean="0"/>
              <a:t>LHCb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35870" y="1988800"/>
            <a:ext cx="2064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 fill missing 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extrapolation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1224170"/>
          </a:xfrm>
        </p:spPr>
        <p:txBody>
          <a:bodyPr/>
          <a:lstStyle/>
          <a:p>
            <a:r>
              <a:rPr lang="en-US" dirty="0" smtClean="0"/>
              <a:t>Assuming that we get 3 ½  more good weeks + 1+ week for 90 m, floating MD etc</a:t>
            </a:r>
          </a:p>
          <a:p>
            <a:pPr lvl="1">
              <a:buNone/>
            </a:pPr>
            <a:r>
              <a:rPr lang="en-US" dirty="0" smtClean="0"/>
              <a:t>	We can reach </a:t>
            </a:r>
            <a:r>
              <a:rPr lang="en-US" b="1" dirty="0" smtClean="0"/>
              <a:t>5 fb</a:t>
            </a:r>
            <a:r>
              <a:rPr lang="en-US" b="1" baseline="30000" dirty="0" smtClean="0"/>
              <a:t>-1</a:t>
            </a:r>
            <a:r>
              <a:rPr lang="en-US" b="1" dirty="0" smtClean="0"/>
              <a:t> for ATLAS/CMS</a:t>
            </a:r>
            <a:r>
              <a:rPr lang="en-US" dirty="0" smtClean="0"/>
              <a:t>, </a:t>
            </a:r>
            <a:r>
              <a:rPr lang="en-US" b="1" dirty="0" smtClean="0"/>
              <a:t>&gt; 1 fb</a:t>
            </a:r>
            <a:r>
              <a:rPr lang="en-US" b="1" baseline="30000" dirty="0" smtClean="0"/>
              <a:t>-1</a:t>
            </a:r>
            <a:r>
              <a:rPr lang="en-US" b="1" dirty="0" smtClean="0"/>
              <a:t> for </a:t>
            </a:r>
            <a:r>
              <a:rPr lang="en-US" b="1" dirty="0" err="1" smtClean="0"/>
              <a:t>LHCb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2244255"/>
            <a:ext cx="8678862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5-Point Star 6"/>
          <p:cNvSpPr/>
          <p:nvPr/>
        </p:nvSpPr>
        <p:spPr bwMode="auto">
          <a:xfrm>
            <a:off x="1115520" y="2996940"/>
            <a:ext cx="360050" cy="288040"/>
          </a:xfrm>
          <a:prstGeom prst="star5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dirty="0" smtClean="0"/>
              <a:t>‘(Poor) Business as usual’ : </a:t>
            </a:r>
          </a:p>
          <a:p>
            <a:pPr lvl="1"/>
            <a:r>
              <a:rPr lang="en-US" dirty="0" smtClean="0"/>
              <a:t>Many line re-adjustments.</a:t>
            </a:r>
          </a:p>
          <a:p>
            <a:pPr lvl="1"/>
            <a:r>
              <a:rPr lang="en-US" dirty="0" smtClean="0"/>
              <a:t>Flipping back and forth between good and bad within the same day – quite some frustration !</a:t>
            </a:r>
          </a:p>
          <a:p>
            <a:pPr lvl="1"/>
            <a:r>
              <a:rPr lang="en-US" dirty="0" smtClean="0"/>
              <a:t>When the SPS LSS6 MSE is in ‘bad mood’ – pray !</a:t>
            </a:r>
          </a:p>
          <a:p>
            <a:r>
              <a:rPr lang="en-US" dirty="0" smtClean="0"/>
              <a:t>Last Wednesday </a:t>
            </a:r>
            <a:r>
              <a:rPr lang="en-US" dirty="0" err="1" smtClean="0"/>
              <a:t>rMPP</a:t>
            </a:r>
            <a:r>
              <a:rPr lang="en-US" dirty="0" smtClean="0"/>
              <a:t> agreed to the proposal to open TCDI from 4.5 to 5 sigma.</a:t>
            </a:r>
          </a:p>
          <a:p>
            <a:pPr lvl="1"/>
            <a:r>
              <a:rPr lang="en-US" dirty="0" smtClean="0"/>
              <a:t>Waiting for decision to be put into practice. The sooner – the better 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– the return of the spikes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80" y="836640"/>
            <a:ext cx="8229600" cy="4464620"/>
          </a:xfrm>
        </p:spPr>
        <p:txBody>
          <a:bodyPr/>
          <a:lstStyle/>
          <a:p>
            <a:r>
              <a:rPr lang="en-US" dirty="0" smtClean="0"/>
              <a:t>Wednesday night: large spikes at injection leading to beam dump triggers from vac. valves.</a:t>
            </a:r>
          </a:p>
          <a:p>
            <a:pPr lvl="1"/>
            <a:r>
              <a:rPr lang="en-US" dirty="0" smtClean="0"/>
              <a:t>Dropped intensity to 1.2E11/b for 1 ½ days.</a:t>
            </a:r>
          </a:p>
          <a:p>
            <a:r>
              <a:rPr lang="en-US" dirty="0" smtClean="0"/>
              <a:t>Thursday+: large spikes in IR8 leading to a beam dump on TCTVs in stable beams.</a:t>
            </a:r>
          </a:p>
          <a:p>
            <a:pPr lvl="1"/>
            <a:r>
              <a:rPr lang="en-US" dirty="0" smtClean="0"/>
              <a:t>Spiky vacuum on Pt8 again…</a:t>
            </a:r>
          </a:p>
          <a:p>
            <a:r>
              <a:rPr lang="en-US" dirty="0" smtClean="0"/>
              <a:t>In long fill pressure in TDI region increasing steadily.</a:t>
            </a:r>
          </a:p>
          <a:p>
            <a:pPr lvl="1"/>
            <a:r>
              <a:rPr lang="en-US" dirty="0" smtClean="0"/>
              <a:t>Try again to open TDI further?</a:t>
            </a:r>
          </a:p>
          <a:p>
            <a:r>
              <a:rPr lang="en-US" dirty="0" smtClean="0"/>
              <a:t>Situation has stabilized, but vacuum spikes appear from time to time – to be watched.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44762</TotalTime>
  <Words>1027</Words>
  <Application>Microsoft Office PowerPoint</Application>
  <PresentationFormat>On-screen Show (4:3)</PresentationFormat>
  <Paragraphs>236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Pixel</vt:lpstr>
      <vt:lpstr>Summary week 38</vt:lpstr>
      <vt:lpstr>Stable beam periods</vt:lpstr>
      <vt:lpstr>Stable beams fill list – 15 fills</vt:lpstr>
      <vt:lpstr>Statistics</vt:lpstr>
      <vt:lpstr>Peak luminosity</vt:lpstr>
      <vt:lpstr>Integrated L</vt:lpstr>
      <vt:lpstr>A bit of extrapolation</vt:lpstr>
      <vt:lpstr>Injection</vt:lpstr>
      <vt:lpstr>Vacuum – the return of the spikes</vt:lpstr>
      <vt:lpstr>Vacuum IR2 during the night TueWed</vt:lpstr>
      <vt:lpstr>Emittances</vt:lpstr>
      <vt:lpstr>Abort gap</vt:lpstr>
      <vt:lpstr>Abort gap population</vt:lpstr>
      <vt:lpstr>Tune FB</vt:lpstr>
      <vt:lpstr>B2 tune</vt:lpstr>
      <vt:lpstr>Miscellaneous</vt:lpstr>
      <vt:lpstr>ALICE</vt:lpstr>
      <vt:lpstr>This week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3206</cp:revision>
  <dcterms:created xsi:type="dcterms:W3CDTF">2010-07-26T05:43:59Z</dcterms:created>
  <dcterms:modified xsi:type="dcterms:W3CDTF">2011-09-26T05:50:56Z</dcterms:modified>
</cp:coreProperties>
</file>