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9"/>
  </p:notesMasterIdLst>
  <p:handoutMasterIdLst>
    <p:handoutMasterId r:id="rId10"/>
  </p:handoutMasterIdLst>
  <p:sldIdLst>
    <p:sldId id="1123" r:id="rId2"/>
    <p:sldId id="1127" r:id="rId3"/>
    <p:sldId id="1125" r:id="rId4"/>
    <p:sldId id="1128" r:id="rId5"/>
    <p:sldId id="1129" r:id="rId6"/>
    <p:sldId id="1130" r:id="rId7"/>
    <p:sldId id="1126" r:id="rId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99"/>
    <a:srgbClr val="FF0000"/>
    <a:srgbClr val="CC0066"/>
    <a:srgbClr val="0000FF"/>
    <a:srgbClr val="FFCC99"/>
    <a:srgbClr val="99FF99"/>
    <a:srgbClr val="FFCCCC"/>
    <a:srgbClr val="9FCAFF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971" autoAdjust="0"/>
    <p:restoredTop sz="95262" autoAdjust="0"/>
  </p:normalViewPr>
  <p:slideViewPr>
    <p:cSldViewPr>
      <p:cViewPr varScale="1">
        <p:scale>
          <a:sx n="75" d="100"/>
          <a:sy n="75" d="100"/>
        </p:scale>
        <p:origin x="-1176" y="-90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CBC8C70-8675-4D13-97D0-687AD0C3AA9D}" type="datetime1">
              <a:rPr lang="en-US" smtClean="0"/>
              <a:pPr/>
              <a:t>9/22/2011</a:t>
            </a:fld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43EDDED5-FBEA-43F1-B81D-C2ADA50BF04E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5F7DD46-46B8-4FC5-A800-CFEE7965FB39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9F5DCA5C-1D29-43FF-8DB8-3C9A00DC9AC3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fld id="{D50C6430-D297-485E-B966-78A146B39569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B7DA5914-E663-454A-87E7-FFA9CE9E48E8}" type="datetime1">
              <a:rPr lang="en-US" smtClean="0"/>
              <a:pPr>
                <a:defRPr/>
              </a:pPr>
              <a:t>9/22/2011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C3E7D3-E8A8-4E1B-881E-DBC7929F152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fld id="{03DA86B3-7CAA-4832-AFD6-354CBE3B41A6}" type="datetime1">
              <a:rPr lang="en-US" smtClean="0"/>
              <a:pPr/>
              <a:t>9/22/2011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7E951C3-4DE7-4C15-A4EB-44E1E934E29D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09869CF0-2464-44BC-A522-1FFE37EC1AED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7A6C5F3C-2A54-4A50-9148-40B41C2EEA30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FAE08C82-B5FB-4BAF-8C20-F9A88E7C9452}" type="datetime1">
              <a:rPr lang="en-US" smtClean="0"/>
              <a:pPr/>
              <a:t>9/22/2011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6497765-40F9-473F-9EEB-A6A20BB94607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8E6DFDE7-B080-49E4-B2B0-7C285D54B610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68CB293C-B48B-47FD-AC3A-3C5B7201DA6C}" type="datetime1">
              <a:rPr lang="en-US" smtClean="0"/>
              <a:pPr/>
              <a:t>9/22/2011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fld id="{95F9E222-69AD-4C86-9C76-3A8367C452D1}" type="datetime1">
              <a:rPr lang="en-US" smtClean="0"/>
              <a:pPr/>
              <a:t>9/22/2011</a:t>
            </a:fld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dirty="0" smtClean="0"/>
              <a:t>Following the struggle with the vacuum in IR2 over the night, drop intensity to 1.2E11/bunch.</a:t>
            </a:r>
          </a:p>
          <a:p>
            <a:r>
              <a:rPr lang="en-US" dirty="0" smtClean="0"/>
              <a:t>Fill first B1 – pretty quiet – then B2 – quite some activity. Decided to ramp and see…</a:t>
            </a:r>
          </a:p>
          <a:p>
            <a:pPr lvl="1"/>
            <a:r>
              <a:rPr lang="en-US" dirty="0" smtClean="0"/>
              <a:t>IR2 solenoids off after B1 injection – in the hope to perform some (enhanced) cleaning.</a:t>
            </a:r>
          </a:p>
          <a:p>
            <a:r>
              <a:rPr lang="en-US" dirty="0" smtClean="0"/>
              <a:t>10:20 Fill 2135 to stable beams, 2.6E33 cm-2s-1.</a:t>
            </a:r>
          </a:p>
          <a:p>
            <a:pPr lvl="1"/>
            <a:r>
              <a:rPr lang="en-US" dirty="0" smtClean="0"/>
              <a:t>Lower lifetime of B1 cured by QH trim of +0.003. </a:t>
            </a:r>
          </a:p>
          <a:p>
            <a:pPr lvl="1"/>
            <a:r>
              <a:rPr lang="en-US" dirty="0" smtClean="0"/>
              <a:t>Vacuum (activity) in IR2 decreasing steadily.</a:t>
            </a:r>
          </a:p>
          <a:p>
            <a:r>
              <a:rPr lang="en-US" dirty="0" smtClean="0"/>
              <a:t>11:20 All solenoids in IR8 off to enhance scrubbing.</a:t>
            </a:r>
          </a:p>
          <a:p>
            <a:r>
              <a:rPr lang="en-US" dirty="0" smtClean="0"/>
              <a:t>ALICE luminosity oscillating – impossible to perform any kind of leveling.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9/22/2011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during the night…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9/22/2011</a:t>
            </a:fld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821711"/>
            <a:ext cx="6874842" cy="5487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Vacuum fill 2135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9/22/2011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00" y="986142"/>
            <a:ext cx="7056980" cy="5323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ALICE luminosity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9/22/2011</a:t>
            </a:fld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00" y="1340190"/>
            <a:ext cx="5904820" cy="6481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91380" cy="5111750"/>
          </a:xfrm>
        </p:spPr>
        <p:txBody>
          <a:bodyPr/>
          <a:lstStyle/>
          <a:p>
            <a:r>
              <a:rPr lang="en-US" dirty="0" smtClean="0"/>
              <a:t>22:00 Fill 2135 dumped, 70 pb-1. S45 trip</a:t>
            </a:r>
            <a:r>
              <a:rPr lang="en-US" dirty="0" smtClean="0"/>
              <a:t>. Quench loop opened.</a:t>
            </a:r>
          </a:p>
          <a:p>
            <a:r>
              <a:rPr lang="en-US" dirty="0" smtClean="0"/>
              <a:t>Switch on solenoids in IR+IR8.</a:t>
            </a:r>
          </a:p>
          <a:p>
            <a:r>
              <a:rPr lang="en-US" dirty="0" smtClean="0"/>
              <a:t>Steering required on TI2.</a:t>
            </a:r>
          </a:p>
          <a:p>
            <a:r>
              <a:rPr lang="en-US" dirty="0" smtClean="0"/>
              <a:t>04:30 Stable beam fill 2138, 2.9E33 cm-2s-1, 1.2E11/bunch.</a:t>
            </a:r>
          </a:p>
          <a:p>
            <a:pPr lvl="1"/>
            <a:r>
              <a:rPr lang="en-US" dirty="0" smtClean="0"/>
              <a:t>Vacuum IR2 quiet during injection.</a:t>
            </a:r>
          </a:p>
          <a:p>
            <a:pPr lvl="1"/>
            <a:r>
              <a:rPr lang="en-US" dirty="0" smtClean="0"/>
              <a:t>Later vacuum still spiky, but peaks lower by ~1 order of magnitude.</a:t>
            </a:r>
          </a:p>
          <a:p>
            <a:pPr lvl="1"/>
            <a:r>
              <a:rPr lang="en-US" dirty="0" smtClean="0"/>
              <a:t>Again ALICE </a:t>
            </a:r>
            <a:r>
              <a:rPr lang="en-US" dirty="0" err="1" smtClean="0"/>
              <a:t>lumi</a:t>
            </a:r>
            <a:r>
              <a:rPr lang="en-US" dirty="0" smtClean="0"/>
              <a:t> too unstable for leveling.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9/22/2011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9/22/2011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490" y="980660"/>
            <a:ext cx="7502385" cy="5327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etc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20" y="836640"/>
            <a:ext cx="8229600" cy="4536630"/>
          </a:xfrm>
        </p:spPr>
        <p:txBody>
          <a:bodyPr/>
          <a:lstStyle/>
          <a:p>
            <a:r>
              <a:rPr lang="en-US" dirty="0" smtClean="0"/>
              <a:t>Tune noise ‘problem’ seems to have started with fill 2094 on 10.9. Noise bursts that swamp the signal.</a:t>
            </a:r>
          </a:p>
          <a:p>
            <a:pPr lvl="1"/>
            <a:r>
              <a:rPr lang="en-US" dirty="0" smtClean="0"/>
              <a:t>Not correlated to intensity.</a:t>
            </a:r>
          </a:p>
          <a:p>
            <a:r>
              <a:rPr lang="en-US" dirty="0" smtClean="0"/>
              <a:t>Latching of IQC on MKI-B2 fall-time fixed.</a:t>
            </a:r>
          </a:p>
          <a:p>
            <a:pPr lvl="1"/>
            <a:r>
              <a:rPr lang="en-US" dirty="0" smtClean="0"/>
              <a:t>Tolerance windows adapted (4 ns) to drift pulse shape.</a:t>
            </a:r>
          </a:p>
          <a:p>
            <a:r>
              <a:rPr lang="en-US" dirty="0" smtClean="0"/>
              <a:t>ALFA can move in to 25 mm.</a:t>
            </a:r>
          </a:p>
          <a:p>
            <a:pPr lvl="1"/>
            <a:r>
              <a:rPr lang="en-US" dirty="0" smtClean="0"/>
              <a:t>Interlock limits to be updated today.</a:t>
            </a:r>
          </a:p>
          <a:p>
            <a:r>
              <a:rPr lang="en-US" dirty="0" smtClean="0"/>
              <a:t>Abort gap cleaning at 3.5 </a:t>
            </a:r>
            <a:r>
              <a:rPr lang="en-US" dirty="0" err="1" smtClean="0"/>
              <a:t>TeV</a:t>
            </a:r>
            <a:r>
              <a:rPr lang="en-US" dirty="0" smtClean="0"/>
              <a:t> (start at end of squeeze) will be prepared this week (settings, sequence). To be tested next week with one injection of 12 and another one of 144 (</a:t>
            </a:r>
            <a:r>
              <a:rPr lang="en-US" dirty="0" err="1" smtClean="0"/>
              <a:t>tbc</a:t>
            </a:r>
            <a:r>
              <a:rPr lang="en-US" dirty="0" smtClean="0"/>
              <a:t>) at the sides of the abort gap.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03DA86B3-7CAA-4832-AFD6-354CBE3B41A6}" type="datetime1">
              <a:rPr lang="en-US" smtClean="0"/>
              <a:pPr/>
              <a:t>9/22/2011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44533</TotalTime>
  <Words>328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Wednesday </vt:lpstr>
      <vt:lpstr>Vacuum during the night…</vt:lpstr>
      <vt:lpstr>Vacuum fill 2135</vt:lpstr>
      <vt:lpstr>ALICE luminosity</vt:lpstr>
      <vt:lpstr>Wednesday </vt:lpstr>
      <vt:lpstr>Vac</vt:lpstr>
      <vt:lpstr>Issues etc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jwenning</cp:lastModifiedBy>
  <cp:revision>2958</cp:revision>
  <dcterms:created xsi:type="dcterms:W3CDTF">2010-07-26T05:43:59Z</dcterms:created>
  <dcterms:modified xsi:type="dcterms:W3CDTF">2011-09-22T05:27:51Z</dcterms:modified>
</cp:coreProperties>
</file>