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sldIdLst>
    <p:sldId id="683" r:id="rId2"/>
    <p:sldId id="687" r:id="rId3"/>
    <p:sldId id="688" r:id="rId4"/>
    <p:sldId id="689" r:id="rId5"/>
    <p:sldId id="686" r:id="rId6"/>
    <p:sldId id="695" r:id="rId7"/>
    <p:sldId id="693" r:id="rId8"/>
    <p:sldId id="692" r:id="rId9"/>
    <p:sldId id="694" r:id="rId10"/>
    <p:sldId id="696" r:id="rId11"/>
    <p:sldId id="690" r:id="rId12"/>
    <p:sldId id="697" r:id="rId13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2" autoAdjust="0"/>
    <p:restoredTop sz="93882" autoAdjust="0"/>
  </p:normalViewPr>
  <p:slideViewPr>
    <p:cSldViewPr>
      <p:cViewPr varScale="1">
        <p:scale>
          <a:sx n="82" d="100"/>
          <a:sy n="82" d="100"/>
        </p:scale>
        <p:origin x="-14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CE7A-39B3-481F-AB86-8F8950C6EEA6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CD098-AF97-4460-B818-4576B7375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9/14/2011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cern.ch\dfs\Users\a\arduini\Public\MVI_5587.AVI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 13/9 – Wed 14/9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8686800" cy="5257800"/>
          </a:xfrm>
        </p:spPr>
        <p:txBody>
          <a:bodyPr/>
          <a:lstStyle/>
          <a:p>
            <a:pPr lvl="0"/>
            <a:r>
              <a:rPr lang="en-US" sz="2400" dirty="0" smtClean="0"/>
              <a:t>00:56 STABLE BEAMS #2103. </a:t>
            </a:r>
            <a:r>
              <a:rPr lang="en-US" sz="2400" b="1" dirty="0" smtClean="0"/>
              <a:t>Initial Luminosity &gt;3.1x10</a:t>
            </a:r>
            <a:r>
              <a:rPr lang="en-US" sz="2400" b="1" baseline="30000" dirty="0" smtClean="0"/>
              <a:t>33</a:t>
            </a:r>
            <a:r>
              <a:rPr lang="en-US" sz="2400" b="1" dirty="0" smtClean="0"/>
              <a:t> cm</a:t>
            </a:r>
            <a:r>
              <a:rPr lang="en-US" sz="2400" b="1" baseline="30000" dirty="0" smtClean="0"/>
              <a:t>-2</a:t>
            </a:r>
            <a:r>
              <a:rPr lang="en-US" sz="2400" b="1" dirty="0" smtClean="0"/>
              <a:t> s</a:t>
            </a:r>
            <a:r>
              <a:rPr lang="en-US" sz="2400" b="1" baseline="30000" dirty="0" smtClean="0"/>
              <a:t>-1</a:t>
            </a:r>
            <a:r>
              <a:rPr lang="en-US" sz="2400" b="1" dirty="0" smtClean="0"/>
              <a:t> on both high luminosity experiments (1.31x10</a:t>
            </a:r>
            <a:r>
              <a:rPr lang="en-US" sz="2400" b="1" baseline="30000" dirty="0" smtClean="0"/>
              <a:t>11</a:t>
            </a:r>
            <a:r>
              <a:rPr lang="en-US" sz="2400" b="1" dirty="0" smtClean="0"/>
              <a:t> p/bunch)</a:t>
            </a:r>
            <a:r>
              <a:rPr lang="en-US" sz="2400" dirty="0" smtClean="0"/>
              <a:t> </a:t>
            </a:r>
          </a:p>
          <a:p>
            <a:pPr lvl="0"/>
            <a:r>
              <a:rPr lang="en-US" sz="2400" dirty="0" smtClean="0"/>
              <a:t>09:08 Lost patrol in point 4. Beams dumped. End of fill #2103. ~70 pb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in 8 hours. The doors that caused the loss of patrol was not well closed! </a:t>
            </a:r>
          </a:p>
          <a:p>
            <a:endParaRPr lang="en-US" sz="24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 13/9 – Wed 14/9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8686800" cy="5257800"/>
          </a:xfrm>
        </p:spPr>
        <p:txBody>
          <a:bodyPr/>
          <a:lstStyle/>
          <a:p>
            <a:endParaRPr lang="en-US" sz="2000" dirty="0"/>
          </a:p>
        </p:txBody>
      </p:sp>
      <p:pic>
        <p:nvPicPr>
          <p:cNvPr id="2050" name="Picture 2" descr="http://elogbook.cern.ch/eLogbook/attach_reader?attach_id=11956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95400"/>
            <a:ext cx="60960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Luminosity runs</a:t>
            </a:r>
          </a:p>
          <a:p>
            <a:endParaRPr lang="en-US" dirty="0" smtClean="0"/>
          </a:p>
          <a:p>
            <a:r>
              <a:rPr lang="en-US" dirty="0" smtClean="0"/>
              <a:t>Pending:</a:t>
            </a:r>
          </a:p>
          <a:p>
            <a:pPr lvl="1"/>
            <a:r>
              <a:rPr lang="en-US" dirty="0" smtClean="0"/>
              <a:t>Reconfiguration of the electrical network. Urgent?</a:t>
            </a:r>
          </a:p>
          <a:p>
            <a:pPr lvl="1"/>
            <a:r>
              <a:rPr lang="en-US" dirty="0" smtClean="0"/>
              <a:t>Damper set-up for higher intensity (4 hours)</a:t>
            </a:r>
          </a:p>
          <a:p>
            <a:pPr lvl="1"/>
            <a:r>
              <a:rPr lang="en-US" dirty="0" smtClean="0"/>
              <a:t>TI2 TCDI alignment checks (2 hours)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and pending issues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 13/9 – Wed 14/9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8686800" cy="5257800"/>
          </a:xfrm>
        </p:spPr>
        <p:txBody>
          <a:bodyPr/>
          <a:lstStyle/>
          <a:p>
            <a:pPr>
              <a:buNone/>
            </a:pPr>
            <a:endParaRPr lang="en-US" sz="2400" dirty="0" smtClean="0"/>
          </a:p>
          <a:p>
            <a:endParaRPr lang="en-US" sz="2000" dirty="0"/>
          </a:p>
        </p:txBody>
      </p:sp>
      <p:pic>
        <p:nvPicPr>
          <p:cNvPr id="5122" name="Picture 2" descr="http://elogbook.cern.ch/eLogbook/attach_reader?attach_id=11955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6" y="961072"/>
            <a:ext cx="8441055" cy="3153728"/>
          </a:xfrm>
          <a:prstGeom prst="rect">
            <a:avLst/>
          </a:prstGeom>
          <a:noFill/>
        </p:spPr>
      </p:pic>
      <p:pic>
        <p:nvPicPr>
          <p:cNvPr id="5124" name="Picture 4" descr="http://elogbook.cern.ch/eLogbook/attach_reader?attach_id=11955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3505200"/>
            <a:ext cx="8467725" cy="3347085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76800" y="6400800"/>
            <a:ext cx="1676400" cy="30777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FFFF00"/>
                </a:solidFill>
              </a:rPr>
              <a:t>E. </a:t>
            </a:r>
            <a:r>
              <a:rPr lang="en-US" sz="1400" b="1" dirty="0" err="1" smtClean="0">
                <a:solidFill>
                  <a:srgbClr val="FFFF00"/>
                </a:solidFill>
              </a:rPr>
              <a:t>Bravin</a:t>
            </a:r>
            <a:endParaRPr lang="en-GB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2000" dirty="0" smtClean="0"/>
              <a:t>YCPS03=US450,YCPS04=US450 not well closed after access on 11/9 + technology of XX(?) -century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 13/9 – Wed 14/9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152400" y="4572000"/>
            <a:ext cx="4267200" cy="1676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4369613" cy="327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743200"/>
            <a:ext cx="4369613" cy="327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 13/9 – Wed 14/9 </a:t>
            </a:r>
            <a:endParaRPr lang="en-US" dirty="0"/>
          </a:p>
        </p:txBody>
      </p:sp>
      <p:pic>
        <p:nvPicPr>
          <p:cNvPr id="6" name="MVI_5587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0" y="13335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Temporary actions being considered:</a:t>
            </a:r>
          </a:p>
          <a:p>
            <a:pPr lvl="1"/>
            <a:r>
              <a:rPr lang="en-US" dirty="0" smtClean="0"/>
              <a:t>Suppress door closer so to avoid a partial closure of the door and allow early detection of the problem</a:t>
            </a:r>
          </a:p>
          <a:p>
            <a:pPr lvl="1"/>
            <a:r>
              <a:rPr lang="en-US" dirty="0" smtClean="0"/>
              <a:t>Measurement of the door </a:t>
            </a:r>
            <a:r>
              <a:rPr lang="en-US" dirty="0" err="1" smtClean="0"/>
              <a:t>behaviour</a:t>
            </a:r>
            <a:r>
              <a:rPr lang="en-US" dirty="0" smtClean="0"/>
              <a:t> in ventilation conditions typical of machine operation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 13/9 – Wed 14/9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 13/9 – Wed 14/9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8686800" cy="5257800"/>
          </a:xfrm>
        </p:spPr>
        <p:txBody>
          <a:bodyPr/>
          <a:lstStyle/>
          <a:p>
            <a:pPr lvl="0"/>
            <a:r>
              <a:rPr lang="en-US" sz="2400" dirty="0" smtClean="0"/>
              <a:t>11:30 End of patrol in point 4. In the shadow access to ALICE and ATLAS. </a:t>
            </a:r>
          </a:p>
          <a:p>
            <a:pPr lvl="0"/>
            <a:r>
              <a:rPr lang="en-US" sz="2400" dirty="0" smtClean="0"/>
              <a:t>12:30-14:30 TDI.4L2 controls problem (required setting different from measured motor position) </a:t>
            </a:r>
            <a:r>
              <a:rPr lang="en-US" sz="2400" dirty="0" smtClean="0">
                <a:sym typeface="Wingdings" pitchFamily="2" charset="2"/>
              </a:rPr>
              <a:t> OK after repeating the sequence twice!!</a:t>
            </a:r>
            <a:endParaRPr lang="en-US" sz="2400" dirty="0" smtClean="0"/>
          </a:p>
          <a:p>
            <a:pPr lvl="0"/>
            <a:r>
              <a:rPr lang="en-US" sz="2400" dirty="0" smtClean="0"/>
              <a:t>14:30-16:00: Damage to 18 kV cable (between BA2 and </a:t>
            </a:r>
            <a:r>
              <a:rPr lang="en-US" sz="2400" dirty="0" err="1" smtClean="0"/>
              <a:t>Meyrin</a:t>
            </a:r>
            <a:r>
              <a:rPr lang="en-US" sz="2400" dirty="0" smtClean="0"/>
              <a:t>) during the work for the replacement of the SPS 18 kV cables </a:t>
            </a:r>
            <a:r>
              <a:rPr lang="en-US" sz="2400" dirty="0" smtClean="0">
                <a:sym typeface="Wingdings" pitchFamily="2" charset="2"/>
              </a:rPr>
              <a:t> </a:t>
            </a:r>
            <a:r>
              <a:rPr lang="en-US" sz="2400" dirty="0" smtClean="0"/>
              <a:t>Electrical network configuration required </a:t>
            </a:r>
            <a:r>
              <a:rPr lang="en-US" sz="2400" dirty="0" smtClean="0">
                <a:sym typeface="Wingdings" pitchFamily="2" charset="2"/>
              </a:rPr>
              <a:t> </a:t>
            </a:r>
            <a:r>
              <a:rPr lang="en-US" sz="2400" dirty="0" smtClean="0"/>
              <a:t>Wait at injection with pilot bunch during intervention. ATLAS detector switched off for precaution.</a:t>
            </a:r>
          </a:p>
          <a:p>
            <a:endParaRPr lang="en-US" sz="24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 13/9 – Wed 14/9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495800" cy="5257800"/>
          </a:xfrm>
        </p:spPr>
        <p:txBody>
          <a:bodyPr/>
          <a:lstStyle/>
          <a:p>
            <a:pPr lvl="0"/>
            <a:r>
              <a:rPr lang="en-US" sz="2000" dirty="0" smtClean="0"/>
              <a:t>11:30 End of patrol in point 4. In the shadow access to ALICE and ATLAS. </a:t>
            </a:r>
          </a:p>
          <a:p>
            <a:pPr lvl="0"/>
            <a:r>
              <a:rPr lang="en-US" sz="2000" dirty="0" smtClean="0"/>
              <a:t>12:30-14:30 TDI.4L2 controls problem (required setting different from measured motor position) </a:t>
            </a:r>
            <a:r>
              <a:rPr lang="en-US" sz="2000" dirty="0" smtClean="0">
                <a:sym typeface="Wingdings" pitchFamily="2" charset="2"/>
              </a:rPr>
              <a:t> OK after repeating the sequence twice!!</a:t>
            </a:r>
          </a:p>
          <a:p>
            <a:pPr lvl="0"/>
            <a:r>
              <a:rPr lang="en-US" sz="2000" dirty="0" smtClean="0">
                <a:sym typeface="Wingdings" pitchFamily="2" charset="2"/>
              </a:rPr>
              <a:t>Due to noise in the measurement of jaw positions leading to gap opening outside limits.</a:t>
            </a:r>
          </a:p>
          <a:p>
            <a:pPr lvl="0"/>
            <a:r>
              <a:rPr lang="en-US" sz="2000" dirty="0" smtClean="0"/>
              <a:t>TDI.4L2 gap interlocks were changed by 100um to avoid an interlock due to a drift of the position reading.</a:t>
            </a:r>
            <a:endParaRPr lang="en-US" sz="2400" dirty="0" smtClean="0"/>
          </a:p>
          <a:p>
            <a:endParaRPr lang="en-US" sz="2000" dirty="0"/>
          </a:p>
        </p:txBody>
      </p:sp>
      <p:pic>
        <p:nvPicPr>
          <p:cNvPr id="45058" name="Picture 2" descr="http://elogbook.cern.ch/eLogbook/attach_reader?attach_id=11955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981200"/>
            <a:ext cx="4724400" cy="3291840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105400" y="5638800"/>
            <a:ext cx="1676400" cy="30777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 dirty="0" smtClean="0">
                <a:solidFill>
                  <a:srgbClr val="FFFF00"/>
                </a:solidFill>
              </a:rPr>
              <a:t>S. Redaelli</a:t>
            </a:r>
            <a:endParaRPr lang="en-GB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 13/9 – Wed 14/9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8686800" cy="5257800"/>
          </a:xfrm>
        </p:spPr>
        <p:txBody>
          <a:bodyPr/>
          <a:lstStyle/>
          <a:p>
            <a:pPr lvl="0"/>
            <a:r>
              <a:rPr lang="en-US" sz="2400" dirty="0" smtClean="0"/>
              <a:t>Vacuum pressure spike on MKI in point 8 during the squeeze (e-cloud solenoids are on). Local orbit drift during the squeeze leading to e-cloud build-up in the magnet?</a:t>
            </a:r>
          </a:p>
          <a:p>
            <a:endParaRPr lang="en-US" sz="2400" dirty="0" smtClean="0"/>
          </a:p>
          <a:p>
            <a:endParaRPr lang="en-US" sz="2000" dirty="0"/>
          </a:p>
        </p:txBody>
      </p:sp>
      <p:pic>
        <p:nvPicPr>
          <p:cNvPr id="40962" name="Picture 2" descr="http://elogbook.cern.ch/eLogbook/attach_reader?attach_id=11955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133600"/>
            <a:ext cx="4800600" cy="407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 13/9 – Wed 14/9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8686800" cy="5257800"/>
          </a:xfrm>
        </p:spPr>
        <p:txBody>
          <a:bodyPr/>
          <a:lstStyle/>
          <a:p>
            <a:pPr lvl="0"/>
            <a:r>
              <a:rPr lang="en-US" sz="2400" dirty="0" smtClean="0"/>
              <a:t>17:45 STABLE BEAMS #2104. </a:t>
            </a:r>
            <a:r>
              <a:rPr lang="en-US" sz="2400" b="1" dirty="0" smtClean="0"/>
              <a:t>Initial Luminosity ~3.1x10</a:t>
            </a:r>
            <a:r>
              <a:rPr lang="en-US" sz="2400" b="1" baseline="30000" dirty="0" smtClean="0"/>
              <a:t>33</a:t>
            </a:r>
            <a:r>
              <a:rPr lang="en-US" sz="2400" b="1" dirty="0" smtClean="0"/>
              <a:t> cm</a:t>
            </a:r>
            <a:r>
              <a:rPr lang="en-US" sz="2400" b="1" baseline="30000" dirty="0" smtClean="0"/>
              <a:t>-2</a:t>
            </a:r>
            <a:r>
              <a:rPr lang="en-US" sz="2400" b="1" dirty="0" smtClean="0"/>
              <a:t> s</a:t>
            </a:r>
            <a:r>
              <a:rPr lang="en-US" sz="2400" b="1" baseline="30000" dirty="0" smtClean="0"/>
              <a:t>-1</a:t>
            </a:r>
            <a:r>
              <a:rPr lang="en-US" sz="2400" b="1" dirty="0" smtClean="0"/>
              <a:t> on both high luminosity experiments (1.31x10</a:t>
            </a:r>
            <a:r>
              <a:rPr lang="en-US" sz="2400" b="1" baseline="30000" dirty="0" smtClean="0"/>
              <a:t>11</a:t>
            </a:r>
            <a:r>
              <a:rPr lang="en-US" sz="2400" b="1" dirty="0" smtClean="0"/>
              <a:t> p/bunch)</a:t>
            </a:r>
            <a:r>
              <a:rPr lang="en-US" sz="2400" dirty="0" smtClean="0"/>
              <a:t> </a:t>
            </a:r>
          </a:p>
          <a:p>
            <a:pPr>
              <a:buNone/>
            </a:pPr>
            <a:endParaRPr lang="en-US" sz="2400" dirty="0" smtClean="0"/>
          </a:p>
          <a:p>
            <a:endParaRPr lang="en-US" sz="2000" dirty="0"/>
          </a:p>
        </p:txBody>
      </p:sp>
      <p:pic>
        <p:nvPicPr>
          <p:cNvPr id="3074" name="Picture 2" descr="http://elogbook.cern.ch/eLogbook/attach_reader?attach_id=11955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981201"/>
            <a:ext cx="5886450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 13/9 – Wed 14/9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8686800" cy="5257800"/>
          </a:xfrm>
        </p:spPr>
        <p:txBody>
          <a:bodyPr/>
          <a:lstStyle/>
          <a:p>
            <a:pPr lvl="0"/>
            <a:r>
              <a:rPr lang="en-US" sz="2400" dirty="0" smtClean="0"/>
              <a:t>21:05 Lost of </a:t>
            </a:r>
            <a:r>
              <a:rPr lang="en-US" sz="2400" dirty="0" err="1" smtClean="0"/>
              <a:t>Cryo</a:t>
            </a:r>
            <a:r>
              <a:rPr lang="en-US" sz="2400" dirty="0" smtClean="0"/>
              <a:t> Maintain in matching Section R5. Wrong temperature reading on the current lead of RQ6.R5. ~32 pb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in 3.3 h</a:t>
            </a:r>
          </a:p>
          <a:p>
            <a:pPr lvl="0"/>
            <a:r>
              <a:rPr lang="en-US" sz="2400" dirty="0" smtClean="0"/>
              <a:t>23:30-01:00 No beam from SPS (RF low level problem)</a:t>
            </a:r>
          </a:p>
          <a:p>
            <a:pPr lvl="0"/>
            <a:r>
              <a:rPr lang="en-US" sz="2400" dirty="0" smtClean="0"/>
              <a:t>02:39 STABLE BEAMS #2105. Initial luminosity &gt;3.2x10</a:t>
            </a:r>
            <a:r>
              <a:rPr lang="en-US" sz="2400" baseline="30000" dirty="0" smtClean="0"/>
              <a:t>33</a:t>
            </a:r>
            <a:r>
              <a:rPr lang="en-US" sz="2400" dirty="0" smtClean="0"/>
              <a:t> cm</a:t>
            </a:r>
            <a:r>
              <a:rPr lang="en-US" sz="2400" baseline="30000" dirty="0" smtClean="0"/>
              <a:t>-2</a:t>
            </a:r>
            <a:r>
              <a:rPr lang="en-US" sz="2400" dirty="0" smtClean="0"/>
              <a:t>s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in both high luminosity experiments. 1.36x10</a:t>
            </a:r>
            <a:r>
              <a:rPr lang="en-US" sz="2400" baseline="30000" dirty="0" smtClean="0"/>
              <a:t>11</a:t>
            </a:r>
            <a:r>
              <a:rPr lang="en-US" sz="2400" dirty="0" smtClean="0"/>
              <a:t> p/bunch.</a:t>
            </a:r>
          </a:p>
          <a:p>
            <a:pPr lvl="0"/>
            <a:r>
              <a:rPr lang="en-US" sz="2400" dirty="0" smtClean="0"/>
              <a:t>Fill saved by </a:t>
            </a:r>
            <a:r>
              <a:rPr lang="en-US" sz="2400" dirty="0" err="1" smtClean="0"/>
              <a:t>cryo</a:t>
            </a:r>
            <a:r>
              <a:rPr lang="en-US" sz="2400" smtClean="0"/>
              <a:t>-operator </a:t>
            </a:r>
            <a:r>
              <a:rPr lang="en-US" sz="2400" dirty="0" smtClean="0"/>
              <a:t>rapid intervention on </a:t>
            </a:r>
            <a:r>
              <a:rPr lang="en-US" sz="2400" dirty="0" err="1" smtClean="0"/>
              <a:t>cryo</a:t>
            </a:r>
            <a:r>
              <a:rPr lang="en-US" sz="2400" dirty="0" smtClean="0"/>
              <a:t> temperature reading</a:t>
            </a:r>
          </a:p>
          <a:p>
            <a:pPr lvl="0"/>
            <a:r>
              <a:rPr lang="en-US" sz="2400" dirty="0" smtClean="0"/>
              <a:t>&gt;3 fb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delivered to ATLAS</a:t>
            </a:r>
          </a:p>
          <a:p>
            <a:pPr>
              <a:buNone/>
            </a:pPr>
            <a:endParaRPr lang="en-US" sz="24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24172</TotalTime>
  <Words>495</Words>
  <Application>Microsoft Office PowerPoint</Application>
  <PresentationFormat>On-screen Show (4:3)</PresentationFormat>
  <Paragraphs>50</Paragraphs>
  <Slides>12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LHCpresentations</vt:lpstr>
      <vt:lpstr>Tue 13/9 – Wed 14/9 </vt:lpstr>
      <vt:lpstr>Tue 13/9 – Wed 14/9 </vt:lpstr>
      <vt:lpstr>Tue 13/9 – Wed 14/9 </vt:lpstr>
      <vt:lpstr>Tue 13/9 – Wed 14/9</vt:lpstr>
      <vt:lpstr>Tue 13/9 – Wed 14/9 </vt:lpstr>
      <vt:lpstr>Tue 13/9 – Wed 14/9 </vt:lpstr>
      <vt:lpstr>Tue 13/9 – Wed 14/9 </vt:lpstr>
      <vt:lpstr>Tue 13/9 – Wed 14/9 </vt:lpstr>
      <vt:lpstr>Tue 13/9 – Wed 14/9 </vt:lpstr>
      <vt:lpstr>Tue 13/9 – Wed 14/9 </vt:lpstr>
      <vt:lpstr>Plans and pending issues</vt:lpstr>
      <vt:lpstr>Tue 13/9 – Wed 14/9 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arduini</cp:lastModifiedBy>
  <cp:revision>2153</cp:revision>
  <dcterms:created xsi:type="dcterms:W3CDTF">2010-04-25T23:23:07Z</dcterms:created>
  <dcterms:modified xsi:type="dcterms:W3CDTF">2011-09-14T08:25:05Z</dcterms:modified>
</cp:coreProperties>
</file>