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62" r:id="rId4"/>
    <p:sldId id="263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212" autoAdjust="0"/>
  </p:normalViewPr>
  <p:slideViewPr>
    <p:cSldViewPr snapToGrid="0" snapToObjects="1">
      <p:cViewPr varScale="1">
        <p:scale>
          <a:sx n="78" d="100"/>
          <a:sy n="78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A1AA3-EB1D-DF47-827A-3D14F4B528FD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0848C-8AE0-3944-8DD2-A9CD884673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83785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0C91B-2E36-4F41-B658-936906687A56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4629F-4D9D-5D47-BC11-717A62390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72835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5064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28416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16.Sept.2011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P.Charrue - 8h30 LHC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5094-7FE1-444A-A8C8-70FCB84B4D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16.Sept.2011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P.Charrue - 8h30 LHC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5094-7FE1-444A-A8C8-70FCB84B4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16.Sept.2011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P.Charrue - 8h30 LHC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5094-7FE1-444A-A8C8-70FCB84B4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16.Sept.2011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P.Charrue - 8h30 LHC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5094-7FE1-444A-A8C8-70FCB84B4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16.Sept.2011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P.Charrue - 8h30 LHC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5094-7FE1-444A-A8C8-70FCB84B4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16.Sept.2011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P.Charrue - 8h30 LHC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5094-7FE1-444A-A8C8-70FCB84B4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16.Sept.2011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P.Charrue - 8h30 LHC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5094-7FE1-444A-A8C8-70FCB84B4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16.Sept.2011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P.Charrue - 8h30 LHC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5094-7FE1-444A-A8C8-70FCB84B4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16.Sept.2011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P.Charrue - 8h30 LHC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5094-7FE1-444A-A8C8-70FCB84B4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16.Sept.2011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P.Charrue - 8h30 LHC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5094-7FE1-444A-A8C8-70FCB84B4D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en-US" smtClean="0"/>
              <a:t>16.Sept.2011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P.Charrue - 8h30 LHC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2785094-7FE1-444A-A8C8-70FCB84B4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r>
              <a:rPr lang="en-US" smtClean="0"/>
              <a:t>16.Sept.2011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r>
              <a:rPr lang="en-US" smtClean="0"/>
              <a:t>P.Charrue - 8h30 LHC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52785094-7FE1-444A-A8C8-70FCB84B4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Network/Controls issue</a:t>
            </a:r>
            <a:br>
              <a:rPr lang="en-US" dirty="0" smtClean="0"/>
            </a:br>
            <a:r>
              <a:rPr lang="en-US" dirty="0" smtClean="0"/>
              <a:t>15 September 2011</a:t>
            </a:r>
            <a:br>
              <a:rPr lang="en-US" dirty="0" smtClean="0"/>
            </a:br>
            <a:r>
              <a:rPr lang="en-US" dirty="0" smtClean="0"/>
              <a:t>1h00 – 9h30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P.Charrue</a:t>
            </a:r>
            <a:r>
              <a:rPr lang="en-US" dirty="0" smtClean="0"/>
              <a:t> on behalf of the BE/CO group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16.Sept.2011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P.Charrue - 8h30 LHC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5094-7FE1-444A-A8C8-70FCB84B4DF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97624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Report from </a:t>
            </a:r>
            <a:r>
              <a:rPr lang="en-US" dirty="0" err="1" smtClean="0"/>
              <a:t>eLogbook</a:t>
            </a:r>
            <a:r>
              <a:rPr lang="en-US" dirty="0" smtClean="0"/>
              <a:t> &amp; CO experts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549" y="1351833"/>
            <a:ext cx="8420251" cy="536504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/>
              <a:t>1h07</a:t>
            </a:r>
            <a:r>
              <a:rPr lang="en-US" sz="1600" b="1" dirty="0" smtClean="0"/>
              <a:t>: Task </a:t>
            </a:r>
            <a:r>
              <a:rPr lang="en-US" sz="1600" b="1" dirty="0"/>
              <a:t>'Make LHC.USER.INJ </a:t>
            </a:r>
            <a:r>
              <a:rPr lang="en-US" sz="1600" b="1" dirty="0" smtClean="0"/>
              <a:t>resident’ in sequencer cannot reach </a:t>
            </a:r>
            <a:r>
              <a:rPr lang="en-US" sz="1600" b="1" dirty="0"/>
              <a:t>the end </a:t>
            </a:r>
            <a:r>
              <a:rPr lang="en-US" sz="1600" b="1" dirty="0" smtClean="0"/>
              <a:t>of its execution</a:t>
            </a:r>
            <a:endParaRPr lang="en-US" sz="1600" b="1" dirty="0"/>
          </a:p>
          <a:p>
            <a:pPr lvl="1">
              <a:lnSpc>
                <a:spcPct val="120000"/>
              </a:lnSpc>
            </a:pPr>
            <a:r>
              <a:rPr lang="en-US" sz="1400" dirty="0"/>
              <a:t>Followed by several issues with controls software not running, DIAMON giving many reds alarms, and several servers are </a:t>
            </a:r>
            <a:r>
              <a:rPr lang="en-US" sz="1400" dirty="0" smtClean="0"/>
              <a:t>unreachable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600" dirty="0"/>
              <a:t>1h17: TI </a:t>
            </a:r>
            <a:r>
              <a:rPr lang="en-US" sz="1600" dirty="0" smtClean="0"/>
              <a:t>calls IT </a:t>
            </a:r>
            <a:r>
              <a:rPr lang="en-US" sz="1600" dirty="0" err="1" smtClean="0"/>
              <a:t>firstline</a:t>
            </a:r>
            <a:r>
              <a:rPr lang="en-US" sz="1600" dirty="0" smtClean="0"/>
              <a:t> who </a:t>
            </a:r>
            <a:r>
              <a:rPr lang="en-US" sz="1600" dirty="0"/>
              <a:t>replied that it does not seem to be their fault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Around 2h00: several CO experts were called (Greg, CO piquet, Mark and </a:t>
            </a:r>
            <a:r>
              <a:rPr lang="en-US" sz="1600" dirty="0" err="1"/>
              <a:t>Enzo</a:t>
            </a:r>
            <a:r>
              <a:rPr lang="en-US" sz="1600" dirty="0"/>
              <a:t>)</a:t>
            </a:r>
          </a:p>
          <a:p>
            <a:pPr>
              <a:lnSpc>
                <a:spcPct val="120000"/>
              </a:lnSpc>
            </a:pPr>
            <a:r>
              <a:rPr lang="en-US" sz="1600" dirty="0" err="1" smtClean="0"/>
              <a:t>Enzo</a:t>
            </a:r>
            <a:r>
              <a:rPr lang="en-US" sz="1600" dirty="0" smtClean="0"/>
              <a:t> </a:t>
            </a:r>
            <a:r>
              <a:rPr lang="en-US" sz="1600" dirty="0"/>
              <a:t>arrived in CCC and started </a:t>
            </a:r>
            <a:r>
              <a:rPr lang="en-US" sz="1600" dirty="0" smtClean="0"/>
              <a:t>the investigations</a:t>
            </a:r>
            <a:endParaRPr lang="en-US" sz="1600" dirty="0"/>
          </a:p>
          <a:p>
            <a:pPr lvl="1">
              <a:lnSpc>
                <a:spcPct val="120000"/>
              </a:lnSpc>
            </a:pPr>
            <a:r>
              <a:rPr lang="en-US" sz="1400" dirty="0"/>
              <a:t>Several servers could not connect to the NFS world</a:t>
            </a:r>
          </a:p>
          <a:p>
            <a:pPr lvl="1">
              <a:lnSpc>
                <a:spcPct val="120000"/>
              </a:lnSpc>
            </a:pPr>
            <a:r>
              <a:rPr lang="en-US" sz="1400" dirty="0" smtClean="0"/>
              <a:t>Some machines (cmw1</a:t>
            </a:r>
            <a:r>
              <a:rPr lang="en-US" sz="1400" dirty="0"/>
              <a:t>, </a:t>
            </a:r>
            <a:r>
              <a:rPr lang="en-US" sz="1400" dirty="0" smtClean="0"/>
              <a:t>jas5 </a:t>
            </a:r>
            <a:r>
              <a:rPr lang="en-US" sz="1400" dirty="0"/>
              <a:t>and </a:t>
            </a:r>
            <a:r>
              <a:rPr lang="en-US" sz="1400" dirty="0" smtClean="0"/>
              <a:t>diam1) </a:t>
            </a:r>
            <a:r>
              <a:rPr lang="en-US" sz="1400" dirty="0"/>
              <a:t>where fully working </a:t>
            </a:r>
            <a:r>
              <a:rPr lang="en-US" sz="1400" dirty="0" smtClean="0"/>
              <a:t>while others only partially</a:t>
            </a:r>
          </a:p>
          <a:p>
            <a:pPr lvl="1">
              <a:lnSpc>
                <a:spcPct val="120000"/>
              </a:lnSpc>
            </a:pPr>
            <a:r>
              <a:rPr lang="en-US" sz="1400" dirty="0" smtClean="0"/>
              <a:t>All faulty servers were connected to the IT/CS IP57 switch</a:t>
            </a:r>
            <a:r>
              <a:rPr lang="en-US" sz="1400" dirty="0"/>
              <a:t>:</a:t>
            </a:r>
            <a:r>
              <a:rPr lang="en-US" sz="1400" b="1" dirty="0"/>
              <a:t> "P874-RV-IP57-SHP3L-4115" </a:t>
            </a:r>
            <a:r>
              <a:rPr lang="en-US" sz="1400" dirty="0" smtClean="0"/>
              <a:t>which appeared OK by IT/CS expert remote diagnostics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600" dirty="0" smtClean="0"/>
              <a:t>All CO efforts were concentrated to check the NFS </a:t>
            </a:r>
            <a:r>
              <a:rPr lang="en-US" sz="1600" dirty="0"/>
              <a:t>exports, faulty </a:t>
            </a:r>
            <a:r>
              <a:rPr lang="en-US" sz="1600" dirty="0" smtClean="0"/>
              <a:t>servers and working </a:t>
            </a:r>
            <a:r>
              <a:rPr lang="en-US" sz="1600" dirty="0"/>
              <a:t>servers to </a:t>
            </a:r>
            <a:r>
              <a:rPr lang="en-US" sz="1600" dirty="0" smtClean="0"/>
              <a:t>identify the cause of a possible network bandwidth</a:t>
            </a:r>
            <a:r>
              <a:rPr lang="en-US" sz="1600" dirty="0"/>
              <a:t> overflow </a:t>
            </a:r>
            <a:endParaRPr lang="en-US" sz="1600" dirty="0" smtClean="0"/>
          </a:p>
          <a:p>
            <a:pPr lvl="1">
              <a:lnSpc>
                <a:spcPct val="120000"/>
              </a:lnSpc>
            </a:pPr>
            <a:r>
              <a:rPr lang="en-US" sz="1400" dirty="0"/>
              <a:t>N</a:t>
            </a:r>
            <a:r>
              <a:rPr lang="en-US" sz="1400" dirty="0" smtClean="0"/>
              <a:t>o evidence were found that controls servers were contributing to the problem</a:t>
            </a: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600" dirty="0" smtClean="0"/>
              <a:t>8h00: CO calls again IT</a:t>
            </a:r>
            <a:r>
              <a:rPr lang="en-US" sz="1600" dirty="0"/>
              <a:t>/CS (</a:t>
            </a:r>
            <a:r>
              <a:rPr lang="en-US" sz="1600" dirty="0" smtClean="0"/>
              <a:t>E. </a:t>
            </a:r>
            <a:r>
              <a:rPr lang="en-US" sz="1600" dirty="0" err="1" smtClean="0"/>
              <a:t>Martelli</a:t>
            </a:r>
            <a:r>
              <a:rPr lang="en-US" sz="1600" dirty="0" smtClean="0"/>
              <a:t>) to ask for them to recheck their diagnostic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600" b="1" dirty="0" smtClean="0"/>
              <a:t>9h30: decision was taken </a:t>
            </a:r>
            <a:r>
              <a:rPr lang="en-US" sz="1600" b="1" smtClean="0"/>
              <a:t>to </a:t>
            </a:r>
            <a:r>
              <a:rPr lang="en-US" sz="1600" b="1" smtClean="0"/>
              <a:t>reboot </a:t>
            </a:r>
            <a:r>
              <a:rPr lang="en-US" sz="1600" b="1" dirty="0"/>
              <a:t>the switch: "P874-RV-IP57-SHP3L-4115" .</a:t>
            </a:r>
          </a:p>
          <a:p>
            <a:pPr>
              <a:lnSpc>
                <a:spcPct val="120000"/>
              </a:lnSpc>
            </a:pPr>
            <a:r>
              <a:rPr lang="en-US" sz="1600" b="1" dirty="0" smtClean="0"/>
              <a:t>The reboot of </a:t>
            </a:r>
            <a:r>
              <a:rPr lang="en-US" sz="1600" b="1" dirty="0"/>
              <a:t>the switch unblocked all </a:t>
            </a:r>
            <a:r>
              <a:rPr lang="en-US" sz="1600" b="1" dirty="0" smtClean="0"/>
              <a:t>servers </a:t>
            </a:r>
            <a:r>
              <a:rPr lang="en-US" sz="1600" b="1" dirty="0"/>
              <a:t>and </a:t>
            </a:r>
            <a:r>
              <a:rPr lang="en-US" sz="1600" b="1" dirty="0" smtClean="0"/>
              <a:t>every system was able </a:t>
            </a:r>
            <a:r>
              <a:rPr lang="en-US" sz="1600" b="1" dirty="0"/>
              <a:t>to reach </a:t>
            </a:r>
            <a:r>
              <a:rPr lang="en-US" sz="1600" b="1" dirty="0" smtClean="0"/>
              <a:t>normal operational state</a:t>
            </a:r>
            <a:endParaRPr lang="en-US" sz="16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16.Sept.2011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P.Charrue - 8h30 LHC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5094-7FE1-444A-A8C8-70FCB84B4D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63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9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26805" y="4525817"/>
            <a:ext cx="2614430" cy="1960823"/>
          </a:xfrm>
          <a:prstGeom prst="rect">
            <a:avLst/>
          </a:prstGeom>
        </p:spPr>
      </p:pic>
      <p:pic>
        <p:nvPicPr>
          <p:cNvPr id="5" name="Picture 4" descr="IMG_09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26807" y="1752091"/>
            <a:ext cx="2614432" cy="1960824"/>
          </a:xfrm>
          <a:prstGeom prst="rect">
            <a:avLst/>
          </a:prstGeom>
        </p:spPr>
      </p:pic>
      <p:pic>
        <p:nvPicPr>
          <p:cNvPr id="6" name="Picture 5" descr="IMG_093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6199" y="1926748"/>
            <a:ext cx="6031612" cy="4523709"/>
          </a:xfrm>
          <a:prstGeom prst="rect">
            <a:avLst/>
          </a:prstGeom>
        </p:spPr>
      </p:pic>
      <p:sp>
        <p:nvSpPr>
          <p:cNvPr id="7" name="Trapezoid 6"/>
          <p:cNvSpPr/>
          <p:nvPr/>
        </p:nvSpPr>
        <p:spPr>
          <a:xfrm>
            <a:off x="300271" y="1693264"/>
            <a:ext cx="1559744" cy="646114"/>
          </a:xfrm>
          <a:prstGeom prst="trapezoid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41000"/>
                </a:schemeClr>
              </a:gs>
              <a:gs pos="55000">
                <a:schemeClr val="accent1">
                  <a:shade val="69000"/>
                  <a:satMod val="137000"/>
                  <a:alpha val="41000"/>
                </a:schemeClr>
              </a:gs>
              <a:gs pos="100000">
                <a:schemeClr val="accent1">
                  <a:shade val="98000"/>
                  <a:satMod val="137000"/>
                  <a:alpha val="41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>
            <a:off x="118440" y="4478608"/>
            <a:ext cx="1741575" cy="300778"/>
          </a:xfrm>
          <a:prstGeom prst="trapezoid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shade val="47500"/>
                  <a:satMod val="137000"/>
                  <a:alpha val="41000"/>
                </a:schemeClr>
              </a:gs>
              <a:gs pos="55000">
                <a:schemeClr val="accent1">
                  <a:shade val="69000"/>
                  <a:satMod val="137000"/>
                  <a:alpha val="41000"/>
                </a:schemeClr>
              </a:gs>
              <a:gs pos="100000">
                <a:schemeClr val="accent1">
                  <a:shade val="98000"/>
                  <a:satMod val="137000"/>
                  <a:alpha val="41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IP57 switch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16.Sept.2011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P.Charrue - 8h30 LHC meeting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5094-7FE1-444A-A8C8-70FCB84B4D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83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Impacted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74" y="1775191"/>
            <a:ext cx="8988026" cy="46256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CS</a:t>
            </a:r>
            <a:r>
              <a:rPr lang="en-US" dirty="0"/>
              <a:t>-CCR-</a:t>
            </a:r>
            <a:r>
              <a:rPr lang="en-US" dirty="0" smtClean="0"/>
              <a:t>CMW1, </a:t>
            </a:r>
            <a:r>
              <a:rPr lang="en-US" dirty="0"/>
              <a:t>CS-CCR-QPS12, CSM-CCR-QPS23, CS-CCR-QPS23, CSM-CCR-QPS12, CSM-CCR-DIAM1, CS-CCR-DIAM1, CSM-CCR-DIAM2, CS-CCR-DIAM2, CS-CCR-Q4DS7, CSM-CCR-Q4DS7, CS-CCR-INCA2, CS-CCR-TIM10, CS-CCR-MONI, CS-CCR-PVSS4, CS-CCR-LSA1, CS-CCR-INCA4, CS-CCR-INCA3, CS-CCR-JAS5, CS-CCR-TECRG1, CS-CCR-RAMS2, CS-CCR-</a:t>
            </a:r>
            <a:r>
              <a:rPr lang="en-US" dirty="0" smtClean="0"/>
              <a:t>COCA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16.Sept.2011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P.Charrue - 8h30 LHC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5094-7FE1-444A-A8C8-70FCB84B4DF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92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</a:t>
            </a:r>
            <a:r>
              <a:rPr lang="en-US" dirty="0" smtClean="0"/>
              <a:t>he origin of the problem which put the switch in a bad state is not yet found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From our investigations (A. Bland) the </a:t>
            </a:r>
            <a:r>
              <a:rPr lang="en-US" dirty="0"/>
              <a:t>problem is in no way related to ICMP, UDP or TCP protocol, it is only related to packet size or switch buffer </a:t>
            </a:r>
            <a:r>
              <a:rPr lang="en-US" dirty="0" smtClean="0"/>
              <a:t>availability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are certain that the </a:t>
            </a:r>
            <a:r>
              <a:rPr lang="en-US" dirty="0" err="1"/>
              <a:t>Procurve</a:t>
            </a:r>
            <a:r>
              <a:rPr lang="en-US" dirty="0"/>
              <a:t> 3400CL uplink to the IP57 </a:t>
            </a:r>
            <a:r>
              <a:rPr lang="en-US" dirty="0" smtClean="0"/>
              <a:t>switch interface </a:t>
            </a:r>
            <a:r>
              <a:rPr lang="en-US" dirty="0"/>
              <a:t>of the CCC/CCR router was working </a:t>
            </a:r>
            <a:r>
              <a:rPr lang="en-US" dirty="0" smtClean="0"/>
              <a:t>perfectly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According to IT/CS remote diagnostics the IP57 network switch seemed OK but the reboot of this switch solved instantly all problems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IT</a:t>
            </a:r>
            <a:r>
              <a:rPr lang="en-US" dirty="0"/>
              <a:t>/</a:t>
            </a:r>
            <a:r>
              <a:rPr lang="en-US" dirty="0" smtClean="0"/>
              <a:t>CS is now closely collaborating with BE</a:t>
            </a:r>
            <a:r>
              <a:rPr lang="en-US" dirty="0"/>
              <a:t>/CO </a:t>
            </a:r>
            <a:r>
              <a:rPr lang="en-US" dirty="0" smtClean="0"/>
              <a:t>studying all </a:t>
            </a:r>
            <a:r>
              <a:rPr lang="en-US" dirty="0"/>
              <a:t>diagnostic traces to find the </a:t>
            </a:r>
            <a:r>
              <a:rPr lang="en-US" dirty="0" smtClean="0"/>
              <a:t>explanation</a:t>
            </a:r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16.Sept.2011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P.Charrue - 8h30 LHC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5094-7FE1-444A-A8C8-70FCB84B4DF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84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react 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a network issue is suspected, </a:t>
            </a:r>
            <a:r>
              <a:rPr lang="en-US" b="1" dirty="0" smtClean="0"/>
              <a:t>IT/CS has requested that their network piquet must be called in to the CCC by TI</a:t>
            </a:r>
          </a:p>
          <a:p>
            <a:pPr marL="118872" indent="0">
              <a:buNone/>
            </a:pPr>
            <a:endParaRPr lang="en-US" b="1" dirty="0" smtClean="0"/>
          </a:p>
          <a:p>
            <a:r>
              <a:rPr lang="en-US" dirty="0" smtClean="0"/>
              <a:t>IT/CS </a:t>
            </a:r>
            <a:r>
              <a:rPr lang="en-US" dirty="0"/>
              <a:t>has </a:t>
            </a:r>
            <a:r>
              <a:rPr lang="en-US" dirty="0" smtClean="0"/>
              <a:t>now added extra diagnostics from their IP57 switch, to </a:t>
            </a:r>
            <a:r>
              <a:rPr lang="en-US" dirty="0"/>
              <a:t>have more information in case it happens </a:t>
            </a:r>
            <a:r>
              <a:rPr lang="en-US" dirty="0" smtClean="0"/>
              <a:t>again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16.Sept.2011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P.Charrue - 8h30 LHC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5094-7FE1-444A-A8C8-70FCB84B4DF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err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Pierre.potx</Template>
  <TotalTime>239</TotalTime>
  <Words>478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Pierre</vt:lpstr>
      <vt:lpstr>Network/Controls issue 15 September 2011 1h00 – 9h30</vt:lpstr>
      <vt:lpstr>Report from eLogbook &amp; CO experts</vt:lpstr>
      <vt:lpstr>The IP57 switch</vt:lpstr>
      <vt:lpstr>Impacted servers</vt:lpstr>
      <vt:lpstr>First analysis</vt:lpstr>
      <vt:lpstr>How to react next time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Pierre Charrue</dc:creator>
  <cp:lastModifiedBy>charrue</cp:lastModifiedBy>
  <cp:revision>29</cp:revision>
  <dcterms:created xsi:type="dcterms:W3CDTF">2010-03-07T22:27:15Z</dcterms:created>
  <dcterms:modified xsi:type="dcterms:W3CDTF">2011-09-16T06:23:51Z</dcterms:modified>
</cp:coreProperties>
</file>