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863" r:id="rId2"/>
    <p:sldId id="916" r:id="rId3"/>
    <p:sldId id="913" r:id="rId4"/>
    <p:sldId id="918" r:id="rId5"/>
    <p:sldId id="919" r:id="rId6"/>
    <p:sldId id="920" r:id="rId7"/>
    <p:sldId id="922" r:id="rId8"/>
    <p:sldId id="921" r:id="rId9"/>
    <p:sldId id="914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2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9/10/2011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9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-Sep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Week 36:    </a:t>
            </a:r>
          </a:p>
          <a:p>
            <a:pPr>
              <a:buNone/>
            </a:pPr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974850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Todo’s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2019300"/>
            <a:ext cx="54102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3200" kern="0" dirty="0" smtClean="0">
                <a:solidFill>
                  <a:srgbClr val="1F497D"/>
                </a:solidFill>
                <a:latin typeface="Trebuchet MS"/>
              </a:rPr>
              <a:t>Ramp up for stable beams: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kern="0" dirty="0" smtClean="0">
                <a:solidFill>
                  <a:srgbClr val="1F497D"/>
                </a:solidFill>
                <a:latin typeface="Trebuchet MS"/>
              </a:rPr>
              <a:t>264 – ≈ 5h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kern="0" dirty="0" smtClean="0">
                <a:solidFill>
                  <a:srgbClr val="1F497D"/>
                </a:solidFill>
                <a:latin typeface="Trebuchet MS"/>
              </a:rPr>
              <a:t>480 – short fill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kern="0" dirty="0" smtClean="0">
                <a:solidFill>
                  <a:srgbClr val="1F497D"/>
                </a:solidFill>
                <a:latin typeface="Trebuchet MS"/>
              </a:rPr>
              <a:t>912 – long fill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kern="0" dirty="0" smtClean="0">
                <a:solidFill>
                  <a:srgbClr val="1F497D"/>
                </a:solidFill>
                <a:latin typeface="Trebuchet MS"/>
              </a:rPr>
              <a:t>1380 – finally !!</a:t>
            </a:r>
            <a:endParaRPr lang="en-US" sz="2800" kern="0" dirty="0">
              <a:solidFill>
                <a:srgbClr val="1F497D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9/10/2011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/>
              <a:t>Thu Morning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97700" y="1764268"/>
            <a:ext cx="709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sz="800" dirty="0" smtClean="0"/>
              <a:t>49641.7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57574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</a:t>
            </a:r>
            <a:r>
              <a:rPr lang="en-US" dirty="0" smtClean="0">
                <a:latin typeface="Times New Roman"/>
                <a:cs typeface="Times New Roman"/>
              </a:rPr>
              <a:t>:  </a:t>
            </a:r>
            <a:r>
              <a:rPr lang="en-US" sz="2000" dirty="0" smtClean="0">
                <a:latin typeface="Times New Roman"/>
                <a:cs typeface="Times New Roman"/>
              </a:rPr>
              <a:t>a bit of a problem at the pre- Accelerators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rcRect t="38175" b="30540"/>
          <a:stretch>
            <a:fillRect/>
          </a:stretch>
        </p:blipFill>
        <p:spPr>
          <a:xfrm>
            <a:off x="838200" y="1447800"/>
            <a:ext cx="7856663" cy="20912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 t="45675" b="22146"/>
          <a:stretch>
            <a:fillRect/>
          </a:stretch>
        </p:blipFill>
        <p:spPr>
          <a:xfrm>
            <a:off x="2286000" y="4495800"/>
            <a:ext cx="6477000" cy="21033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3886200"/>
            <a:ext cx="40045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Squeeze &amp; Adjust</a:t>
            </a:r>
            <a:r>
              <a:rPr lang="en-US" dirty="0" smtClean="0">
                <a:latin typeface="Times New Roman"/>
                <a:cs typeface="Times New Roman"/>
              </a:rPr>
              <a:t>:  “</a:t>
            </a:r>
            <a:r>
              <a:rPr lang="en-US" sz="2000" dirty="0" smtClean="0">
                <a:latin typeface="Times New Roman"/>
                <a:cs typeface="Times New Roman"/>
              </a:rPr>
              <a:t>butter </a:t>
            </a:r>
            <a:r>
              <a:rPr lang="en-US" sz="2000" dirty="0" err="1" smtClean="0">
                <a:latin typeface="Times New Roman"/>
                <a:cs typeface="Times New Roman"/>
              </a:rPr>
              <a:t>weich</a:t>
            </a:r>
            <a:r>
              <a:rPr lang="en-US" sz="2000" dirty="0" smtClean="0">
                <a:latin typeface="Times New Roman"/>
                <a:cs typeface="Times New Roman"/>
              </a:rPr>
              <a:t>”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8200" y="24384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912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245006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912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544707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44707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528832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9/10/2011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/>
              <a:t>Thu Morning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6565900" cy="3276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1066800"/>
            <a:ext cx="423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real nice 912b * 1m*10h =  50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baseline="30000" dirty="0" smtClean="0"/>
              <a:t>-1 </a:t>
            </a:r>
            <a:r>
              <a:rPr lang="en-US" dirty="0" smtClean="0"/>
              <a:t>fill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27343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Atlas</a:t>
            </a:r>
            <a:r>
              <a:rPr lang="en-US" sz="2500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-Scan: done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1143000"/>
            <a:ext cx="709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sz="800" dirty="0" smtClean="0"/>
              <a:t>49641.7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398532"/>
            <a:ext cx="8153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LHCb</a:t>
            </a:r>
            <a:r>
              <a:rPr lang="en-US" sz="2200" dirty="0" smtClean="0"/>
              <a:t>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 sorry: </a:t>
            </a:r>
            <a:r>
              <a:rPr lang="en-US" dirty="0" smtClean="0"/>
              <a:t>was above 300. We separated it with </a:t>
            </a:r>
            <a:r>
              <a:rPr lang="en-US" dirty="0" err="1" smtClean="0"/>
              <a:t>lumi</a:t>
            </a:r>
            <a:r>
              <a:rPr lang="en-US" dirty="0" smtClean="0"/>
              <a:t> scans in V </a:t>
            </a:r>
          </a:p>
          <a:p>
            <a:r>
              <a:rPr lang="en-US" dirty="0" smtClean="0"/>
              <a:t>	to get &lt;   100.</a:t>
            </a:r>
          </a:p>
          <a:p>
            <a:r>
              <a:rPr lang="en-US" dirty="0" smtClean="0"/>
              <a:t>             	We incorporate this additional separation for the next fill.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/>
              <a:t>Thu Late: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53924"/>
            <a:ext cx="770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</a:t>
            </a:r>
            <a:r>
              <a:rPr lang="en-US" dirty="0" smtClean="0">
                <a:latin typeface="Times New Roman"/>
                <a:cs typeface="Times New Roman"/>
              </a:rPr>
              <a:t>:  </a:t>
            </a:r>
            <a:r>
              <a:rPr lang="en-US" sz="2000" b="1" i="1" dirty="0" smtClean="0">
                <a:latin typeface="Times New Roman"/>
                <a:cs typeface="Times New Roman"/>
              </a:rPr>
              <a:t>minor problem: </a:t>
            </a:r>
            <a:r>
              <a:rPr lang="en-US" sz="1700" dirty="0" smtClean="0"/>
              <a:t>RQT12.R1B1 tripped during combo at -284 A.</a:t>
            </a:r>
          </a:p>
          <a:p>
            <a:r>
              <a:rPr lang="en-US" sz="1700" dirty="0" smtClean="0"/>
              <a:t>                     External interlock from QPS.</a:t>
            </a:r>
            <a:endParaRPr lang="en-US" sz="17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b="35599"/>
          <a:stretch>
            <a:fillRect/>
          </a:stretch>
        </p:blipFill>
        <p:spPr>
          <a:xfrm>
            <a:off x="1600200" y="2057400"/>
            <a:ext cx="7062387" cy="3075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5257800"/>
            <a:ext cx="7162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700" dirty="0" smtClean="0">
                <a:solidFill>
                  <a:srgbClr val="000000"/>
                </a:solidFill>
              </a:rPr>
              <a:t>injection losses ok ... at 144 bunch transfer !!   </a:t>
            </a:r>
            <a:endParaRPr lang="en-US" sz="17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		some problems with last transfers of beam 2.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/>
              <a:t>Thu Late: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53924"/>
            <a:ext cx="767499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21:04h Ramp &amp; Flat Top</a:t>
            </a:r>
            <a:r>
              <a:rPr lang="en-US" dirty="0" smtClean="0">
                <a:latin typeface="Times New Roman"/>
                <a:cs typeface="Times New Roman"/>
              </a:rPr>
              <a:t>:  </a:t>
            </a:r>
            <a:r>
              <a:rPr lang="en-US" sz="1600" dirty="0" smtClean="0"/>
              <a:t>Losses on TCTV.4R2 at flat top.   </a:t>
            </a:r>
          </a:p>
          <a:p>
            <a:r>
              <a:rPr lang="en-US" sz="1600" dirty="0" smtClean="0"/>
              <a:t>					High interaction rates in ALICE.</a:t>
            </a:r>
            <a:endParaRPr lang="en-US" sz="1700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15917"/>
          <a:stretch>
            <a:fillRect/>
          </a:stretch>
        </p:blipFill>
        <p:spPr>
          <a:xfrm>
            <a:off x="1086932" y="1801062"/>
            <a:ext cx="3561268" cy="23899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25700" y="4815010"/>
            <a:ext cx="420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According to the vacuum display, there is no communication with the valves in sector 23.PLC disconnected @ 21:04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(PLC ... SEU ?)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776910"/>
            <a:ext cx="2143536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21:04h Vacuum</a:t>
            </a:r>
            <a:endParaRPr lang="en-US" sz="1700" dirty="0"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167309"/>
            <a:ext cx="2286000" cy="20048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/>
              <a:t>Thu Night: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1752600"/>
            <a:ext cx="7162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Dump Classification: </a:t>
            </a:r>
            <a:r>
              <a:rPr lang="en-US" dirty="0" smtClean="0"/>
              <a:t>Collimator position not correct</a:t>
            </a:r>
          </a:p>
          <a:p>
            <a:r>
              <a:rPr lang="en-US" dirty="0" smtClean="0"/>
              <a:t>“The measured gap exceeded the beta* limits for several collimators in IP1 and IP5.”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219200"/>
            <a:ext cx="3246934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22:05h Squeeze &amp; Dump</a:t>
            </a:r>
            <a:endParaRPr lang="en-US" sz="1700" dirty="0"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2743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position limits as a function of time were tightened with respect to the values used for beta* = 1.5 </a:t>
            </a:r>
            <a:r>
              <a:rPr lang="en-US" dirty="0" err="1" smtClean="0"/>
              <a:t>m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dirty="0" smtClean="0"/>
              <a:t>2) </a:t>
            </a:r>
            <a:r>
              <a:rPr lang="en-US" dirty="0" smtClean="0">
                <a:solidFill>
                  <a:srgbClr val="FF0000"/>
                </a:solidFill>
              </a:rPr>
              <a:t>Limit functions for the collimator gaps </a:t>
            </a:r>
            <a:r>
              <a:rPr lang="en-US" dirty="0" smtClean="0"/>
              <a:t>as a function of beta*were extended to cover the range &lt; 1.5m.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67200"/>
            <a:ext cx="2669671" cy="18050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4201924"/>
            <a:ext cx="3220753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02:09h Injection:   ...  ok</a:t>
            </a:r>
            <a:endParaRPr lang="en-US" sz="1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/>
              <a:t>Thu Night: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219200"/>
            <a:ext cx="2823209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02:57h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Dump </a:t>
            </a:r>
            <a:r>
              <a:rPr lang="en-US" sz="2300" b="1" i="1" dirty="0" smtClean="0">
                <a:latin typeface="Times New Roman"/>
                <a:cs typeface="Times New Roman"/>
              </a:rPr>
              <a:t>... </a:t>
            </a:r>
            <a:r>
              <a:rPr lang="en-US" sz="2300" b="1" i="1" dirty="0" err="1" smtClean="0">
                <a:latin typeface="Times New Roman"/>
                <a:cs typeface="Times New Roman"/>
              </a:rPr>
              <a:t>Cryo</a:t>
            </a:r>
            <a:endParaRPr lang="en-US" sz="17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282700"/>
            <a:ext cx="4033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high heat loads in sector 45 </a:t>
            </a:r>
          </a:p>
          <a:p>
            <a:r>
              <a:rPr lang="en-US" dirty="0" smtClean="0"/>
              <a:t>	(with 60 </a:t>
            </a:r>
            <a:r>
              <a:rPr lang="en-US" dirty="0" err="1" smtClean="0"/>
              <a:t>buches</a:t>
            </a:r>
            <a:r>
              <a:rPr lang="en-US" dirty="0" smtClean="0"/>
              <a:t> circulating !)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310080"/>
            <a:ext cx="2207656" cy="6617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04:03h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</a:t>
            </a:r>
          </a:p>
          <a:p>
            <a:r>
              <a:rPr lang="en-US" sz="1400" b="1" i="1" smtClean="0">
                <a:solidFill>
                  <a:srgbClr val="0000FF"/>
                </a:solidFill>
                <a:latin typeface="Times New Roman"/>
                <a:cs typeface="Times New Roman"/>
              </a:rPr>
              <a:t>       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536341"/>
            <a:ext cx="2825180" cy="22548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3636621"/>
            <a:ext cx="3862535" cy="6617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05:10h Ramp, Squeeze, </a:t>
            </a:r>
            <a:r>
              <a:rPr lang="en-US" sz="23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1740" y="4185410"/>
            <a:ext cx="327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 again Alice background ...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/>
              <a:t>Thu Night: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914400"/>
            <a:ext cx="1797287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05:10h </a:t>
            </a:r>
            <a:r>
              <a:rPr lang="en-US" sz="23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endParaRPr lang="en-US" sz="1700" dirty="0">
              <a:latin typeface="Times New Roman"/>
              <a:cs typeface="Times New Roman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/>
          <a:srcRect b="32396"/>
          <a:stretch>
            <a:fillRect/>
          </a:stretch>
        </p:blipFill>
        <p:spPr>
          <a:xfrm>
            <a:off x="533400" y="1367459"/>
            <a:ext cx="7968198" cy="38141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86000" y="5932676"/>
            <a:ext cx="5746527" cy="64633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Beams dumped, </a:t>
            </a:r>
            <a:r>
              <a:rPr lang="en-US" b="1" i="1" dirty="0" smtClean="0">
                <a:solidFill>
                  <a:srgbClr val="FF0000"/>
                </a:solidFill>
              </a:rPr>
              <a:t>sector 45 lost</a:t>
            </a:r>
          </a:p>
          <a:p>
            <a:r>
              <a:rPr lang="en-US" dirty="0" smtClean="0"/>
              <a:t>Initiating event: the quench loop of Q8.L5 was opened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867400"/>
            <a:ext cx="1886955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06:51h Dump</a:t>
            </a:r>
            <a:endParaRPr lang="en-US" sz="17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125" y="4572000"/>
            <a:ext cx="96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Resume: 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762000"/>
            <a:ext cx="5638800" cy="40520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4846637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Todo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: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Alice ??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           stable conditions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31687</TotalTime>
  <Words>334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Slide 1</vt:lpstr>
      <vt:lpstr>Thu Morning</vt:lpstr>
      <vt:lpstr>Thu Morning</vt:lpstr>
      <vt:lpstr>Thu Late: </vt:lpstr>
      <vt:lpstr>Thu Late: </vt:lpstr>
      <vt:lpstr>Thu Night: </vt:lpstr>
      <vt:lpstr>Thu Night: </vt:lpstr>
      <vt:lpstr>Thu Night: </vt:lpstr>
      <vt:lpstr>Resume: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NICE</cp:lastModifiedBy>
  <cp:revision>2100</cp:revision>
  <dcterms:created xsi:type="dcterms:W3CDTF">2011-09-08T19:03:40Z</dcterms:created>
  <dcterms:modified xsi:type="dcterms:W3CDTF">2011-09-10T18:44:58Z</dcterms:modified>
</cp:coreProperties>
</file>