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0"/>
  </p:notesMasterIdLst>
  <p:handoutMasterIdLst>
    <p:handoutMasterId r:id="rId11"/>
  </p:handoutMasterIdLst>
  <p:sldIdLst>
    <p:sldId id="256" r:id="rId2"/>
    <p:sldId id="257" r:id="rId3"/>
    <p:sldId id="261" r:id="rId4"/>
    <p:sldId id="263" r:id="rId5"/>
    <p:sldId id="258" r:id="rId6"/>
    <p:sldId id="260" r:id="rId7"/>
    <p:sldId id="259"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87" autoAdjust="0"/>
  </p:normalViewPr>
  <p:slideViewPr>
    <p:cSldViewPr snapToGrid="0" snapToObjects="1">
      <p:cViewPr varScale="1">
        <p:scale>
          <a:sx n="145" d="100"/>
          <a:sy n="145" d="100"/>
        </p:scale>
        <p:origin x="-13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D48E3F-67CB-E542-8DC1-98D6A0E6F588}" type="datetimeFigureOut">
              <a:rPr lang="en-US" smtClean="0"/>
              <a:t>05/09/11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EF3CCF-8FF7-EC46-A158-2B086F0C4168}" type="slidenum">
              <a:rPr lang="en-US" smtClean="0"/>
              <a:t>‹#›</a:t>
            </a:fld>
            <a:endParaRPr lang="en-US"/>
          </a:p>
        </p:txBody>
      </p:sp>
    </p:spTree>
    <p:extLst>
      <p:ext uri="{BB962C8B-B14F-4D97-AF65-F5344CB8AC3E}">
        <p14:creationId xmlns:p14="http://schemas.microsoft.com/office/powerpoint/2010/main" val="25696543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A2EC2-2728-4348-89D4-36E990A6C427}" type="datetimeFigureOut">
              <a:rPr lang="en-US" smtClean="0"/>
              <a:t>05/09/11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F039A-A7DA-A94E-A81A-6AE331BF0C2E}" type="slidenum">
              <a:rPr lang="en-US" smtClean="0"/>
              <a:t>‹#›</a:t>
            </a:fld>
            <a:endParaRPr lang="en-US"/>
          </a:p>
        </p:txBody>
      </p:sp>
    </p:spTree>
    <p:extLst>
      <p:ext uri="{BB962C8B-B14F-4D97-AF65-F5344CB8AC3E}">
        <p14:creationId xmlns:p14="http://schemas.microsoft.com/office/powerpoint/2010/main" val="204101908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289276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137460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92225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3480718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317590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5th September 2011</a:t>
            </a:r>
            <a:endParaRPr lang="en-US"/>
          </a:p>
        </p:txBody>
      </p:sp>
      <p:sp>
        <p:nvSpPr>
          <p:cNvPr id="6" name="Footer Placeholder 5"/>
          <p:cNvSpPr>
            <a:spLocks noGrp="1"/>
          </p:cNvSpPr>
          <p:nvPr>
            <p:ph type="ftr" sz="quarter" idx="11"/>
          </p:nvPr>
        </p:nvSpPr>
        <p:spPr/>
        <p:txBody>
          <a:bodyPr/>
          <a:lstStyle/>
          <a:p>
            <a:r>
              <a:rPr lang="en-US" smtClean="0"/>
              <a:t>P.Charrue - 8h30 meeting</a:t>
            </a:r>
            <a:endParaRPr lang="en-US"/>
          </a:p>
        </p:txBody>
      </p:sp>
      <p:sp>
        <p:nvSpPr>
          <p:cNvPr id="7" name="Slide Number Placeholder 6"/>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441241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5th September 2011</a:t>
            </a:r>
            <a:endParaRPr lang="en-US"/>
          </a:p>
        </p:txBody>
      </p:sp>
      <p:sp>
        <p:nvSpPr>
          <p:cNvPr id="8" name="Footer Placeholder 7"/>
          <p:cNvSpPr>
            <a:spLocks noGrp="1"/>
          </p:cNvSpPr>
          <p:nvPr>
            <p:ph type="ftr" sz="quarter" idx="11"/>
          </p:nvPr>
        </p:nvSpPr>
        <p:spPr/>
        <p:txBody>
          <a:bodyPr/>
          <a:lstStyle/>
          <a:p>
            <a:r>
              <a:rPr lang="en-US" smtClean="0"/>
              <a:t>P.Charrue - 8h30 meeting</a:t>
            </a:r>
            <a:endParaRPr lang="en-US"/>
          </a:p>
        </p:txBody>
      </p:sp>
      <p:sp>
        <p:nvSpPr>
          <p:cNvPr id="9" name="Slide Number Placeholder 8"/>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525459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5th September 2011</a:t>
            </a:r>
            <a:endParaRPr lang="en-US"/>
          </a:p>
        </p:txBody>
      </p:sp>
      <p:sp>
        <p:nvSpPr>
          <p:cNvPr id="4" name="Footer Placeholder 3"/>
          <p:cNvSpPr>
            <a:spLocks noGrp="1"/>
          </p:cNvSpPr>
          <p:nvPr>
            <p:ph type="ftr" sz="quarter" idx="11"/>
          </p:nvPr>
        </p:nvSpPr>
        <p:spPr/>
        <p:txBody>
          <a:bodyPr/>
          <a:lstStyle/>
          <a:p>
            <a:r>
              <a:rPr lang="en-US" smtClean="0"/>
              <a:t>P.Charrue - 8h30 meeting</a:t>
            </a:r>
            <a:endParaRPr lang="en-US"/>
          </a:p>
        </p:txBody>
      </p:sp>
      <p:sp>
        <p:nvSpPr>
          <p:cNvPr id="5" name="Slide Number Placeholder 4"/>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1939322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5th September 2011</a:t>
            </a:r>
            <a:endParaRPr lang="en-US"/>
          </a:p>
        </p:txBody>
      </p:sp>
      <p:sp>
        <p:nvSpPr>
          <p:cNvPr id="3" name="Footer Placeholder 2"/>
          <p:cNvSpPr>
            <a:spLocks noGrp="1"/>
          </p:cNvSpPr>
          <p:nvPr>
            <p:ph type="ftr" sz="quarter" idx="11"/>
          </p:nvPr>
        </p:nvSpPr>
        <p:spPr/>
        <p:txBody>
          <a:bodyPr/>
          <a:lstStyle/>
          <a:p>
            <a:r>
              <a:rPr lang="en-US" smtClean="0"/>
              <a:t>P.Charrue - 8h30 meeting</a:t>
            </a:r>
            <a:endParaRPr lang="en-US"/>
          </a:p>
        </p:txBody>
      </p:sp>
      <p:sp>
        <p:nvSpPr>
          <p:cNvPr id="4" name="Slide Number Placeholder 3"/>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411960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5th September 2011</a:t>
            </a:r>
            <a:endParaRPr lang="en-US"/>
          </a:p>
        </p:txBody>
      </p:sp>
      <p:sp>
        <p:nvSpPr>
          <p:cNvPr id="6" name="Footer Placeholder 5"/>
          <p:cNvSpPr>
            <a:spLocks noGrp="1"/>
          </p:cNvSpPr>
          <p:nvPr>
            <p:ph type="ftr" sz="quarter" idx="11"/>
          </p:nvPr>
        </p:nvSpPr>
        <p:spPr/>
        <p:txBody>
          <a:bodyPr/>
          <a:lstStyle/>
          <a:p>
            <a:r>
              <a:rPr lang="en-US" smtClean="0"/>
              <a:t>P.Charrue - 8h30 meeting</a:t>
            </a:r>
            <a:endParaRPr lang="en-US"/>
          </a:p>
        </p:txBody>
      </p:sp>
      <p:sp>
        <p:nvSpPr>
          <p:cNvPr id="7" name="Slide Number Placeholder 6"/>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182593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5th September 2011</a:t>
            </a:r>
            <a:endParaRPr lang="en-US"/>
          </a:p>
        </p:txBody>
      </p:sp>
      <p:sp>
        <p:nvSpPr>
          <p:cNvPr id="6" name="Footer Placeholder 5"/>
          <p:cNvSpPr>
            <a:spLocks noGrp="1"/>
          </p:cNvSpPr>
          <p:nvPr>
            <p:ph type="ftr" sz="quarter" idx="11"/>
          </p:nvPr>
        </p:nvSpPr>
        <p:spPr/>
        <p:txBody>
          <a:bodyPr/>
          <a:lstStyle/>
          <a:p>
            <a:r>
              <a:rPr lang="en-US" smtClean="0"/>
              <a:t>P.Charrue - 8h30 meeting</a:t>
            </a:r>
            <a:endParaRPr lang="en-US"/>
          </a:p>
        </p:txBody>
      </p:sp>
      <p:sp>
        <p:nvSpPr>
          <p:cNvPr id="7" name="Slide Number Placeholder 6"/>
          <p:cNvSpPr>
            <a:spLocks noGrp="1"/>
          </p:cNvSpPr>
          <p:nvPr>
            <p:ph type="sldNum" sz="quarter" idx="12"/>
          </p:nvPr>
        </p:nvSpPr>
        <p:spPr/>
        <p:txBody>
          <a:bodyPr/>
          <a:lstStyle/>
          <a:p>
            <a:fld id="{52785094-7FE1-444A-A8C8-70FCB84B4DF8}" type="slidenum">
              <a:rPr lang="en-US" smtClean="0"/>
              <a:t>‹#›</a:t>
            </a:fld>
            <a:endParaRPr lang="en-US"/>
          </a:p>
        </p:txBody>
      </p:sp>
    </p:spTree>
    <p:extLst>
      <p:ext uri="{BB962C8B-B14F-4D97-AF65-F5344CB8AC3E}">
        <p14:creationId xmlns:p14="http://schemas.microsoft.com/office/powerpoint/2010/main" val="6037633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5th September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P.Charrue - 8h30 meeting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85094-7FE1-444A-A8C8-70FCB84B4DF8}" type="slidenum">
              <a:rPr lang="en-US" smtClean="0"/>
              <a:t>‹#›</a:t>
            </a:fld>
            <a:endParaRPr lang="en-US"/>
          </a:p>
        </p:txBody>
      </p:sp>
    </p:spTree>
    <p:extLst>
      <p:ext uri="{BB962C8B-B14F-4D97-AF65-F5344CB8AC3E}">
        <p14:creationId xmlns:p14="http://schemas.microsoft.com/office/powerpoint/2010/main" val="25234842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Technical Stop feed-down</a:t>
            </a:r>
            <a:endParaRPr lang="en-US" dirty="0"/>
          </a:p>
        </p:txBody>
      </p:sp>
      <p:sp>
        <p:nvSpPr>
          <p:cNvPr id="3" name="Subtitle 2"/>
          <p:cNvSpPr>
            <a:spLocks noGrp="1"/>
          </p:cNvSpPr>
          <p:nvPr>
            <p:ph type="subTitle" idx="1"/>
          </p:nvPr>
        </p:nvSpPr>
        <p:spPr/>
        <p:txBody>
          <a:bodyPr/>
          <a:lstStyle/>
          <a:p>
            <a:r>
              <a:rPr lang="en-US" dirty="0" err="1" smtClean="0"/>
              <a:t>P.Charrue</a:t>
            </a:r>
            <a:r>
              <a:rPr lang="en-US" dirty="0" smtClean="0"/>
              <a:t> on behalf of the BE Controls Group</a:t>
            </a:r>
            <a:endParaRPr lang="en-US" dirty="0"/>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Reminder:</a:t>
            </a:r>
            <a:br>
              <a:rPr lang="en-US" dirty="0" smtClean="0"/>
            </a:br>
            <a:r>
              <a:rPr lang="en-US" dirty="0" smtClean="0"/>
              <a:t>CO planned </a:t>
            </a:r>
            <a:r>
              <a:rPr lang="en-US" dirty="0" smtClean="0"/>
              <a:t>changes during TS#4</a:t>
            </a:r>
            <a:endParaRPr lang="en-US" dirty="0"/>
          </a:p>
        </p:txBody>
      </p:sp>
      <p:sp>
        <p:nvSpPr>
          <p:cNvPr id="3" name="Content Placeholder 2"/>
          <p:cNvSpPr>
            <a:spLocks noGrp="1"/>
          </p:cNvSpPr>
          <p:nvPr>
            <p:ph idx="1"/>
          </p:nvPr>
        </p:nvSpPr>
        <p:spPr>
          <a:xfrm>
            <a:off x="457200" y="1600200"/>
            <a:ext cx="8686800" cy="4916214"/>
          </a:xfrm>
        </p:spPr>
        <p:txBody>
          <a:bodyPr>
            <a:normAutofit fontScale="85000" lnSpcReduction="20000"/>
          </a:bodyPr>
          <a:lstStyle/>
          <a:p>
            <a:r>
              <a:rPr lang="en-US" dirty="0" smtClean="0">
                <a:latin typeface="Verdana"/>
                <a:cs typeface="Verdana"/>
              </a:rPr>
              <a:t>New logging storage space</a:t>
            </a:r>
          </a:p>
          <a:p>
            <a:pPr lvl="1"/>
            <a:r>
              <a:rPr lang="en-US" dirty="0" smtClean="0">
                <a:latin typeface="Verdana"/>
                <a:cs typeface="Verdana"/>
              </a:rPr>
              <a:t>Done last Monday and tested ok</a:t>
            </a:r>
          </a:p>
          <a:p>
            <a:r>
              <a:rPr lang="en-US" dirty="0" smtClean="0">
                <a:latin typeface="Verdana"/>
                <a:cs typeface="Verdana"/>
              </a:rPr>
              <a:t>New routers configurations in the CCR</a:t>
            </a:r>
          </a:p>
          <a:p>
            <a:pPr lvl="1"/>
            <a:r>
              <a:rPr lang="en-US" dirty="0" smtClean="0">
                <a:latin typeface="Verdana"/>
                <a:cs typeface="Verdana"/>
              </a:rPr>
              <a:t>Done last Monday and tested ok</a:t>
            </a:r>
          </a:p>
          <a:p>
            <a:r>
              <a:rPr lang="en-US" dirty="0" smtClean="0">
                <a:latin typeface="Verdana"/>
                <a:cs typeface="Verdana"/>
              </a:rPr>
              <a:t>A new </a:t>
            </a:r>
            <a:r>
              <a:rPr lang="en-US" dirty="0">
                <a:latin typeface="Verdana"/>
                <a:cs typeface="Verdana"/>
              </a:rPr>
              <a:t>version of </a:t>
            </a:r>
            <a:r>
              <a:rPr lang="en-US" dirty="0" err="1">
                <a:latin typeface="Verdana"/>
                <a:cs typeface="Verdana"/>
              </a:rPr>
              <a:t>japc</a:t>
            </a:r>
            <a:r>
              <a:rPr lang="en-US" dirty="0">
                <a:latin typeface="Verdana"/>
                <a:cs typeface="Verdana"/>
              </a:rPr>
              <a:t>-monitoring </a:t>
            </a:r>
            <a:r>
              <a:rPr lang="en-US" dirty="0" smtClean="0">
                <a:latin typeface="Verdana"/>
                <a:cs typeface="Verdana"/>
              </a:rPr>
              <a:t>was delivered and deployed (V3.4.0)</a:t>
            </a:r>
          </a:p>
          <a:p>
            <a:r>
              <a:rPr lang="en-US" dirty="0">
                <a:latin typeface="Verdana"/>
                <a:cs typeface="Verdana"/>
              </a:rPr>
              <a:t>Release LSA for LHC/SPS with changes to allow publication of Trims</a:t>
            </a:r>
          </a:p>
          <a:p>
            <a:r>
              <a:rPr lang="en-US" dirty="0">
                <a:latin typeface="Verdana"/>
                <a:cs typeface="Verdana"/>
              </a:rPr>
              <a:t>New PRO release of </a:t>
            </a:r>
            <a:r>
              <a:rPr lang="en-US" dirty="0" err="1">
                <a:latin typeface="Verdana"/>
                <a:cs typeface="Verdana"/>
              </a:rPr>
              <a:t>cmw-rda</a:t>
            </a:r>
            <a:r>
              <a:rPr lang="en-US" dirty="0">
                <a:latin typeface="Verdana"/>
                <a:cs typeface="Verdana"/>
              </a:rPr>
              <a:t> v.2.9.x Java library RDA</a:t>
            </a:r>
          </a:p>
          <a:p>
            <a:r>
              <a:rPr lang="en-US" dirty="0">
                <a:latin typeface="Verdana"/>
                <a:cs typeface="Verdana"/>
              </a:rPr>
              <a:t>Upgrade of all Proxies (LHC &amp; Injectors)</a:t>
            </a:r>
          </a:p>
          <a:p>
            <a:r>
              <a:rPr lang="en-US" dirty="0">
                <a:latin typeface="Verdana"/>
                <a:cs typeface="Verdana"/>
              </a:rPr>
              <a:t>Upgrade of RBAC A1 servers</a:t>
            </a:r>
            <a:endParaRPr lang="en-US" dirty="0" smtClean="0">
              <a:latin typeface="Verdana"/>
              <a:cs typeface="Verdana"/>
            </a:endParaRPr>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2</a:t>
            </a:fld>
            <a:endParaRPr lang="en-US"/>
          </a:p>
        </p:txBody>
      </p:sp>
    </p:spTree>
    <p:extLst>
      <p:ext uri="{BB962C8B-B14F-4D97-AF65-F5344CB8AC3E}">
        <p14:creationId xmlns:p14="http://schemas.microsoft.com/office/powerpoint/2010/main" val="876208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issues from </a:t>
            </a:r>
            <a:r>
              <a:rPr lang="en-US" dirty="0" err="1" smtClean="0"/>
              <a:t>eLogbook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Communication problems with handshake with experiments: </a:t>
            </a:r>
          </a:p>
          <a:p>
            <a:pPr lvl="1"/>
            <a:r>
              <a:rPr lang="en-US" dirty="0" smtClean="0"/>
              <a:t>injection handshake not working. </a:t>
            </a:r>
          </a:p>
          <a:p>
            <a:pPr lvl="1"/>
            <a:r>
              <a:rPr lang="en-US" dirty="0" smtClean="0"/>
              <a:t>we are publishing the WARNING but looks like the experiments do not receive anything, no reaction. </a:t>
            </a:r>
          </a:p>
          <a:p>
            <a:pPr lvl="1"/>
            <a:r>
              <a:rPr lang="en-US" dirty="0" smtClean="0"/>
              <a:t>After calling Kris, we restarted the CMW-DIP-LHC-CRITICAL process</a:t>
            </a:r>
          </a:p>
          <a:p>
            <a:r>
              <a:rPr lang="en-US" dirty="0" smtClean="0"/>
              <a:t>Operation VISTAR is not working</a:t>
            </a:r>
          </a:p>
          <a:p>
            <a:r>
              <a:rPr lang="en-US" dirty="0" smtClean="0"/>
              <a:t>LSA issues with the collimators</a:t>
            </a:r>
          </a:p>
          <a:p>
            <a:pPr lvl="1"/>
            <a:r>
              <a:rPr lang="en-US" dirty="0" smtClean="0"/>
              <a:t>Greg rolled back to the previous version and restarted the LSA servers</a:t>
            </a:r>
          </a:p>
          <a:p>
            <a:r>
              <a:rPr lang="en-US" dirty="0" smtClean="0"/>
              <a:t>XPOC missing filling pattern</a:t>
            </a:r>
          </a:p>
          <a:p>
            <a:pPr lvl="1"/>
            <a:r>
              <a:rPr lang="en-US" dirty="0" smtClean="0"/>
              <a:t>Roman rolled back to the previous version</a:t>
            </a:r>
          </a:p>
          <a:p>
            <a:r>
              <a:rPr lang="en-US" dirty="0" smtClean="0"/>
              <a:t>LHC </a:t>
            </a:r>
            <a:r>
              <a:rPr lang="en-US" dirty="0"/>
              <a:t>Operations page not working due to a problem with the fixed display framework ... calling </a:t>
            </a:r>
            <a:r>
              <a:rPr lang="en-US" dirty="0" smtClean="0"/>
              <a:t>developers</a:t>
            </a:r>
          </a:p>
          <a:p>
            <a:pPr lvl="1"/>
            <a:r>
              <a:rPr lang="en-US" dirty="0" err="1" smtClean="0"/>
              <a:t>Jakub</a:t>
            </a:r>
            <a:r>
              <a:rPr lang="en-US" dirty="0" smtClean="0"/>
              <a:t> restarted the VISTAR</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3</a:t>
            </a:fld>
            <a:endParaRPr lang="en-US"/>
          </a:p>
        </p:txBody>
      </p:sp>
    </p:spTree>
    <p:extLst>
      <p:ext uri="{BB962C8B-B14F-4D97-AF65-F5344CB8AC3E}">
        <p14:creationId xmlns:p14="http://schemas.microsoft.com/office/powerpoint/2010/main" val="3656656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DIP and VISTAR</a:t>
            </a:r>
            <a:br>
              <a:rPr lang="en-US" dirty="0" smtClean="0"/>
            </a:br>
            <a:r>
              <a:rPr lang="en-US" dirty="0" err="1" smtClean="0"/>
              <a:t>K.Kostro</a:t>
            </a:r>
            <a:endParaRPr lang="en-US" dirty="0"/>
          </a:p>
        </p:txBody>
      </p:sp>
      <p:sp>
        <p:nvSpPr>
          <p:cNvPr id="3" name="Content Placeholder 2"/>
          <p:cNvSpPr>
            <a:spLocks noGrp="1"/>
          </p:cNvSpPr>
          <p:nvPr>
            <p:ph idx="1"/>
          </p:nvPr>
        </p:nvSpPr>
        <p:spPr/>
        <p:txBody>
          <a:bodyPr>
            <a:normAutofit/>
          </a:bodyPr>
          <a:lstStyle/>
          <a:p>
            <a:r>
              <a:rPr lang="en-US" sz="2400" dirty="0" smtClean="0"/>
              <a:t>The DIP issue was solved by restarting the CMW</a:t>
            </a:r>
            <a:r>
              <a:rPr lang="en-US" sz="2400" dirty="0"/>
              <a:t>-DIP-LHC-CRITICAL </a:t>
            </a:r>
            <a:r>
              <a:rPr lang="en-US" sz="2400" dirty="0" smtClean="0"/>
              <a:t>process</a:t>
            </a:r>
            <a:endParaRPr lang="en-US" sz="2400" dirty="0"/>
          </a:p>
          <a:p>
            <a:r>
              <a:rPr lang="en-US" sz="2400" dirty="0" smtClean="0"/>
              <a:t>I </a:t>
            </a:r>
            <a:r>
              <a:rPr lang="en-US" sz="2400" dirty="0"/>
              <a:t>have been called for the issue with the </a:t>
            </a:r>
            <a:r>
              <a:rPr lang="en-US" sz="2400" dirty="0" err="1"/>
              <a:t>Vistar</a:t>
            </a:r>
            <a:r>
              <a:rPr lang="en-US" sz="2400" dirty="0"/>
              <a:t> page not displaying anything. I saw that in admin </a:t>
            </a:r>
            <a:r>
              <a:rPr lang="en-US" sz="2400" dirty="0" err="1"/>
              <a:t>Vistar</a:t>
            </a:r>
            <a:r>
              <a:rPr lang="en-US" sz="2400" dirty="0"/>
              <a:t> </a:t>
            </a:r>
            <a:r>
              <a:rPr lang="en-US" sz="2400" dirty="0" err="1"/>
              <a:t>monitorOn</a:t>
            </a:r>
            <a:r>
              <a:rPr lang="en-US" sz="2400" dirty="0"/>
              <a:t> were counted but there were no updates. Since Joel released DIP gateway for the –EXP one I thought it could be related so I copied the old jars and restarted the gateway but this did not change anything. So the problem is probably in the </a:t>
            </a:r>
            <a:r>
              <a:rPr lang="en-US" sz="2400" dirty="0" err="1"/>
              <a:t>Vistar</a:t>
            </a:r>
            <a:r>
              <a:rPr lang="en-US" sz="2400" dirty="0"/>
              <a:t> code or environment.</a:t>
            </a:r>
          </a:p>
          <a:p>
            <a:endParaRPr lang="en-US" sz="2400" dirty="0"/>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4</a:t>
            </a:fld>
            <a:endParaRPr lang="en-US"/>
          </a:p>
        </p:txBody>
      </p:sp>
    </p:spTree>
    <p:extLst>
      <p:ext uri="{BB962C8B-B14F-4D97-AF65-F5344CB8AC3E}">
        <p14:creationId xmlns:p14="http://schemas.microsoft.com/office/powerpoint/2010/main" val="2264325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DataBase</a:t>
            </a:r>
            <a:r>
              <a:rPr lang="en-US" dirty="0" smtClean="0"/>
              <a:t> </a:t>
            </a:r>
            <a:r>
              <a:rPr lang="en-US" dirty="0" smtClean="0"/>
              <a:t>publication</a:t>
            </a:r>
            <a:br>
              <a:rPr lang="en-US" dirty="0" smtClean="0"/>
            </a:br>
            <a:r>
              <a:rPr lang="en-US" dirty="0" err="1" smtClean="0"/>
              <a:t>C.Roderick</a:t>
            </a:r>
            <a:endParaRPr lang="en-US" dirty="0"/>
          </a:p>
        </p:txBody>
      </p:sp>
      <p:sp>
        <p:nvSpPr>
          <p:cNvPr id="3" name="Content Placeholder 2"/>
          <p:cNvSpPr>
            <a:spLocks noGrp="1"/>
          </p:cNvSpPr>
          <p:nvPr>
            <p:ph idx="1"/>
          </p:nvPr>
        </p:nvSpPr>
        <p:spPr/>
        <p:txBody>
          <a:bodyPr>
            <a:normAutofit fontScale="47500" lnSpcReduction="20000"/>
          </a:bodyPr>
          <a:lstStyle/>
          <a:p>
            <a:r>
              <a:rPr lang="en-US" dirty="0"/>
              <a:t>The quarterly database security patch applied to the LSA database on 31st August put the database Java re-publishing client into a strange state.  The Java process was re-deployed with no code changes, but with an updated CMW RDA library. Things appeared to be working for a while, though not fully tested due to the ongoing LHC TS.</a:t>
            </a:r>
          </a:p>
          <a:p>
            <a:endParaRPr lang="en-US" dirty="0"/>
          </a:p>
          <a:p>
            <a:r>
              <a:rPr lang="en-US" dirty="0"/>
              <a:t>During the LHC restart, publication problems appeared intermittently and could only be re-produced from running applications (e.g. in the CCC).  The problem turned out to be related to some of the database connections in the SPS/LHC LSA Server's connection pool to be in "bad state" - able to update data in tables, but not cause a publication of the data from the database.  Restarting the LSA sever and the Java database re-publishing server on Saturday around 20:10 seems to have solved the problem.</a:t>
            </a:r>
          </a:p>
          <a:p>
            <a:endParaRPr lang="en-US" dirty="0"/>
          </a:p>
          <a:p>
            <a:r>
              <a:rPr lang="en-US" dirty="0"/>
              <a:t>Since the restart, other problems have been observed, sometimes related to values whose source is ultimately the publications from the LSA database (e.g. no property updates after re-connection observed by Roman and </a:t>
            </a:r>
            <a:r>
              <a:rPr lang="en-US" dirty="0" err="1"/>
              <a:t>Alick</a:t>
            </a:r>
            <a:r>
              <a:rPr lang="en-US" dirty="0"/>
              <a:t>- re-subscription solves the problem). </a:t>
            </a:r>
            <a:r>
              <a:rPr lang="en-US" dirty="0" err="1"/>
              <a:t>Alick</a:t>
            </a:r>
            <a:r>
              <a:rPr lang="en-US" dirty="0"/>
              <a:t> also mention no DIP updates from the Experiments.</a:t>
            </a:r>
          </a:p>
          <a:p>
            <a:endParaRPr lang="en-US" dirty="0"/>
          </a:p>
          <a:p>
            <a:r>
              <a:rPr lang="en-US" dirty="0"/>
              <a:t>However, these problems do not seem to be caused by database publishing which appears to be working normally</a:t>
            </a:r>
            <a:r>
              <a:rPr lang="en-US" dirty="0" smtClean="0"/>
              <a:t>.</a:t>
            </a:r>
            <a:endParaRPr lang="en-US" dirty="0"/>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5</a:t>
            </a:fld>
            <a:endParaRPr lang="en-US"/>
          </a:p>
        </p:txBody>
      </p:sp>
    </p:spTree>
    <p:extLst>
      <p:ext uri="{BB962C8B-B14F-4D97-AF65-F5344CB8AC3E}">
        <p14:creationId xmlns:p14="http://schemas.microsoft.com/office/powerpoint/2010/main" val="1958624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XPOC and Sequencer</a:t>
            </a:r>
            <a:br>
              <a:rPr lang="en-US" dirty="0" smtClean="0"/>
            </a:br>
            <a:r>
              <a:rPr lang="en-US" dirty="0" err="1" smtClean="0"/>
              <a:t>R.Gorbonosov</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Problems </a:t>
            </a:r>
            <a:r>
              <a:rPr lang="en-US" dirty="0"/>
              <a:t>with XPOC related to the values not received from the DB (filling pattern and next injection bucket number). The diagnosis of these problems Chris described very well.</a:t>
            </a:r>
          </a:p>
          <a:p>
            <a:r>
              <a:rPr lang="en-US" sz="3100" dirty="0"/>
              <a:t>L</a:t>
            </a:r>
            <a:r>
              <a:rPr lang="en-US" sz="3100" dirty="0" smtClean="0"/>
              <a:t>HC </a:t>
            </a:r>
            <a:r>
              <a:rPr lang="en-US" sz="3100" dirty="0"/>
              <a:t>Sequencer experienced some problems on Saturday morning while checking the state of power converters: random “front-end is down”  exceptions: each task repetition produced similar exception for different devices while the PCs synoptic didn’t show any </a:t>
            </a:r>
            <a:r>
              <a:rPr lang="en-US" sz="3100" dirty="0" smtClean="0"/>
              <a:t>problems</a:t>
            </a:r>
          </a:p>
          <a:p>
            <a:r>
              <a:rPr lang="en-US" sz="3100" dirty="0" smtClean="0"/>
              <a:t>The </a:t>
            </a:r>
            <a:r>
              <a:rPr lang="en-US" sz="3100" dirty="0"/>
              <a:t>only significant change done in LHC Sequencer was switching to the latest cmw-rda library. Other changes are related to the Sequence Editor development and are not used during the sequence execution. After rolling back to the previous version of Sequencer (using the previous version of cmw-rda 2.8.13) this problem seems to disappear.</a:t>
            </a:r>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6</a:t>
            </a:fld>
            <a:endParaRPr lang="en-US"/>
          </a:p>
        </p:txBody>
      </p:sp>
    </p:spTree>
    <p:extLst>
      <p:ext uri="{BB962C8B-B14F-4D97-AF65-F5344CB8AC3E}">
        <p14:creationId xmlns:p14="http://schemas.microsoft.com/office/powerpoint/2010/main" val="980910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422"/>
            <a:ext cx="8229600" cy="1143000"/>
          </a:xfrm>
        </p:spPr>
        <p:txBody>
          <a:bodyPr>
            <a:normAutofit/>
          </a:bodyPr>
          <a:lstStyle/>
          <a:p>
            <a:r>
              <a:rPr lang="en-US" dirty="0" smtClean="0"/>
              <a:t>LSA - </a:t>
            </a:r>
            <a:r>
              <a:rPr lang="en-US" dirty="0" err="1" smtClean="0"/>
              <a:t>G.Kruk</a:t>
            </a:r>
            <a:endParaRPr lang="en-US" dirty="0"/>
          </a:p>
        </p:txBody>
      </p:sp>
      <p:sp>
        <p:nvSpPr>
          <p:cNvPr id="3" name="Content Placeholder 2"/>
          <p:cNvSpPr>
            <a:spLocks noGrp="1"/>
          </p:cNvSpPr>
          <p:nvPr>
            <p:ph idx="1"/>
          </p:nvPr>
        </p:nvSpPr>
        <p:spPr>
          <a:xfrm>
            <a:off x="210207" y="1164898"/>
            <a:ext cx="8811171" cy="4961266"/>
          </a:xfrm>
        </p:spPr>
        <p:txBody>
          <a:bodyPr>
            <a:noAutofit/>
          </a:bodyPr>
          <a:lstStyle/>
          <a:p>
            <a:pPr marL="0" indent="0">
              <a:buNone/>
            </a:pPr>
            <a:r>
              <a:rPr lang="en-US" sz="1600" dirty="0" smtClean="0"/>
              <a:t>1. LHC </a:t>
            </a:r>
            <a:r>
              <a:rPr lang="en-US" sz="1600" dirty="0" smtClean="0"/>
              <a:t>Collimator task that compares HW and DB </a:t>
            </a:r>
            <a:r>
              <a:rPr lang="en-US" sz="1600" dirty="0" smtClean="0"/>
              <a:t>settings</a:t>
            </a:r>
          </a:p>
          <a:p>
            <a:pPr lvl="1"/>
            <a:r>
              <a:rPr lang="en-US" sz="1050" dirty="0"/>
              <a:t>To fix the problem I rolled back version of that module to previous on LHC and SPS </a:t>
            </a:r>
            <a:r>
              <a:rPr lang="en-US" sz="1050" dirty="0" smtClean="0"/>
              <a:t>servers.</a:t>
            </a:r>
          </a:p>
          <a:p>
            <a:pPr lvl="1">
              <a:lnSpc>
                <a:spcPct val="50000"/>
              </a:lnSpc>
            </a:pPr>
            <a:r>
              <a:rPr lang="en-US" sz="1050" dirty="0" smtClean="0"/>
              <a:t>I </a:t>
            </a:r>
            <a:r>
              <a:rPr lang="en-US" sz="1050" dirty="0"/>
              <a:t>will know more on Monday when I will check it with </a:t>
            </a:r>
            <a:r>
              <a:rPr lang="en-US" sz="1050" dirty="0" err="1"/>
              <a:t>InCA</a:t>
            </a:r>
            <a:r>
              <a:rPr lang="en-US" sz="1050" dirty="0"/>
              <a:t> team</a:t>
            </a:r>
            <a:r>
              <a:rPr lang="en-US" sz="1050" dirty="0" smtClean="0"/>
              <a:t>.</a:t>
            </a:r>
            <a:endParaRPr lang="en-US" sz="1600" dirty="0" smtClean="0"/>
          </a:p>
          <a:p>
            <a:pPr marL="0" indent="0">
              <a:buNone/>
            </a:pPr>
            <a:r>
              <a:rPr lang="en-US" sz="1600" dirty="0" smtClean="0"/>
              <a:t>2.  “Problem with FIDEL task</a:t>
            </a:r>
            <a:r>
              <a:rPr lang="en-US" sz="1600" dirty="0" smtClean="0"/>
              <a:t>”</a:t>
            </a:r>
            <a:endParaRPr lang="en-US" sz="1600" dirty="0" smtClean="0"/>
          </a:p>
          <a:p>
            <a:pPr lvl="1"/>
            <a:r>
              <a:rPr lang="en-US" sz="1050" dirty="0" smtClean="0"/>
              <a:t>It looks like the Fidel classes keep an internal state (Hardware group name).</a:t>
            </a:r>
          </a:p>
          <a:p>
            <a:pPr lvl="1"/>
            <a:r>
              <a:rPr lang="en-US" sz="1050" dirty="0" smtClean="0"/>
              <a:t>This variable seems to be initialized by a sequencer task during injection and then used later during ramp.</a:t>
            </a:r>
          </a:p>
          <a:p>
            <a:pPr lvl="1"/>
            <a:r>
              <a:rPr lang="en-US" sz="1050" dirty="0" smtClean="0"/>
              <a:t>The problem comes if the LSA server is rebooted in the meantime.</a:t>
            </a:r>
          </a:p>
          <a:p>
            <a:pPr lvl="1"/>
            <a:r>
              <a:rPr lang="en-US" sz="1050" dirty="0" smtClean="0"/>
              <a:t>This weekend I rebooted LSA server twice – on Friday to cure the LHC Collimator task and on Saturday when Chris asked me to do it to solve the publication problem.</a:t>
            </a:r>
          </a:p>
          <a:p>
            <a:pPr lvl="1">
              <a:lnSpc>
                <a:spcPct val="60000"/>
              </a:lnSpc>
            </a:pPr>
            <a:r>
              <a:rPr lang="en-US" sz="1050" dirty="0" smtClean="0"/>
              <a:t>And the FIDEL problem occurred twice after these reboots. I’ll talk to M. </a:t>
            </a:r>
            <a:r>
              <a:rPr lang="en-US" sz="1050" dirty="0" err="1" smtClean="0"/>
              <a:t>Strzelczyk</a:t>
            </a:r>
            <a:r>
              <a:rPr lang="en-US" sz="1050" dirty="0" smtClean="0"/>
              <a:t> (Fidel Responsible) about that on Monday</a:t>
            </a:r>
            <a:r>
              <a:rPr lang="en-US" sz="1050" dirty="0" smtClean="0"/>
              <a:t>.</a:t>
            </a:r>
            <a:endParaRPr lang="en-US" sz="1600" dirty="0" smtClean="0"/>
          </a:p>
          <a:p>
            <a:pPr marL="0" indent="0">
              <a:buNone/>
            </a:pPr>
            <a:r>
              <a:rPr lang="en-US" sz="1600" dirty="0" smtClean="0"/>
              <a:t>3. </a:t>
            </a:r>
            <a:r>
              <a:rPr lang="en-US" sz="1600" dirty="0" smtClean="0"/>
              <a:t>“</a:t>
            </a:r>
            <a:r>
              <a:rPr lang="en-US" sz="1600" dirty="0" smtClean="0"/>
              <a:t>LSA check on PC state not working properly</a:t>
            </a:r>
            <a:r>
              <a:rPr lang="en-US" sz="1600" dirty="0" smtClean="0"/>
              <a:t>”</a:t>
            </a:r>
          </a:p>
          <a:p>
            <a:pPr lvl="1"/>
            <a:r>
              <a:rPr lang="en-US" sz="1050" dirty="0"/>
              <a:t>This sequencer task is implemented in Java class called “LSA” but it doesn’t use LSA Server to perform the check of PC state.</a:t>
            </a:r>
          </a:p>
          <a:p>
            <a:pPr lvl="1">
              <a:lnSpc>
                <a:spcPct val="60000"/>
              </a:lnSpc>
            </a:pPr>
            <a:r>
              <a:rPr lang="en-US" sz="1050" dirty="0" smtClean="0"/>
              <a:t>It reads it directly from FGCs via JAPC/CMW.  See Roman’s mail for details</a:t>
            </a:r>
            <a:r>
              <a:rPr lang="en-US" sz="1050" dirty="0" smtClean="0"/>
              <a:t>.</a:t>
            </a:r>
            <a:endParaRPr lang="en-US" sz="1600" dirty="0" smtClean="0"/>
          </a:p>
          <a:p>
            <a:pPr marL="0" indent="0">
              <a:buNone/>
            </a:pPr>
            <a:r>
              <a:rPr lang="en-US" sz="1600" dirty="0" smtClean="0"/>
              <a:t>4. </a:t>
            </a:r>
            <a:r>
              <a:rPr lang="en-US" sz="1600" dirty="0" smtClean="0"/>
              <a:t>“</a:t>
            </a:r>
            <a:r>
              <a:rPr lang="en-US" sz="1600" dirty="0" smtClean="0"/>
              <a:t>LSA is tired: it takes MINUTES to send an actual trim</a:t>
            </a:r>
            <a:r>
              <a:rPr lang="en-US" sz="1600" dirty="0" smtClean="0"/>
              <a:t>”</a:t>
            </a:r>
            <a:endParaRPr lang="en-US" sz="1600" dirty="0" smtClean="0"/>
          </a:p>
          <a:p>
            <a:pPr lvl="1"/>
            <a:r>
              <a:rPr lang="en-US" sz="1050" dirty="0" smtClean="0"/>
              <a:t>The trim was actually relatively fast, it took about 200ms. The problem was with sending the value to the FGC. From LSA all settings are send to the HW using asynchronous SET.</a:t>
            </a:r>
          </a:p>
          <a:p>
            <a:pPr lvl="1"/>
            <a:r>
              <a:rPr lang="en-US" sz="1050" dirty="0" smtClean="0"/>
              <a:t>So basically we do a SET and we wait for the hardware to send us </a:t>
            </a:r>
            <a:r>
              <a:rPr lang="en-US" sz="1050" dirty="0" err="1" smtClean="0"/>
              <a:t>ACKnowledgement</a:t>
            </a:r>
            <a:r>
              <a:rPr lang="en-US" sz="1050" dirty="0" smtClean="0"/>
              <a:t>.</a:t>
            </a:r>
          </a:p>
          <a:p>
            <a:pPr lvl="1"/>
            <a:r>
              <a:rPr lang="en-US" sz="1050" dirty="0" smtClean="0"/>
              <a:t>Typically ACKs come after 1-2 sec (for certain device types after 30-40 sec), but we wait up to 60 seconds and then we throw a timeout exception (that you can see in the Logbook entry).</a:t>
            </a:r>
          </a:p>
          <a:p>
            <a:pPr lvl="1"/>
            <a:r>
              <a:rPr lang="en-US" sz="1050" dirty="0" smtClean="0"/>
              <a:t>We observed a similar problem few times in the past but it was happening only when driving thousands  of FGCs at a time.</a:t>
            </a:r>
          </a:p>
          <a:p>
            <a:pPr lvl="1"/>
            <a:r>
              <a:rPr lang="en-US" sz="1050" dirty="0" smtClean="0"/>
              <a:t>When talking to </a:t>
            </a:r>
            <a:r>
              <a:rPr lang="en-US" sz="1050" dirty="0" err="1" smtClean="0"/>
              <a:t>Wojtek</a:t>
            </a:r>
            <a:r>
              <a:rPr lang="en-US" sz="1050" dirty="0" smtClean="0"/>
              <a:t> we thought that it might be related to the fact that by default CMW drops messages coming from the HW if CMW queues are full on the client side.</a:t>
            </a:r>
          </a:p>
          <a:p>
            <a:pPr lvl="1"/>
            <a:r>
              <a:rPr lang="en-US" sz="1050" dirty="0" smtClean="0"/>
              <a:t>This would explain quite well what we observed. So to solve the problem, during this TS I’ve set appropriate JACORB property to </a:t>
            </a:r>
            <a:r>
              <a:rPr lang="en-US" sz="1050" dirty="0" smtClean="0"/>
              <a:t>assure that </a:t>
            </a:r>
            <a:r>
              <a:rPr lang="en-US" sz="1050" dirty="0" smtClean="0"/>
              <a:t>no ACK messages are lost. But it seems that this didn’t solve the problem or the problem is elsewhere.</a:t>
            </a:r>
          </a:p>
          <a:p>
            <a:pPr lvl="1"/>
            <a:r>
              <a:rPr lang="en-US" sz="1050" dirty="0" smtClean="0"/>
              <a:t>What is different is that so far it was happening only when sending settings to hundreds/thousands of devices.</a:t>
            </a:r>
          </a:p>
          <a:p>
            <a:pPr lvl="1"/>
            <a:r>
              <a:rPr lang="en-US" sz="1050" dirty="0" smtClean="0"/>
              <a:t>In this case the SET was done only on 8 PCs. It looks a bit related to the problem from point 3. To be followed up..</a:t>
            </a:r>
            <a:endParaRPr lang="en-US" sz="1050" dirty="0"/>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7</a:t>
            </a:fld>
            <a:endParaRPr lang="en-US"/>
          </a:p>
        </p:txBody>
      </p:sp>
    </p:spTree>
    <p:extLst>
      <p:ext uri="{BB962C8B-B14F-4D97-AF65-F5344CB8AC3E}">
        <p14:creationId xmlns:p14="http://schemas.microsoft.com/office/powerpoint/2010/main" val="2921611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A few issues were fixed immediately by rolling back to the previous version</a:t>
            </a:r>
          </a:p>
          <a:p>
            <a:r>
              <a:rPr lang="en-US" dirty="0" smtClean="0"/>
              <a:t>The DB handshake seems to be solved but today the experts will have a closer look on the </a:t>
            </a:r>
            <a:r>
              <a:rPr lang="en-US" dirty="0" err="1" smtClean="0"/>
              <a:t>logfiles</a:t>
            </a:r>
            <a:endParaRPr lang="en-US" dirty="0" smtClean="0"/>
          </a:p>
          <a:p>
            <a:r>
              <a:rPr lang="en-US" dirty="0" smtClean="0"/>
              <a:t>DIP and VISTAR problems will also be </a:t>
            </a:r>
            <a:r>
              <a:rPr lang="en-US" dirty="0" err="1" smtClean="0"/>
              <a:t>anaylsed</a:t>
            </a:r>
            <a:r>
              <a:rPr lang="en-US" dirty="0" smtClean="0"/>
              <a:t> in detail today</a:t>
            </a:r>
          </a:p>
          <a:p>
            <a:r>
              <a:rPr lang="en-US" dirty="0" smtClean="0"/>
              <a:t>LSA experts will contact FIDEL and FGC experts</a:t>
            </a:r>
          </a:p>
          <a:p>
            <a:r>
              <a:rPr lang="en-US" dirty="0" smtClean="0"/>
              <a:t>I will follow these up and keep OP informed</a:t>
            </a:r>
            <a:endParaRPr lang="en-US" dirty="0"/>
          </a:p>
        </p:txBody>
      </p:sp>
      <p:sp>
        <p:nvSpPr>
          <p:cNvPr id="4" name="Date Placeholder 3"/>
          <p:cNvSpPr>
            <a:spLocks noGrp="1"/>
          </p:cNvSpPr>
          <p:nvPr>
            <p:ph type="dt" sz="half" idx="10"/>
          </p:nvPr>
        </p:nvSpPr>
        <p:spPr/>
        <p:txBody>
          <a:bodyPr/>
          <a:lstStyle/>
          <a:p>
            <a:r>
              <a:rPr lang="en-US" smtClean="0"/>
              <a:t>5th September 2011</a:t>
            </a:r>
            <a:endParaRPr lang="en-US"/>
          </a:p>
        </p:txBody>
      </p:sp>
      <p:sp>
        <p:nvSpPr>
          <p:cNvPr id="5" name="Footer Placeholder 4"/>
          <p:cNvSpPr>
            <a:spLocks noGrp="1"/>
          </p:cNvSpPr>
          <p:nvPr>
            <p:ph type="ftr" sz="quarter" idx="11"/>
          </p:nvPr>
        </p:nvSpPr>
        <p:spPr/>
        <p:txBody>
          <a:bodyPr/>
          <a:lstStyle/>
          <a:p>
            <a:r>
              <a:rPr lang="en-US" smtClean="0"/>
              <a:t>P.Charrue - 8h30 meeting</a:t>
            </a:r>
            <a:endParaRPr lang="en-US"/>
          </a:p>
        </p:txBody>
      </p:sp>
      <p:sp>
        <p:nvSpPr>
          <p:cNvPr id="6" name="Slide Number Placeholder 5"/>
          <p:cNvSpPr>
            <a:spLocks noGrp="1"/>
          </p:cNvSpPr>
          <p:nvPr>
            <p:ph type="sldNum" sz="quarter" idx="12"/>
          </p:nvPr>
        </p:nvSpPr>
        <p:spPr/>
        <p:txBody>
          <a:bodyPr/>
          <a:lstStyle/>
          <a:p>
            <a:fld id="{52785094-7FE1-444A-A8C8-70FCB84B4DF8}" type="slidenum">
              <a:rPr lang="en-US" smtClean="0"/>
              <a:t>8</a:t>
            </a:fld>
            <a:endParaRPr lang="en-US"/>
          </a:p>
        </p:txBody>
      </p:sp>
    </p:spTree>
    <p:extLst>
      <p:ext uri="{BB962C8B-B14F-4D97-AF65-F5344CB8AC3E}">
        <p14:creationId xmlns:p14="http://schemas.microsoft.com/office/powerpoint/2010/main" val="3992028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990</Words>
  <Application>Microsoft Macintosh PowerPoint</Application>
  <PresentationFormat>On-screen Show (4:3)</PresentationFormat>
  <Paragraphs>91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Technical Stop feed-down</vt:lpstr>
      <vt:lpstr>Reminder: CO planned changes during TS#4</vt:lpstr>
      <vt:lpstr>Controls issues from eLogbook</vt:lpstr>
      <vt:lpstr>DIP and VISTAR K.Kostro</vt:lpstr>
      <vt:lpstr>DataBase publication C.Roderick</vt:lpstr>
      <vt:lpstr>XPOC and Sequencer R.Gorbonosov</vt:lpstr>
      <vt:lpstr>LSA - G.Kruk</vt:lpstr>
      <vt:lpstr>Conclusion</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Pierre Charrue</dc:creator>
  <cp:lastModifiedBy>Pierre Charrue</cp:lastModifiedBy>
  <cp:revision>13</cp:revision>
  <dcterms:created xsi:type="dcterms:W3CDTF">2010-03-07T22:27:15Z</dcterms:created>
  <dcterms:modified xsi:type="dcterms:W3CDTF">2011-09-05T06:25:33Z</dcterms:modified>
</cp:coreProperties>
</file>