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96" r:id="rId2"/>
    <p:sldId id="297" r:id="rId3"/>
    <p:sldId id="285" r:id="rId4"/>
    <p:sldId id="291" r:id="rId5"/>
    <p:sldId id="295" r:id="rId6"/>
    <p:sldId id="292" r:id="rId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C0000"/>
    <a:srgbClr val="FF33CC"/>
    <a:srgbClr val="0047B0"/>
    <a:srgbClr val="6699FF"/>
    <a:srgbClr val="0066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9296" autoAdjust="0"/>
  </p:normalViewPr>
  <p:slideViewPr>
    <p:cSldViewPr>
      <p:cViewPr>
        <p:scale>
          <a:sx n="100" d="100"/>
          <a:sy n="100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90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files\asuraci\Local%20Settings\Temporary%20Internet%20Files\Content.Outlook\629UG652\P8_recup_tim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1009988901220862E-2"/>
          <c:y val="3.7520391517128888E-2"/>
          <c:w val="0.77358490566037752"/>
          <c:h val="0.84013050570962455"/>
        </c:manualLayout>
      </c:layout>
      <c:scatterChart>
        <c:scatterStyle val="lineMarker"/>
        <c:ser>
          <c:idx val="0"/>
          <c:order val="0"/>
          <c:spPr>
            <a:ln w="25400">
              <a:solidFill>
                <a:srgbClr val="63AAF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Sheet1!$A$9:$A$77</c:f>
              <c:numCache>
                <c:formatCode>General</c:formatCode>
                <c:ptCount val="6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Sheet1!$B$9:$B$77</c:f>
              <c:numCache>
                <c:formatCode>General</c:formatCode>
                <c:ptCount val="69"/>
                <c:pt idx="20">
                  <c:v>2.3120500000000002</c:v>
                </c:pt>
                <c:pt idx="21">
                  <c:v>2.3032500000000002</c:v>
                </c:pt>
                <c:pt idx="22">
                  <c:v>2.2826</c:v>
                </c:pt>
                <c:pt idx="23">
                  <c:v>2.2499000000000002</c:v>
                </c:pt>
                <c:pt idx="24">
                  <c:v>2.2145999999999999</c:v>
                </c:pt>
                <c:pt idx="25">
                  <c:v>2.1806999999999999</c:v>
                </c:pt>
                <c:pt idx="26">
                  <c:v>2.1506999999999996</c:v>
                </c:pt>
                <c:pt idx="27">
                  <c:v>2.1224500000000002</c:v>
                </c:pt>
                <c:pt idx="28">
                  <c:v>2.0953499999999998</c:v>
                </c:pt>
                <c:pt idx="29">
                  <c:v>2.0702499999999997</c:v>
                </c:pt>
                <c:pt idx="30">
                  <c:v>2.0390000000000001</c:v>
                </c:pt>
                <c:pt idx="31">
                  <c:v>2.0137</c:v>
                </c:pt>
                <c:pt idx="32">
                  <c:v>1.9875500000000001</c:v>
                </c:pt>
                <c:pt idx="33">
                  <c:v>1.9668000000000001</c:v>
                </c:pt>
                <c:pt idx="34">
                  <c:v>1.9489999999999998</c:v>
                </c:pt>
                <c:pt idx="35">
                  <c:v>1.9323000000000001</c:v>
                </c:pt>
                <c:pt idx="36">
                  <c:v>1.9322999999999999</c:v>
                </c:pt>
                <c:pt idx="37">
                  <c:v>1.9211999999999998</c:v>
                </c:pt>
                <c:pt idx="38">
                  <c:v>1.9146000000000001</c:v>
                </c:pt>
                <c:pt idx="39">
                  <c:v>1.9137500000000001</c:v>
                </c:pt>
                <c:pt idx="40">
                  <c:v>1.9138000000000002</c:v>
                </c:pt>
                <c:pt idx="41">
                  <c:v>1.9113</c:v>
                </c:pt>
                <c:pt idx="42">
                  <c:v>1.9093</c:v>
                </c:pt>
                <c:pt idx="43">
                  <c:v>1.9097999999999999</c:v>
                </c:pt>
                <c:pt idx="44">
                  <c:v>1.91645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DD2D32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Sheet1!$A$9:$A$77</c:f>
              <c:numCache>
                <c:formatCode>General</c:formatCode>
                <c:ptCount val="6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Sheet1!$C$9:$C$77</c:f>
              <c:numCache>
                <c:formatCode>General</c:formatCode>
                <c:ptCount val="69"/>
                <c:pt idx="0">
                  <c:v>3.8473499999999996</c:v>
                </c:pt>
                <c:pt idx="1">
                  <c:v>3.7824</c:v>
                </c:pt>
                <c:pt idx="2">
                  <c:v>3.7061500000000001</c:v>
                </c:pt>
                <c:pt idx="3">
                  <c:v>3.6292499999999999</c:v>
                </c:pt>
                <c:pt idx="4">
                  <c:v>3.5400499999999999</c:v>
                </c:pt>
                <c:pt idx="5">
                  <c:v>3.45085</c:v>
                </c:pt>
                <c:pt idx="6">
                  <c:v>3.3602499999999997</c:v>
                </c:pt>
                <c:pt idx="7">
                  <c:v>3.27155</c:v>
                </c:pt>
                <c:pt idx="8">
                  <c:v>3.1848999999999998</c:v>
                </c:pt>
                <c:pt idx="9">
                  <c:v>3.0967000000000002</c:v>
                </c:pt>
                <c:pt idx="10">
                  <c:v>3.0150999999999999</c:v>
                </c:pt>
                <c:pt idx="11">
                  <c:v>2.9339000000000004</c:v>
                </c:pt>
                <c:pt idx="12">
                  <c:v>2.8569499999999999</c:v>
                </c:pt>
                <c:pt idx="13">
                  <c:v>2.7823500000000001</c:v>
                </c:pt>
                <c:pt idx="14">
                  <c:v>2.7107000000000001</c:v>
                </c:pt>
                <c:pt idx="15">
                  <c:v>2.6440999999999999</c:v>
                </c:pt>
                <c:pt idx="16">
                  <c:v>2.5825</c:v>
                </c:pt>
                <c:pt idx="17">
                  <c:v>2.5214499999999997</c:v>
                </c:pt>
                <c:pt idx="18">
                  <c:v>2.4614000000000003</c:v>
                </c:pt>
                <c:pt idx="19">
                  <c:v>2.4120999999999997</c:v>
                </c:pt>
                <c:pt idx="20">
                  <c:v>2.3619500000000002</c:v>
                </c:pt>
                <c:pt idx="21">
                  <c:v>2.3237999999999999</c:v>
                </c:pt>
                <c:pt idx="22">
                  <c:v>2.2880500000000001</c:v>
                </c:pt>
                <c:pt idx="23">
                  <c:v>2.2583000000000002</c:v>
                </c:pt>
                <c:pt idx="24">
                  <c:v>2.2237499999999999</c:v>
                </c:pt>
                <c:pt idx="25">
                  <c:v>2.1863000000000001</c:v>
                </c:pt>
                <c:pt idx="26">
                  <c:v>2.1527500000000002</c:v>
                </c:pt>
                <c:pt idx="27">
                  <c:v>2.1224499999999997</c:v>
                </c:pt>
                <c:pt idx="28">
                  <c:v>2.0947500000000003</c:v>
                </c:pt>
                <c:pt idx="29">
                  <c:v>2.0661499999999999</c:v>
                </c:pt>
                <c:pt idx="30">
                  <c:v>2.0410500000000003</c:v>
                </c:pt>
                <c:pt idx="31">
                  <c:v>2.0236999999999998</c:v>
                </c:pt>
                <c:pt idx="32">
                  <c:v>2.0090500000000002</c:v>
                </c:pt>
                <c:pt idx="33">
                  <c:v>1.9836</c:v>
                </c:pt>
                <c:pt idx="34">
                  <c:v>1.9572000000000001</c:v>
                </c:pt>
                <c:pt idx="35">
                  <c:v>1.9312</c:v>
                </c:pt>
                <c:pt idx="36">
                  <c:v>1.9281999999999999</c:v>
                </c:pt>
                <c:pt idx="37">
                  <c:v>1.9196</c:v>
                </c:pt>
                <c:pt idx="38">
                  <c:v>1.91655</c:v>
                </c:pt>
                <c:pt idx="39">
                  <c:v>1.9150499999999999</c:v>
                </c:pt>
                <c:pt idx="40">
                  <c:v>1.9262999999999999</c:v>
                </c:pt>
                <c:pt idx="41">
                  <c:v>1.9258500000000001</c:v>
                </c:pt>
                <c:pt idx="42">
                  <c:v>1.92435</c:v>
                </c:pt>
                <c:pt idx="43">
                  <c:v>1.9253499999999999</c:v>
                </c:pt>
                <c:pt idx="44">
                  <c:v>1.92835</c:v>
                </c:pt>
              </c:numCache>
            </c:numRef>
          </c:yVal>
        </c:ser>
        <c:ser>
          <c:idx val="2"/>
          <c:order val="2"/>
          <c:spPr>
            <a:ln w="25400">
              <a:solidFill>
                <a:srgbClr val="FFF58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Sheet1!$A$9:$A$77</c:f>
              <c:numCache>
                <c:formatCode>General</c:formatCode>
                <c:ptCount val="6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Sheet1!$D$9:$D$89</c:f>
              <c:numCache>
                <c:formatCode>General</c:formatCode>
                <c:ptCount val="81"/>
                <c:pt idx="18">
                  <c:v>2.411</c:v>
                </c:pt>
                <c:pt idx="19">
                  <c:v>2.3803000000000001</c:v>
                </c:pt>
                <c:pt idx="20">
                  <c:v>2.3424</c:v>
                </c:pt>
                <c:pt idx="21">
                  <c:v>2.3041</c:v>
                </c:pt>
                <c:pt idx="22">
                  <c:v>2.2669999999999999</c:v>
                </c:pt>
                <c:pt idx="23">
                  <c:v>2.2352499999999997</c:v>
                </c:pt>
                <c:pt idx="24">
                  <c:v>2.20465</c:v>
                </c:pt>
                <c:pt idx="25">
                  <c:v>2.1774499999999999</c:v>
                </c:pt>
                <c:pt idx="26">
                  <c:v>2.1513</c:v>
                </c:pt>
                <c:pt idx="27">
                  <c:v>2.1272000000000002</c:v>
                </c:pt>
                <c:pt idx="28">
                  <c:v>2.1055000000000001</c:v>
                </c:pt>
                <c:pt idx="29">
                  <c:v>2.0851999999999999</c:v>
                </c:pt>
                <c:pt idx="30">
                  <c:v>2.0658500000000002</c:v>
                </c:pt>
                <c:pt idx="31">
                  <c:v>2.0426000000000002</c:v>
                </c:pt>
                <c:pt idx="32">
                  <c:v>2.0234999999999999</c:v>
                </c:pt>
                <c:pt idx="33">
                  <c:v>2.0061499999999999</c:v>
                </c:pt>
                <c:pt idx="34">
                  <c:v>1.9858500000000001</c:v>
                </c:pt>
                <c:pt idx="35">
                  <c:v>1.9655499999999999</c:v>
                </c:pt>
                <c:pt idx="36">
                  <c:v>1.9487999999999999</c:v>
                </c:pt>
                <c:pt idx="37">
                  <c:v>1.9371999999999998</c:v>
                </c:pt>
                <c:pt idx="38">
                  <c:v>1.9256</c:v>
                </c:pt>
                <c:pt idx="39">
                  <c:v>1.9175</c:v>
                </c:pt>
                <c:pt idx="40">
                  <c:v>1.91395</c:v>
                </c:pt>
                <c:pt idx="41">
                  <c:v>1.9144999999999999</c:v>
                </c:pt>
                <c:pt idx="42">
                  <c:v>1.9165000000000001</c:v>
                </c:pt>
                <c:pt idx="43">
                  <c:v>1.92005</c:v>
                </c:pt>
                <c:pt idx="44">
                  <c:v>1.9255499999999999</c:v>
                </c:pt>
              </c:numCache>
            </c:numRef>
          </c:yVal>
        </c:ser>
        <c:ser>
          <c:idx val="3"/>
          <c:order val="3"/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Sheet1!$A$9:$A$77</c:f>
              <c:numCache>
                <c:formatCode>General</c:formatCode>
                <c:ptCount val="6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Sheet1!$E$9:$E$77</c:f>
              <c:numCache>
                <c:formatCode>General</c:formatCode>
                <c:ptCount val="69"/>
                <c:pt idx="15">
                  <c:v>2.61965</c:v>
                </c:pt>
                <c:pt idx="16">
                  <c:v>2.5773999999999999</c:v>
                </c:pt>
                <c:pt idx="17">
                  <c:v>2.5399500000000002</c:v>
                </c:pt>
                <c:pt idx="18">
                  <c:v>2.49505</c:v>
                </c:pt>
                <c:pt idx="19">
                  <c:v>2.4272499999999999</c:v>
                </c:pt>
                <c:pt idx="20">
                  <c:v>2.3627000000000002</c:v>
                </c:pt>
                <c:pt idx="21">
                  <c:v>2.3082000000000003</c:v>
                </c:pt>
                <c:pt idx="22">
                  <c:v>2.2626999999999997</c:v>
                </c:pt>
                <c:pt idx="23">
                  <c:v>2.2296</c:v>
                </c:pt>
                <c:pt idx="24">
                  <c:v>2.2002000000000002</c:v>
                </c:pt>
                <c:pt idx="25">
                  <c:v>2.1692999999999998</c:v>
                </c:pt>
                <c:pt idx="26">
                  <c:v>2.13815</c:v>
                </c:pt>
                <c:pt idx="27">
                  <c:v>2.1062000000000003</c:v>
                </c:pt>
                <c:pt idx="28">
                  <c:v>2.0731999999999999</c:v>
                </c:pt>
                <c:pt idx="29">
                  <c:v>2.0438000000000001</c:v>
                </c:pt>
                <c:pt idx="30">
                  <c:v>2.0170000000000003</c:v>
                </c:pt>
                <c:pt idx="31">
                  <c:v>1.9927999999999999</c:v>
                </c:pt>
                <c:pt idx="32">
                  <c:v>1.97045</c:v>
                </c:pt>
                <c:pt idx="33">
                  <c:v>1.9501999999999999</c:v>
                </c:pt>
                <c:pt idx="34">
                  <c:v>1.9401000000000002</c:v>
                </c:pt>
                <c:pt idx="35">
                  <c:v>1.9407000000000001</c:v>
                </c:pt>
                <c:pt idx="36">
                  <c:v>1.9503499999999998</c:v>
                </c:pt>
                <c:pt idx="37">
                  <c:v>1.9594499999999999</c:v>
                </c:pt>
                <c:pt idx="38">
                  <c:v>1.96305</c:v>
                </c:pt>
                <c:pt idx="39">
                  <c:v>1.9529000000000001</c:v>
                </c:pt>
                <c:pt idx="40">
                  <c:v>1.9498500000000001</c:v>
                </c:pt>
                <c:pt idx="41">
                  <c:v>1.9432999999999998</c:v>
                </c:pt>
                <c:pt idx="42">
                  <c:v>1.9372500000000001</c:v>
                </c:pt>
                <c:pt idx="43">
                  <c:v>1.9373</c:v>
                </c:pt>
                <c:pt idx="44">
                  <c:v>1.93885</c:v>
                </c:pt>
              </c:numCache>
            </c:numRef>
          </c:yVal>
        </c:ser>
        <c:ser>
          <c:idx val="4"/>
          <c:order val="4"/>
          <c:tx>
            <c:v>Average</c:v>
          </c:tx>
          <c:spPr>
            <a:ln w="25400">
              <a:solidFill>
                <a:srgbClr val="6711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99CCFF"/>
              </a:solidFill>
              <a:ln>
                <a:solidFill>
                  <a:srgbClr val="6711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5"/>
            <c:marker>
              <c:symbol val="diamond"/>
              <c:size val="11"/>
              <c:spPr>
                <a:solidFill>
                  <a:srgbClr val="DD0806"/>
                </a:solidFill>
                <a:ln>
                  <a:solidFill>
                    <a:srgbClr val="DD0806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marker>
          </c:dPt>
          <c:dPt>
            <c:idx val="11"/>
            <c:marker>
              <c:symbol val="diamond"/>
              <c:size val="11"/>
              <c:spPr>
                <a:solidFill>
                  <a:srgbClr val="F20884"/>
                </a:solidFill>
                <a:ln>
                  <a:solidFill>
                    <a:srgbClr val="DD0806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marker>
          </c:dPt>
          <c:dPt>
            <c:idx val="17"/>
            <c:marker>
              <c:symbol val="diamond"/>
              <c:size val="11"/>
              <c:spPr>
                <a:solidFill>
                  <a:srgbClr val="FF99CC"/>
                </a:solidFill>
                <a:ln>
                  <a:solidFill>
                    <a:srgbClr val="DD0806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marker>
          </c:dPt>
          <c:dPt>
            <c:idx val="23"/>
            <c:marker>
              <c:symbol val="diamond"/>
              <c:size val="11"/>
              <c:spPr>
                <a:solidFill>
                  <a:srgbClr val="FFCC99"/>
                </a:solidFill>
                <a:ln>
                  <a:solidFill>
                    <a:srgbClr val="DD0806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marker>
          </c:dPt>
          <c:dPt>
            <c:idx val="29"/>
            <c:marker>
              <c:symbol val="diamond"/>
              <c:size val="11"/>
              <c:spPr>
                <a:solidFill>
                  <a:srgbClr val="CCFFCC"/>
                </a:solidFill>
                <a:ln>
                  <a:solidFill>
                    <a:srgbClr val="DD0806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marker>
          </c:dPt>
          <c:dPt>
            <c:idx val="35"/>
            <c:marker>
              <c:symbol val="diamond"/>
              <c:size val="11"/>
              <c:spPr>
                <a:solidFill>
                  <a:srgbClr val="1FB714"/>
                </a:solidFill>
                <a:ln>
                  <a:solidFill>
                    <a:srgbClr val="DD0806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marker>
          </c:dPt>
          <c:xVal>
            <c:numRef>
              <c:f>Sheet1!$A$9:$A$77</c:f>
              <c:numCache>
                <c:formatCode>General</c:formatCode>
                <c:ptCount val="6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</c:numCache>
            </c:numRef>
          </c:xVal>
          <c:yVal>
            <c:numRef>
              <c:f>Sheet1!$F$9:$F$77</c:f>
              <c:numCache>
                <c:formatCode>0.000</c:formatCode>
                <c:ptCount val="69"/>
                <c:pt idx="0">
                  <c:v>3.8473499999999996</c:v>
                </c:pt>
                <c:pt idx="1">
                  <c:v>3.7824</c:v>
                </c:pt>
                <c:pt idx="2">
                  <c:v>3.7061500000000001</c:v>
                </c:pt>
                <c:pt idx="3">
                  <c:v>3.6292499999999999</c:v>
                </c:pt>
                <c:pt idx="4">
                  <c:v>3.5400499999999999</c:v>
                </c:pt>
                <c:pt idx="5">
                  <c:v>3.45085</c:v>
                </c:pt>
                <c:pt idx="6">
                  <c:v>3.3602499999999997</c:v>
                </c:pt>
                <c:pt idx="7">
                  <c:v>3.27155</c:v>
                </c:pt>
                <c:pt idx="8">
                  <c:v>3.1848999999999998</c:v>
                </c:pt>
                <c:pt idx="9">
                  <c:v>3.0967000000000002</c:v>
                </c:pt>
                <c:pt idx="10">
                  <c:v>3.0150999999999999</c:v>
                </c:pt>
                <c:pt idx="11">
                  <c:v>2.9339000000000004</c:v>
                </c:pt>
                <c:pt idx="12">
                  <c:v>2.8569499999999999</c:v>
                </c:pt>
                <c:pt idx="13">
                  <c:v>2.7823500000000001</c:v>
                </c:pt>
                <c:pt idx="14">
                  <c:v>2.7107000000000001</c:v>
                </c:pt>
                <c:pt idx="15">
                  <c:v>2.631875</c:v>
                </c:pt>
                <c:pt idx="16">
                  <c:v>2.5799500000000002</c:v>
                </c:pt>
                <c:pt idx="17">
                  <c:v>2.5306999999999999</c:v>
                </c:pt>
                <c:pt idx="18">
                  <c:v>2.4558166666666668</c:v>
                </c:pt>
                <c:pt idx="19">
                  <c:v>2.4065499999999997</c:v>
                </c:pt>
                <c:pt idx="20">
                  <c:v>2.3447750000000003</c:v>
                </c:pt>
                <c:pt idx="21">
                  <c:v>2.3098375000000004</c:v>
                </c:pt>
                <c:pt idx="22">
                  <c:v>2.2750874999999997</c:v>
                </c:pt>
                <c:pt idx="23">
                  <c:v>2.2432625000000002</c:v>
                </c:pt>
                <c:pt idx="24">
                  <c:v>2.2107999999999999</c:v>
                </c:pt>
                <c:pt idx="25">
                  <c:v>2.1784374999999998</c:v>
                </c:pt>
                <c:pt idx="26">
                  <c:v>2.1482250000000001</c:v>
                </c:pt>
                <c:pt idx="27">
                  <c:v>2.1195750000000002</c:v>
                </c:pt>
                <c:pt idx="28">
                  <c:v>2.0922000000000001</c:v>
                </c:pt>
                <c:pt idx="29">
                  <c:v>2.0663499999999999</c:v>
                </c:pt>
                <c:pt idx="30">
                  <c:v>2.0407250000000001</c:v>
                </c:pt>
                <c:pt idx="31">
                  <c:v>2.0182000000000002</c:v>
                </c:pt>
                <c:pt idx="32">
                  <c:v>1.9976375000000002</c:v>
                </c:pt>
                <c:pt idx="33">
                  <c:v>1.9766874999999999</c:v>
                </c:pt>
                <c:pt idx="34">
                  <c:v>1.9580375000000001</c:v>
                </c:pt>
                <c:pt idx="35">
                  <c:v>1.9424375</c:v>
                </c:pt>
                <c:pt idx="36">
                  <c:v>1.9399125000000002</c:v>
                </c:pt>
                <c:pt idx="37">
                  <c:v>1.9343624999999998</c:v>
                </c:pt>
                <c:pt idx="38">
                  <c:v>1.9299500000000001</c:v>
                </c:pt>
                <c:pt idx="39">
                  <c:v>1.9247999999999998</c:v>
                </c:pt>
                <c:pt idx="40">
                  <c:v>1.9259750000000002</c:v>
                </c:pt>
                <c:pt idx="41">
                  <c:v>1.9237374999999999</c:v>
                </c:pt>
                <c:pt idx="42">
                  <c:v>1.9218500000000001</c:v>
                </c:pt>
                <c:pt idx="43">
                  <c:v>1.9231249999999998</c:v>
                </c:pt>
                <c:pt idx="44">
                  <c:v>1.9273000000000002</c:v>
                </c:pt>
              </c:numCache>
            </c:numRef>
          </c:yVal>
        </c:ser>
        <c:axId val="92219648"/>
        <c:axId val="92225920"/>
      </c:scatterChart>
      <c:valAx>
        <c:axId val="92219648"/>
        <c:scaling>
          <c:orientation val="minMax"/>
          <c:max val="48"/>
        </c:scaling>
        <c:axPos val="b"/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Time [hrs] </a:t>
                </a:r>
              </a:p>
            </c:rich>
          </c:tx>
          <c:layout>
            <c:manualLayout>
              <c:xMode val="edge"/>
              <c:yMode val="edge"/>
              <c:x val="0.41842397336293036"/>
              <c:y val="0.938009787928221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out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92225920"/>
        <c:crosses val="autoZero"/>
        <c:crossBetween val="midCat"/>
        <c:majorUnit val="6"/>
        <c:minorUnit val="1"/>
      </c:valAx>
      <c:valAx>
        <c:axId val="92225920"/>
        <c:scaling>
          <c:orientation val="minMax"/>
          <c:max val="4"/>
          <c:min val="1.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AVG temperature arcs [K]  </a:t>
                </a:r>
              </a:p>
            </c:rich>
          </c:tx>
          <c:layout>
            <c:manualLayout>
              <c:xMode val="edge"/>
              <c:yMode val="edge"/>
              <c:x val="7.769145394006664E-3"/>
              <c:y val="0.285481239804241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out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922196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872364039955605"/>
          <c:y val="0.5807504078303426"/>
          <c:w val="0.169811320754717"/>
          <c:h val="0.21696574225122361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2DD9-BF39-435A-BA75-84F1E5E81988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A32EE-DE86-4DDF-80EA-FF64D3852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78"/>
            <a:ext cx="5438140" cy="446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824"/>
            <a:ext cx="2945659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9824"/>
            <a:ext cx="2945659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A01ABA-78A6-4AA8-AC7E-A55403C7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895B6-3231-4E6E-8EEF-8AEBD6D24A47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32946" y="744617"/>
            <a:ext cx="4531783" cy="37230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5E36-833A-4375-B8A3-ABABB095FC8D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01ABA-78A6-4AA8-AC7E-A55403C707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24E1A1-949D-4B6D-8A27-8E6EABF13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ern.ch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162800" cy="83820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Activités P8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LHCA:</a:t>
            </a:r>
          </a:p>
          <a:p>
            <a:pPr lvl="1"/>
            <a:r>
              <a:rPr lang="en-US" smtClean="0"/>
              <a:t>à l’arrêt</a:t>
            </a:r>
          </a:p>
          <a:p>
            <a:pPr lvl="1"/>
            <a:endParaRPr lang="en-US" smtClean="0"/>
          </a:p>
          <a:p>
            <a:pPr lvl="0"/>
            <a:r>
              <a:rPr lang="en-US" smtClean="0"/>
              <a:t>LHCB:</a:t>
            </a:r>
          </a:p>
          <a:p>
            <a:pPr lvl="1"/>
            <a:r>
              <a:rPr lang="en-US" smtClean="0"/>
              <a:t>Stable</a:t>
            </a:r>
          </a:p>
          <a:p>
            <a:pPr lvl="1"/>
            <a:r>
              <a:rPr lang="en-US" smtClean="0"/>
              <a:t>3.75 MW</a:t>
            </a:r>
          </a:p>
          <a:p>
            <a:pPr lvl="1"/>
            <a:endParaRPr lang="en-US" smtClean="0"/>
          </a:p>
          <a:p>
            <a:pPr lvl="0"/>
            <a:r>
              <a:rPr lang="en-US" smtClean="0"/>
              <a:t>Tunel</a:t>
            </a:r>
          </a:p>
          <a:p>
            <a:pPr lvl="1"/>
            <a:r>
              <a:rPr lang="en-US" smtClean="0"/>
              <a:t>S78 &amp; S81: Line B à 300 mbar</a:t>
            </a:r>
          </a:p>
          <a:p>
            <a:pPr lvl="1"/>
            <a:endParaRPr lang="en-US" smtClean="0"/>
          </a:p>
          <a:p>
            <a:pPr lvl="0"/>
            <a:r>
              <a:rPr lang="en-US" smtClean="0"/>
              <a:t>Consolidation</a:t>
            </a:r>
          </a:p>
          <a:p>
            <a:pPr lvl="1"/>
            <a:r>
              <a:rPr lang="en-US" smtClean="0"/>
              <a:t>QSKA: recherche de fuite toujours en cours.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08.03.10        A.Ey – KH - AS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pic>
        <p:nvPicPr>
          <p:cNvPr id="1031" name="Picture 7" descr="CERN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381000"/>
            <a:ext cx="811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u="sng">
          <a:solidFill>
            <a:schemeClr val="accent2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1.8 K cycle and specificities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19800" y="4572000"/>
            <a:ext cx="2895600" cy="17748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accent2"/>
                </a:solidFill>
                <a:ea typeface="ヒラギノ角ゴ Pro W3" pitchFamily="96" charset="-128"/>
              </a:rPr>
              <a:t>CC:</a:t>
            </a:r>
          </a:p>
          <a:p>
            <a:r>
              <a:rPr lang="fr-FR" sz="1800">
                <a:solidFill>
                  <a:schemeClr val="accent2"/>
                </a:solidFill>
                <a:ea typeface="ヒラギノ角ゴ Pro W3" pitchFamily="96" charset="-128"/>
              </a:rPr>
              <a:t> - 3D wheels</a:t>
            </a:r>
          </a:p>
          <a:p>
            <a:r>
              <a:rPr lang="fr-FR" sz="1800">
                <a:solidFill>
                  <a:schemeClr val="accent2"/>
                </a:solidFill>
                <a:ea typeface="ヒラギノ角ゴ Pro W3" pitchFamily="96" charset="-128"/>
              </a:rPr>
              <a:t> - Bearings (300K)</a:t>
            </a:r>
          </a:p>
          <a:p>
            <a:r>
              <a:rPr lang="fr-FR">
                <a:solidFill>
                  <a:schemeClr val="accent2"/>
                </a:solidFill>
                <a:ea typeface="ヒラギノ角ゴ Pro W3" pitchFamily="96" charset="-128"/>
              </a:rPr>
              <a:t>HX:</a:t>
            </a:r>
          </a:p>
          <a:p>
            <a:r>
              <a:rPr lang="fr-FR">
                <a:solidFill>
                  <a:schemeClr val="accent2"/>
                </a:solidFill>
                <a:ea typeface="ヒラギノ角ゴ Pro W3" pitchFamily="96" charset="-128"/>
              </a:rPr>
              <a:t> </a:t>
            </a:r>
            <a:r>
              <a:rPr lang="fr-FR" sz="1800">
                <a:solidFill>
                  <a:schemeClr val="accent2"/>
                </a:solidFill>
                <a:ea typeface="ヒラギノ角ゴ Pro W3" pitchFamily="96" charset="-128"/>
              </a:rPr>
              <a:t>- Very Low Pressure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975" y="1112838"/>
            <a:ext cx="2638425" cy="4830762"/>
            <a:chOff x="114" y="701"/>
            <a:chExt cx="1662" cy="3043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14" y="701"/>
              <a:ext cx="1662" cy="3043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" y="797"/>
              <a:ext cx="1529" cy="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210" y="3360"/>
              <a:ext cx="15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0000"/>
                  </a:solidFill>
                  <a:latin typeface="Tahoma" pitchFamily="96" charset="0"/>
                </a:rPr>
                <a:t>“Mixed” Compression      P ratio ≈ 80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008" y="2976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>
                  <a:ea typeface="ヒラギノ角ゴ Pro W3" pitchFamily="96" charset="-128"/>
                </a:rPr>
                <a:t>HX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4572000"/>
            <a:ext cx="3810000" cy="2057400"/>
            <a:chOff x="1152" y="2880"/>
            <a:chExt cx="2400" cy="129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016" y="2880"/>
              <a:ext cx="1536" cy="1296"/>
              <a:chOff x="2016" y="2880"/>
              <a:chExt cx="1536" cy="1296"/>
            </a:xfrm>
          </p:grpSpPr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17" y="3042"/>
                <a:ext cx="1535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2016" y="2880"/>
                <a:ext cx="1536" cy="23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800">
                    <a:latin typeface="Tahoma" pitchFamily="96" charset="0"/>
                  </a:rPr>
                  <a:t>Stainless Steel Plate</a:t>
                </a:r>
              </a:p>
            </p:txBody>
          </p:sp>
        </p:grp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H="1" flipV="1">
              <a:off x="1152" y="3168"/>
              <a:ext cx="864" cy="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971800" y="914400"/>
            <a:ext cx="5930900" cy="3595688"/>
            <a:chOff x="1872" y="576"/>
            <a:chExt cx="3736" cy="226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72" y="576"/>
              <a:ext cx="3736" cy="2265"/>
              <a:chOff x="1872" y="576"/>
              <a:chExt cx="3736" cy="2265"/>
            </a:xfrm>
          </p:grpSpPr>
          <p:sp>
            <p:nvSpPr>
              <p:cNvPr id="616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872" y="576"/>
                <a:ext cx="3736" cy="2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161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3" y="620"/>
                <a:ext cx="1815" cy="2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162" name="Line 18"/>
              <p:cNvSpPr>
                <a:spLocks noChangeAspect="1" noChangeShapeType="1"/>
              </p:cNvSpPr>
              <p:nvPr/>
            </p:nvSpPr>
            <p:spPr bwMode="auto">
              <a:xfrm>
                <a:off x="3822" y="1871"/>
                <a:ext cx="699" cy="4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4488" y="2283"/>
                <a:ext cx="1008" cy="326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solidFill>
                      <a:schemeClr val="bg1"/>
                    </a:solidFill>
                    <a:latin typeface="Comic Sans MS" pitchFamily="96" charset="0"/>
                  </a:rPr>
                  <a:t>Axial-centrifugal</a:t>
                </a:r>
              </a:p>
              <a:p>
                <a:pPr eaLnBrk="1" hangingPunct="1"/>
                <a:r>
                  <a:rPr lang="en-US" sz="1400">
                    <a:solidFill>
                      <a:schemeClr val="bg1"/>
                    </a:solidFill>
                    <a:latin typeface="Comic Sans MS" pitchFamily="96" charset="0"/>
                  </a:rPr>
                  <a:t>Impeller (3D)</a:t>
                </a:r>
              </a:p>
            </p:txBody>
          </p:sp>
          <p:sp>
            <p:nvSpPr>
              <p:cNvPr id="6164" name="Line 20"/>
              <p:cNvSpPr>
                <a:spLocks noChangeAspect="1" noChangeShapeType="1"/>
              </p:cNvSpPr>
              <p:nvPr/>
            </p:nvSpPr>
            <p:spPr bwMode="auto">
              <a:xfrm>
                <a:off x="4019" y="1761"/>
                <a:ext cx="469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488" y="1617"/>
                <a:ext cx="687" cy="32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Comic Sans MS" pitchFamily="96" charset="0"/>
                  </a:rPr>
                  <a:t>Fixed-vane</a:t>
                </a:r>
              </a:p>
              <a:p>
                <a:pPr eaLnBrk="1" hangingPunct="1"/>
                <a:r>
                  <a:rPr lang="en-US" sz="1400">
                    <a:latin typeface="Comic Sans MS" pitchFamily="96" charset="0"/>
                  </a:rPr>
                  <a:t>diffuser</a:t>
                </a:r>
              </a:p>
            </p:txBody>
          </p:sp>
          <p:sp>
            <p:nvSpPr>
              <p:cNvPr id="6166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3705" y="1390"/>
                <a:ext cx="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72" y="1323"/>
                <a:ext cx="733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772" y="1390"/>
                <a:ext cx="733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4488" y="952"/>
                <a:ext cx="1073" cy="594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solidFill>
                      <a:schemeClr val="bg1"/>
                    </a:solidFill>
                    <a:latin typeface="Comic Sans MS" pitchFamily="96" charset="0"/>
                  </a:rPr>
                  <a:t>3-phase induction</a:t>
                </a:r>
              </a:p>
              <a:p>
                <a:pPr eaLnBrk="1" hangingPunct="1"/>
                <a:r>
                  <a:rPr lang="en-US" sz="1400">
                    <a:solidFill>
                      <a:schemeClr val="bg1"/>
                    </a:solidFill>
                    <a:latin typeface="Comic Sans MS" pitchFamily="96" charset="0"/>
                  </a:rPr>
                  <a:t>Electrical motor</a:t>
                </a:r>
              </a:p>
              <a:p>
                <a:pPr eaLnBrk="1" hangingPunct="1"/>
                <a:r>
                  <a:rPr lang="en-US" sz="1400">
                    <a:solidFill>
                      <a:schemeClr val="bg1"/>
                    </a:solidFill>
                    <a:latin typeface="Comic Sans MS" pitchFamily="96" charset="0"/>
                  </a:rPr>
                  <a:t>(rotational speed: </a:t>
                </a:r>
              </a:p>
              <a:p>
                <a:pPr eaLnBrk="1" hangingPunct="1"/>
                <a:r>
                  <a:rPr lang="en-US" sz="1400">
                    <a:solidFill>
                      <a:schemeClr val="bg1"/>
                    </a:solidFill>
                    <a:latin typeface="Comic Sans MS" pitchFamily="96" charset="0"/>
                  </a:rPr>
                  <a:t>200 to 700 Hz)</a:t>
                </a:r>
              </a:p>
            </p:txBody>
          </p:sp>
          <p:sp>
            <p:nvSpPr>
              <p:cNvPr id="6170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3060" y="1179"/>
                <a:ext cx="57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60" y="1215"/>
                <a:ext cx="56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Line 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60" y="1215"/>
                <a:ext cx="566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15" y="816"/>
                <a:ext cx="714" cy="57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>
                    <a:solidFill>
                      <a:schemeClr val="bg1"/>
                    </a:solidFill>
                    <a:latin typeface="Comic Sans MS" pitchFamily="96" charset="0"/>
                  </a:rPr>
                  <a:t>Active</a:t>
                </a:r>
              </a:p>
              <a:p>
                <a:pPr algn="ctr" eaLnBrk="1" hangingPunct="1"/>
                <a:r>
                  <a:rPr lang="en-US" sz="1800">
                    <a:solidFill>
                      <a:schemeClr val="bg1"/>
                    </a:solidFill>
                    <a:latin typeface="Comic Sans MS" pitchFamily="96" charset="0"/>
                  </a:rPr>
                  <a:t>magnetic</a:t>
                </a:r>
              </a:p>
              <a:p>
                <a:pPr algn="ctr" eaLnBrk="1" hangingPunct="1"/>
                <a:r>
                  <a:rPr lang="en-US" sz="1800">
                    <a:solidFill>
                      <a:schemeClr val="bg1"/>
                    </a:solidFill>
                    <a:latin typeface="Comic Sans MS" pitchFamily="96" charset="0"/>
                  </a:rPr>
                  <a:t>bearings</a:t>
                </a:r>
              </a:p>
            </p:txBody>
          </p:sp>
          <p:sp>
            <p:nvSpPr>
              <p:cNvPr id="6174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1957" y="1598"/>
                <a:ext cx="9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256" y="599"/>
                <a:ext cx="0" cy="99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sm" len="med"/>
                <a:tailEnd type="triangle" w="sm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Text Box 32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1768" y="885"/>
                <a:ext cx="93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800">
                    <a:solidFill>
                      <a:srgbClr val="0000FF"/>
                    </a:solidFill>
                    <a:latin typeface="Comic Sans MS" pitchFamily="96" charset="0"/>
                  </a:rPr>
                  <a:t>300 K under</a:t>
                </a:r>
                <a:endParaRPr lang="fr-FR" sz="1800">
                  <a:solidFill>
                    <a:srgbClr val="0000FF"/>
                  </a:solidFill>
                  <a:latin typeface="Comic Sans MS" pitchFamily="96" charset="0"/>
                </a:endParaRPr>
              </a:p>
              <a:p>
                <a:pPr algn="ctr" eaLnBrk="1" hangingPunct="1"/>
                <a:r>
                  <a:rPr lang="en-GB" sz="1800">
                    <a:solidFill>
                      <a:srgbClr val="0000FF"/>
                    </a:solidFill>
                    <a:latin typeface="Comic Sans MS" pitchFamily="96" charset="0"/>
                  </a:rPr>
                  <a:t>atmosphere</a:t>
                </a:r>
              </a:p>
            </p:txBody>
          </p:sp>
          <p:sp>
            <p:nvSpPr>
              <p:cNvPr id="6177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2256" y="1598"/>
                <a:ext cx="0" cy="116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sm" len="med"/>
                <a:tailEnd type="triangle" w="sm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34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1823" y="2006"/>
                <a:ext cx="82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>
                    <a:solidFill>
                      <a:srgbClr val="0000FF"/>
                    </a:solidFill>
                    <a:latin typeface="Comic Sans MS" pitchFamily="96" charset="0"/>
                  </a:rPr>
                  <a:t>Cold under</a:t>
                </a:r>
              </a:p>
              <a:p>
                <a:pPr algn="ctr" eaLnBrk="1" hangingPunct="1"/>
                <a:r>
                  <a:rPr lang="en-US" sz="1800">
                    <a:solidFill>
                      <a:srgbClr val="0000FF"/>
                    </a:solidFill>
                    <a:latin typeface="Comic Sans MS" pitchFamily="96" charset="0"/>
                  </a:rPr>
                  <a:t>vacuum</a:t>
                </a:r>
              </a:p>
            </p:txBody>
          </p:sp>
          <p:sp>
            <p:nvSpPr>
              <p:cNvPr id="6179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3574" y="2592"/>
                <a:ext cx="381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Comic Sans MS" pitchFamily="96" charset="0"/>
                  </a:rPr>
                  <a:t>Inlet</a:t>
                </a:r>
              </a:p>
            </p:txBody>
          </p:sp>
          <p:sp>
            <p:nvSpPr>
              <p:cNvPr id="6180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342" y="1824"/>
                <a:ext cx="461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sz="1400">
                    <a:latin typeface="Comic Sans MS" pitchFamily="96" charset="0"/>
                  </a:rPr>
                  <a:t>Out</a:t>
                </a:r>
                <a:r>
                  <a:rPr lang="en-GB" sz="1400">
                    <a:latin typeface="Comic Sans MS" pitchFamily="96" charset="0"/>
                  </a:rPr>
                  <a:t>let</a:t>
                </a:r>
              </a:p>
            </p:txBody>
          </p:sp>
          <p:sp>
            <p:nvSpPr>
              <p:cNvPr id="6181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2544" y="1978"/>
                <a:ext cx="0" cy="5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2766" y="2723"/>
                <a:ext cx="79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sm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2519" y="2400"/>
                <a:ext cx="860" cy="32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fr-FR" sz="1400">
                    <a:latin typeface="Comic Sans MS" pitchFamily="96" charset="0"/>
                  </a:rPr>
                  <a:t>Pressure ratio</a:t>
                </a:r>
              </a:p>
              <a:p>
                <a:pPr algn="ctr" eaLnBrk="1" hangingPunct="1"/>
                <a:r>
                  <a:rPr lang="fr-FR" sz="1400">
                    <a:latin typeface="Comic Sans MS" pitchFamily="96" charset="0"/>
                  </a:rPr>
                  <a:t>2 to 4 </a:t>
                </a:r>
                <a:endParaRPr lang="en-GB" sz="1400">
                  <a:latin typeface="Comic Sans MS" pitchFamily="96" charset="0"/>
                </a:endParaRPr>
              </a:p>
            </p:txBody>
          </p:sp>
          <p:sp>
            <p:nvSpPr>
              <p:cNvPr id="6184" name="Line 40"/>
              <p:cNvSpPr>
                <a:spLocks noChangeAspect="1" noChangeShapeType="1"/>
              </p:cNvSpPr>
              <p:nvPr/>
            </p:nvSpPr>
            <p:spPr bwMode="auto">
              <a:xfrm>
                <a:off x="4122" y="1862"/>
                <a:ext cx="466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4488" y="2017"/>
                <a:ext cx="777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Comic Sans MS" pitchFamily="96" charset="0"/>
                  </a:rPr>
                  <a:t>Spiral volute</a:t>
                </a: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4291" y="576"/>
                <a:ext cx="1296" cy="255"/>
              </a:xfrm>
              <a:prstGeom prst="rect">
                <a:avLst/>
              </a:prstGeom>
              <a:solidFill>
                <a:srgbClr val="FFFFCC"/>
              </a:solidFill>
              <a:ln w="38100" cmpd="dbl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800">
                    <a:latin typeface="Tahoma" pitchFamily="96" charset="0"/>
                  </a:rPr>
                  <a:t>Cold Compressor</a:t>
                </a:r>
              </a:p>
            </p:txBody>
          </p:sp>
        </p:grpSp>
        <p:sp>
          <p:nvSpPr>
            <p:cNvPr id="6187" name="Text Box 43"/>
            <p:cNvSpPr txBox="1">
              <a:spLocks noChangeAspect="1" noChangeArrowheads="1"/>
            </p:cNvSpPr>
            <p:nvPr/>
          </p:nvSpPr>
          <p:spPr bwMode="auto">
            <a:xfrm>
              <a:off x="4504" y="1392"/>
              <a:ext cx="1064" cy="19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Tahoma" pitchFamily="96" charset="0"/>
                </a:rPr>
                <a:t>200 to 800 Hz)</a:t>
              </a:r>
            </a:p>
          </p:txBody>
        </p:sp>
      </p:grp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1295400" y="2743200"/>
            <a:ext cx="2971800" cy="1143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39763" y="584676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CH" sz="2000">
                <a:solidFill>
                  <a:schemeClr val="bg1"/>
                </a:solidFill>
                <a:latin typeface="Verdana" pitchFamily="96" charset="0"/>
              </a:rPr>
              <a:t>125 g/s GHe from 15 mbar with 4 stages</a:t>
            </a:r>
            <a:endParaRPr lang="en-US" sz="2000">
              <a:solidFill>
                <a:schemeClr val="bg1"/>
              </a:solidFill>
              <a:latin typeface="Verdana" pitchFamily="96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188913"/>
            <a:ext cx="746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CH" sz="2800" b="1" dirty="0" err="1">
                <a:solidFill>
                  <a:schemeClr val="accent2"/>
                </a:solidFill>
                <a:latin typeface="Arial Narrow" pitchFamily="96" charset="0"/>
              </a:rPr>
              <a:t>Hydrodynamic</a:t>
            </a:r>
            <a:r>
              <a:rPr lang="fr-CH" sz="2800" b="1" dirty="0">
                <a:solidFill>
                  <a:schemeClr val="accent2"/>
                </a:solidFill>
                <a:latin typeface="Arial Narrow" pitchFamily="96" charset="0"/>
              </a:rPr>
              <a:t> cold </a:t>
            </a:r>
            <a:r>
              <a:rPr lang="fr-CH" sz="2800" b="1" dirty="0" err="1">
                <a:solidFill>
                  <a:schemeClr val="accent2"/>
                </a:solidFill>
                <a:latin typeface="Arial Narrow" pitchFamily="96" charset="0"/>
              </a:rPr>
              <a:t>compressors</a:t>
            </a:r>
            <a:r>
              <a:rPr lang="fr-CH" sz="2800" b="1" dirty="0">
                <a:solidFill>
                  <a:schemeClr val="accent2"/>
                </a:solidFill>
                <a:latin typeface="Arial Narrow" pitchFamily="96" charset="0"/>
              </a:rPr>
              <a:t> for 1.8 K </a:t>
            </a:r>
            <a:r>
              <a:rPr lang="fr-CH" sz="2800" b="1" dirty="0" err="1">
                <a:solidFill>
                  <a:schemeClr val="accent2"/>
                </a:solidFill>
                <a:latin typeface="Arial Narrow" pitchFamily="96" charset="0"/>
              </a:rPr>
              <a:t>ref</a:t>
            </a:r>
            <a:r>
              <a:rPr lang="fr-CH" sz="2800" b="1" dirty="0">
                <a:solidFill>
                  <a:schemeClr val="accent2"/>
                </a:solidFill>
                <a:latin typeface="Arial Narrow" pitchFamily="96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Arial Narrow" pitchFamily="9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924050"/>
            <a:ext cx="51609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1916113"/>
            <a:ext cx="29924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8" name="Object 6"/>
          <p:cNvGraphicFramePr>
            <a:graphicFrameLocks noGrp="1" noChangeAspect="1"/>
          </p:cNvGraphicFramePr>
          <p:nvPr>
            <p:ph/>
          </p:nvPr>
        </p:nvGraphicFramePr>
        <p:xfrm>
          <a:off x="2835275" y="1393825"/>
          <a:ext cx="2816225" cy="2470150"/>
        </p:xfrm>
        <a:graphic>
          <a:graphicData uri="http://schemas.openxmlformats.org/presentationml/2006/ole">
            <p:oleObj spid="_x0000_s1026" name="Photo Editor Photo" r:id="rId6" imgW="4191585" imgH="3677163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6096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Cryo</a:t>
            </a:r>
            <a:r>
              <a:rPr lang="en-US" sz="3200" dirty="0" smtClean="0">
                <a:solidFill>
                  <a:schemeClr val="accent2"/>
                </a:solidFill>
              </a:rPr>
              <a:t> failure on Cold Compressor Unit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600" y="11430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1600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1430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r-FR" b="1" u="sng" kern="0" dirty="0" smtClean="0">
                <a:solidFill>
                  <a:schemeClr val="accent2"/>
                </a:solidFill>
                <a:latin typeface="+mn-lt"/>
              </a:rPr>
              <a:t>Cold </a:t>
            </a:r>
            <a:r>
              <a:rPr lang="en-US" b="1" u="sng" kern="0" dirty="0" err="1" smtClean="0">
                <a:solidFill>
                  <a:schemeClr val="accent2"/>
                </a:solidFill>
                <a:latin typeface="+mn-lt"/>
              </a:rPr>
              <a:t>Crompressor</a:t>
            </a:r>
            <a:r>
              <a:rPr lang="fr-FR" b="1" u="sng" kern="0" dirty="0" smtClean="0">
                <a:solidFill>
                  <a:schemeClr val="accent2"/>
                </a:solidFill>
                <a:latin typeface="+mn-lt"/>
              </a:rPr>
              <a:t> Unit</a:t>
            </a:r>
            <a:r>
              <a:rPr lang="fr-FR" u="sng" kern="0" dirty="0" smtClean="0">
                <a:solidFill>
                  <a:schemeClr val="accent2"/>
                </a:solidFill>
                <a:latin typeface="+mn-lt"/>
              </a:rPr>
              <a:t>:</a:t>
            </a:r>
            <a:endParaRPr lang="fr-FR" kern="0" dirty="0" smtClean="0">
              <a:solidFill>
                <a:schemeClr val="accent2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200" kern="0" dirty="0" smtClean="0">
              <a:solidFill>
                <a:schemeClr val="accent2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kern="0" dirty="0" smtClean="0">
                <a:solidFill>
                  <a:schemeClr val="accent2"/>
                </a:solidFill>
                <a:latin typeface="+mn-lt"/>
              </a:rPr>
              <a:t>The CCU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is</a:t>
            </a:r>
            <a:r>
              <a:rPr lang="fr-FR" sz="16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composed</a:t>
            </a:r>
            <a:r>
              <a:rPr lang="fr-FR" sz="1600" kern="0" dirty="0" smtClean="0">
                <a:solidFill>
                  <a:schemeClr val="accent2"/>
                </a:solidFill>
                <a:latin typeface="+mn-lt"/>
              </a:rPr>
              <a:t> of four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compressors</a:t>
            </a:r>
            <a:r>
              <a:rPr lang="fr-FR" sz="16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which by pumping on the helium bath  allow to cool the magnets from ~ 4K down to 1.9K.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The problem occurred on CC4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600" kern="0" dirty="0" smtClean="0">
              <a:solidFill>
                <a:schemeClr val="accent2"/>
              </a:solidFill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b="1" u="sng" kern="0" dirty="0" err="1" smtClean="0">
                <a:solidFill>
                  <a:schemeClr val="accent2"/>
                </a:solidFill>
              </a:rPr>
              <a:t>Several</a:t>
            </a:r>
            <a:r>
              <a:rPr lang="fr-FR" b="1" u="sng" kern="0" dirty="0" smtClean="0">
                <a:solidFill>
                  <a:schemeClr val="accent2"/>
                </a:solidFill>
              </a:rPr>
              <a:t> </a:t>
            </a:r>
            <a:r>
              <a:rPr lang="fr-FR" b="1" u="sng" kern="0" dirty="0" err="1" smtClean="0">
                <a:solidFill>
                  <a:schemeClr val="accent2"/>
                </a:solidFill>
              </a:rPr>
              <a:t>hypothesis</a:t>
            </a:r>
            <a:r>
              <a:rPr lang="fr-FR" u="sng" kern="0" dirty="0" smtClean="0">
                <a:solidFill>
                  <a:schemeClr val="accent2"/>
                </a:solidFill>
              </a:rPr>
              <a:t>: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200" u="sng" kern="0" dirty="0" smtClean="0">
              <a:solidFill>
                <a:schemeClr val="accent2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Single Event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 Driving Electronics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Compressor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…</a:t>
            </a:r>
            <a:endParaRPr lang="fr-FR" sz="1600" kern="0" dirty="0" smtClean="0">
              <a:solidFill>
                <a:schemeClr val="accent2"/>
              </a:solidFill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b="1" u="sng" kern="0" dirty="0" smtClean="0">
                <a:solidFill>
                  <a:schemeClr val="accent2"/>
                </a:solidFill>
              </a:rPr>
              <a:t>Historic</a:t>
            </a:r>
            <a:r>
              <a:rPr lang="fr-FR" u="sng" kern="0" dirty="0" smtClean="0">
                <a:solidFill>
                  <a:schemeClr val="accent2"/>
                </a:solidFill>
              </a:rPr>
              <a:t>: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200" kern="0" dirty="0" smtClean="0">
              <a:solidFill>
                <a:schemeClr val="accent2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u="sng" kern="0" dirty="0" smtClean="0">
                <a:solidFill>
                  <a:schemeClr val="accent2"/>
                </a:solidFill>
              </a:rPr>
              <a:t>13.08.2011 – 02:40am</a:t>
            </a:r>
            <a:r>
              <a:rPr lang="fr-FR" sz="1600" kern="0" dirty="0" smtClean="0">
                <a:solidFill>
                  <a:schemeClr val="accent2"/>
                </a:solidFill>
              </a:rPr>
              <a:t>: 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err="1" smtClean="0">
                <a:solidFill>
                  <a:schemeClr val="accent2"/>
                </a:solidFill>
              </a:rPr>
              <a:t>Cryo</a:t>
            </a:r>
            <a:r>
              <a:rPr lang="en-US" sz="1600" kern="0" dirty="0" smtClean="0">
                <a:solidFill>
                  <a:schemeClr val="accent2"/>
                </a:solidFill>
              </a:rPr>
              <a:t> is in Nominal conditions, Stable beam. The CC4 magnetic bearing controller  has lost this feedback position value -&gt; The PLC sees a difference between position – feedback -&gt; send a stop order to CC4. During the stop the shaft’s magnetic center has </a:t>
            </a:r>
            <a:r>
              <a:rPr lang="en-US" sz="1600" kern="0" dirty="0" smtClean="0">
                <a:solidFill>
                  <a:schemeClr val="accent2"/>
                </a:solidFill>
              </a:rPr>
              <a:t>moved.  </a:t>
            </a:r>
            <a:endParaRPr lang="en-US" sz="1600" kern="0" dirty="0" smtClean="0">
              <a:solidFill>
                <a:schemeClr val="accent2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fr-FR" sz="1200" kern="0" dirty="0" smtClean="0">
              <a:solidFill>
                <a:schemeClr val="accent2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600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fr-FR" b="1" u="sng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fr-FR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kern="0" dirty="0" smtClean="0">
                <a:solidFill>
                  <a:schemeClr val="accent2"/>
                </a:solidFill>
                <a:latin typeface="+mn-lt"/>
              </a:rPr>
              <a:t>       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sz="1800" i="0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639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CRG-OA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4013" y="659639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15.08.2011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9600" y="9906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Bef>
                <a:spcPct val="20000"/>
              </a:spcBef>
              <a:defRPr/>
            </a:pPr>
            <a:endParaRPr lang="fr-FR" sz="1600" kern="0" dirty="0" smtClean="0">
              <a:solidFill>
                <a:schemeClr val="accent2"/>
              </a:solidFill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b="1" u="sng" kern="0" dirty="0" err="1" smtClean="0">
                <a:solidFill>
                  <a:schemeClr val="accent2"/>
                </a:solidFill>
              </a:rPr>
              <a:t>Historic</a:t>
            </a:r>
            <a:r>
              <a:rPr lang="fr-FR" b="1" u="sng" kern="0" dirty="0" smtClean="0">
                <a:solidFill>
                  <a:schemeClr val="accent2"/>
                </a:solidFill>
              </a:rPr>
              <a:t> (</a:t>
            </a:r>
            <a:r>
              <a:rPr lang="fr-FR" b="1" u="sng" kern="0" dirty="0" err="1" smtClean="0">
                <a:solidFill>
                  <a:schemeClr val="accent2"/>
                </a:solidFill>
              </a:rPr>
              <a:t>next</a:t>
            </a:r>
            <a:r>
              <a:rPr lang="fr-FR" b="1" u="sng" kern="0" dirty="0" smtClean="0">
                <a:solidFill>
                  <a:schemeClr val="accent2"/>
                </a:solidFill>
              </a:rPr>
              <a:t>)</a:t>
            </a:r>
            <a:r>
              <a:rPr lang="fr-FR" u="sng" kern="0" dirty="0" smtClean="0">
                <a:solidFill>
                  <a:schemeClr val="accent2"/>
                </a:solidFill>
              </a:rPr>
              <a:t>:</a:t>
            </a:r>
            <a:endParaRPr lang="fr-FR" sz="1200" kern="0" dirty="0" smtClean="0">
              <a:solidFill>
                <a:schemeClr val="accent2"/>
              </a:solidFill>
            </a:endParaRP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kern="0" dirty="0" smtClean="0">
              <a:solidFill>
                <a:schemeClr val="accent2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u="sng" kern="0" dirty="0" smtClean="0">
                <a:solidFill>
                  <a:schemeClr val="accent2"/>
                </a:solidFill>
              </a:rPr>
              <a:t>13.08.2011- </a:t>
            </a:r>
            <a:r>
              <a:rPr lang="en-US" sz="1600" u="sng" kern="0" dirty="0" smtClean="0">
                <a:solidFill>
                  <a:schemeClr val="accent2"/>
                </a:solidFill>
              </a:rPr>
              <a:t>morning</a:t>
            </a:r>
            <a:r>
              <a:rPr lang="fr-FR" sz="1600" kern="0" dirty="0" smtClean="0">
                <a:solidFill>
                  <a:schemeClr val="accent2"/>
                </a:solidFill>
              </a:rPr>
              <a:t>: 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Access request needed, 3 tries to restart CC4, but each time it stops ~150Hz. </a:t>
            </a:r>
            <a:endParaRPr lang="en-US" kern="0" dirty="0" smtClean="0">
              <a:solidFill>
                <a:schemeClr val="accent2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defRPr/>
            </a:pPr>
            <a:endParaRPr lang="fr-FR" sz="1200" kern="0" dirty="0" smtClean="0">
              <a:solidFill>
                <a:schemeClr val="accent2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u="sng" kern="0" dirty="0" smtClean="0">
                <a:solidFill>
                  <a:schemeClr val="accent2"/>
                </a:solidFill>
              </a:rPr>
              <a:t>13.08.2011- </a:t>
            </a:r>
            <a:r>
              <a:rPr lang="en-US" sz="1600" u="sng" kern="0" dirty="0" smtClean="0">
                <a:solidFill>
                  <a:schemeClr val="accent2"/>
                </a:solidFill>
              </a:rPr>
              <a:t>afternoon</a:t>
            </a:r>
            <a:r>
              <a:rPr lang="fr-FR" sz="1600" kern="0" dirty="0" smtClean="0">
                <a:solidFill>
                  <a:schemeClr val="accent2"/>
                </a:solidFill>
              </a:rPr>
              <a:t>: 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kern="0" dirty="0" smtClean="0">
                <a:solidFill>
                  <a:schemeClr val="accent2"/>
                </a:solidFill>
              </a:rPr>
              <a:t> </a:t>
            </a:r>
            <a:r>
              <a:rPr lang="en-US" sz="1600" kern="0" dirty="0" smtClean="0">
                <a:solidFill>
                  <a:schemeClr val="accent2"/>
                </a:solidFill>
              </a:rPr>
              <a:t>Access request, recalibration of the magnetic center of the shaft.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Restart around 5pm, CC4 at nominal speed during 7 hours.</a:t>
            </a:r>
          </a:p>
          <a:p>
            <a:pPr marL="1257300" lvl="2" indent="-342900"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kern="0" dirty="0" smtClean="0">
              <a:solidFill>
                <a:schemeClr val="accent2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u="sng" kern="0" dirty="0" smtClean="0">
                <a:solidFill>
                  <a:schemeClr val="accent2"/>
                </a:solidFill>
              </a:rPr>
              <a:t>13.08.2011- 23:40</a:t>
            </a:r>
            <a:r>
              <a:rPr lang="en-US" sz="1600" kern="0" dirty="0" smtClean="0">
                <a:solidFill>
                  <a:schemeClr val="accent2"/>
                </a:solidFill>
              </a:rPr>
              <a:t>: 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 Same failure !!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kern="0" dirty="0" smtClean="0">
              <a:solidFill>
                <a:schemeClr val="accent2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u="sng" kern="0" dirty="0" smtClean="0">
                <a:solidFill>
                  <a:schemeClr val="accent2"/>
                </a:solidFill>
              </a:rPr>
              <a:t>14.08.2011- 09am</a:t>
            </a:r>
            <a:r>
              <a:rPr lang="en-US" sz="1600" kern="0" dirty="0" smtClean="0">
                <a:solidFill>
                  <a:schemeClr val="accent2"/>
                </a:solidFill>
              </a:rPr>
              <a:t>: 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Decision to change the electronics controlling the CC4 speed.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</a:rPr>
              <a:t>Restart around 2pm, CC4 at nominal speed since then.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fr-FR" b="1" u="sng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kern="0" dirty="0" smtClean="0">
              <a:solidFill>
                <a:schemeClr val="accent2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i="0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6096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Cryo</a:t>
            </a:r>
            <a:r>
              <a:rPr lang="en-US" sz="3200" dirty="0" smtClean="0">
                <a:solidFill>
                  <a:schemeClr val="accent2"/>
                </a:solidFill>
              </a:rPr>
              <a:t> failure on Cold Compressor Unit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9639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CRG-OA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4013" y="659639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15.08.2011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Where do we stand ?</a:t>
            </a:r>
          </a:p>
        </p:txBody>
      </p:sp>
      <p:pic>
        <p:nvPicPr>
          <p:cNvPr id="8196" name="Picture 4" descr="evolution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97950" cy="2560638"/>
          </a:xfrm>
          <a:prstGeom prst="rect">
            <a:avLst/>
          </a:prstGeom>
          <a:noFill/>
        </p:spPr>
      </p:pic>
      <p:pic>
        <p:nvPicPr>
          <p:cNvPr id="8197" name="Picture 5" descr="evolution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40163"/>
            <a:ext cx="8997950" cy="2560637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77200" y="16002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 Narrow" pitchFamily="96" charset="0"/>
              </a:rPr>
              <a:t>3.4K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077200" y="42513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 Narrow" pitchFamily="96" charset="0"/>
              </a:rPr>
              <a:t>3.6K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143000" y="1371600"/>
          <a:ext cx="7720012" cy="49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Estimated Recovery time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667000"/>
            <a:ext cx="23583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~ 30 hours from now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2514600" y="2438400"/>
            <a:ext cx="2209800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8620</TotalTime>
  <Words>327</Words>
  <Application>Microsoft Office PowerPoint</Application>
  <PresentationFormat>On-screen Show (4:3)</PresentationFormat>
  <Paragraphs>90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1_Default Design</vt:lpstr>
      <vt:lpstr>Microsoft Photo Editor 3.0 Photo</vt:lpstr>
      <vt:lpstr>1.8 K cycle and specificities</vt:lpstr>
      <vt:lpstr>Slide 2</vt:lpstr>
      <vt:lpstr>Cryo failure on Cold Compressor Unit</vt:lpstr>
      <vt:lpstr>Cryo failure on Cold Compressor Unit</vt:lpstr>
      <vt:lpstr>Where do we stand ?</vt:lpstr>
      <vt:lpstr>Estimated Recovery time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asuraci</dc:creator>
  <cp:lastModifiedBy>NICE</cp:lastModifiedBy>
  <cp:revision>903</cp:revision>
  <dcterms:created xsi:type="dcterms:W3CDTF">2009-01-27T15:19:47Z</dcterms:created>
  <dcterms:modified xsi:type="dcterms:W3CDTF">2011-08-15T06:32:03Z</dcterms:modified>
</cp:coreProperties>
</file>