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1127" r:id="rId2"/>
    <p:sldId id="1128" r:id="rId3"/>
    <p:sldId id="1117" r:id="rId4"/>
    <p:sldId id="1143" r:id="rId5"/>
    <p:sldId id="1135" r:id="rId6"/>
    <p:sldId id="1129" r:id="rId7"/>
    <p:sldId id="1132" r:id="rId8"/>
    <p:sldId id="1131" r:id="rId9"/>
    <p:sldId id="1133" r:id="rId10"/>
    <p:sldId id="1134" r:id="rId11"/>
    <p:sldId id="1130" r:id="rId12"/>
    <p:sldId id="1136" r:id="rId13"/>
    <p:sldId id="1137" r:id="rId14"/>
    <p:sldId id="1138" r:id="rId15"/>
    <p:sldId id="1139" r:id="rId16"/>
    <p:sldId id="1140" r:id="rId17"/>
    <p:sldId id="1141" r:id="rId18"/>
    <p:sldId id="1142" r:id="rId19"/>
    <p:sldId id="1121" r:id="rId20"/>
    <p:sldId id="1125" r:id="rId21"/>
    <p:sldId id="1145" r:id="rId22"/>
    <p:sldId id="1120" r:id="rId23"/>
    <p:sldId id="1144" r:id="rId24"/>
    <p:sldId id="1123" r:id="rId25"/>
    <p:sldId id="1124" r:id="rId2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CC0066"/>
    <a:srgbClr val="008000"/>
    <a:srgbClr val="0000FF"/>
    <a:srgbClr val="FFCC99"/>
    <a:srgbClr val="99FF99"/>
    <a:srgbClr val="FFCCCC"/>
    <a:srgbClr val="9FCA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28" y="-11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8/14/2011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8/14/2011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8/14/2011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8/14/2011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32</a:t>
            </a:r>
            <a:br>
              <a:rPr lang="en-US" dirty="0" smtClean="0"/>
            </a:br>
            <a:r>
              <a:rPr lang="en-US" dirty="0" smtClean="0"/>
              <a:t>Started with luminosity production…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660" y="4267200"/>
            <a:ext cx="6867940" cy="1752600"/>
          </a:xfrm>
        </p:spPr>
        <p:txBody>
          <a:bodyPr/>
          <a:lstStyle/>
          <a:p>
            <a:r>
              <a:rPr lang="en-US" dirty="0" smtClean="0"/>
              <a:t>Coordination by G. </a:t>
            </a:r>
            <a:r>
              <a:rPr lang="en-US" dirty="0" err="1" smtClean="0"/>
              <a:t>Arduini</a:t>
            </a:r>
            <a:r>
              <a:rPr lang="en-US" dirty="0" smtClean="0"/>
              <a:t> / J. </a:t>
            </a:r>
            <a:r>
              <a:rPr lang="en-US" dirty="0" err="1" smtClean="0"/>
              <a:t>Wenninger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detectives at work in Pt4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425170" cy="1728240"/>
          </a:xfrm>
        </p:spPr>
        <p:txBody>
          <a:bodyPr/>
          <a:lstStyle/>
          <a:p>
            <a:r>
              <a:rPr lang="en-US" sz="2000" dirty="0" smtClean="0"/>
              <a:t>Without beam, Cav4B1 at injection settings had a large phase noise, locked at 4x </a:t>
            </a:r>
            <a:r>
              <a:rPr lang="en-US" sz="2000" dirty="0" err="1" smtClean="0"/>
              <a:t>frev</a:t>
            </a:r>
            <a:r>
              <a:rPr lang="en-US" sz="2000" dirty="0" smtClean="0"/>
              <a:t>. Cured by cold reset of the firmware.</a:t>
            </a:r>
          </a:p>
          <a:p>
            <a:r>
              <a:rPr lang="en-US" sz="2000" dirty="0" smtClean="0"/>
              <a:t>Similar issue found on Cav4B2 – with lower amplitude. Not solved by reset. Gain reduced on loop for the moment.</a:t>
            </a:r>
          </a:p>
          <a:p>
            <a:pPr>
              <a:buNone/>
            </a:pPr>
            <a:r>
              <a:rPr lang="en-US" dirty="0" smtClean="0"/>
              <a:t>	&gt;&gt; no more capture problems from then 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8" y="2708900"/>
            <a:ext cx="5095732" cy="36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0" y="2736380"/>
            <a:ext cx="5057602" cy="364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45382" y="3356990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Cav4B1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8887" y="3284980"/>
            <a:ext cx="13356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Cav4B1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after reset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magnet exchange -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353160" cy="5111750"/>
          </a:xfrm>
        </p:spPr>
        <p:txBody>
          <a:bodyPr/>
          <a:lstStyle/>
          <a:p>
            <a:r>
              <a:rPr lang="en-US" dirty="0" smtClean="0"/>
              <a:t>Beam off at 07:15.</a:t>
            </a:r>
          </a:p>
          <a:p>
            <a:r>
              <a:rPr lang="en-US" dirty="0" smtClean="0"/>
              <a:t>New dipole in place in cell 520 ~12:00.</a:t>
            </a:r>
          </a:p>
          <a:p>
            <a:r>
              <a:rPr lang="en-US" dirty="0" smtClean="0"/>
              <a:t>Magnet aligned and brazed ~17:00 – start of pumping.</a:t>
            </a:r>
          </a:p>
          <a:p>
            <a:r>
              <a:rPr lang="en-US" dirty="0" smtClean="0"/>
              <a:t>Beam back in the SPS ~21:30.</a:t>
            </a:r>
          </a:p>
          <a:p>
            <a:pPr lvl="1"/>
            <a:r>
              <a:rPr lang="en-US" dirty="0" smtClean="0"/>
              <a:t>Vacuum conditioning with 50 ns.</a:t>
            </a:r>
          </a:p>
          <a:p>
            <a:r>
              <a:rPr lang="en-US" dirty="0" smtClean="0"/>
              <a:t>Nominal 50 ns beam on flat top at ~23:00.</a:t>
            </a:r>
          </a:p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sz="2800" b="1" dirty="0" smtClean="0"/>
              <a:t>16 hours from beam off to beam ready in SPS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compressor Pt8 – Night Fri-Sat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818920"/>
          </a:xfrm>
        </p:spPr>
        <p:txBody>
          <a:bodyPr/>
          <a:lstStyle/>
          <a:p>
            <a:r>
              <a:rPr lang="en-US" sz="2400" dirty="0" smtClean="0"/>
              <a:t>Saturday 02:45: trip of cold compressor in point 8</a:t>
            </a:r>
          </a:p>
          <a:p>
            <a:pPr lvl="1"/>
            <a:r>
              <a:rPr lang="en-US" sz="2400" dirty="0" smtClean="0"/>
              <a:t>Cause: sudden variation in the measured value of the rotation speed of the turbine on magnetic bearings leading to a fast stop of the compressor.</a:t>
            </a:r>
          </a:p>
          <a:p>
            <a:r>
              <a:rPr lang="en-US" sz="2400" dirty="0" smtClean="0"/>
              <a:t>Sat morning: diagnostics, attempts to restart the compressor failed on the same fault.</a:t>
            </a:r>
          </a:p>
          <a:p>
            <a:r>
              <a:rPr lang="en-US" sz="2400" dirty="0" smtClean="0"/>
              <a:t>Sat 14:30: intervention of the </a:t>
            </a:r>
            <a:r>
              <a:rPr lang="en-US" sz="2400" dirty="0" err="1" smtClean="0"/>
              <a:t>cryo</a:t>
            </a:r>
            <a:r>
              <a:rPr lang="en-US" sz="2400" dirty="0" smtClean="0"/>
              <a:t> controls team to recalibrate the parameters controlling the rotation and axis of the turbine</a:t>
            </a:r>
          </a:p>
          <a:p>
            <a:r>
              <a:rPr lang="en-US" sz="2400" dirty="0" smtClean="0"/>
              <a:t>Sat 17:30: Compressor restarted</a:t>
            </a:r>
          </a:p>
          <a:p>
            <a:r>
              <a:rPr lang="en-US" sz="2400" dirty="0" smtClean="0"/>
              <a:t>Sun 00:24: Trip of the compressor, again on the same fault.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sz="2400" dirty="0" smtClean="0"/>
              <a:t>Sunday morning: decision to exchange the electronics of the cold compressor.</a:t>
            </a:r>
          </a:p>
          <a:p>
            <a:r>
              <a:rPr lang="en-US" dirty="0" smtClean="0"/>
              <a:t>13:30: Cold compressor restarted.</a:t>
            </a:r>
          </a:p>
          <a:p>
            <a:r>
              <a:rPr lang="en-US" sz="2400" dirty="0" err="1" smtClean="0"/>
              <a:t>Cryo</a:t>
            </a:r>
            <a:r>
              <a:rPr lang="en-US" sz="2400" dirty="0" smtClean="0"/>
              <a:t> conditions expected for Tuesday.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compressor Pt8 - Sunday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shadow of the timeouts -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425170" cy="2808390"/>
          </a:xfrm>
        </p:spPr>
        <p:txBody>
          <a:bodyPr/>
          <a:lstStyle/>
          <a:p>
            <a:r>
              <a:rPr lang="en-US" dirty="0" smtClean="0"/>
              <a:t>‘Dry’ squeeze test first to </a:t>
            </a:r>
            <a:r>
              <a:rPr lang="en-US" u="sng" dirty="0" smtClean="0"/>
              <a:t>1.0 m</a:t>
            </a:r>
            <a:r>
              <a:rPr lang="en-US" dirty="0" smtClean="0"/>
              <a:t> and then on to </a:t>
            </a:r>
            <a:r>
              <a:rPr lang="en-US" u="sng" dirty="0" smtClean="0"/>
              <a:t>0.55 m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1 m OK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From 1 m to 0.55 m </a:t>
            </a:r>
            <a:r>
              <a:rPr lang="en-US" dirty="0" smtClean="0">
                <a:sym typeface="Wingdings" pitchFamily="2" charset="2"/>
              </a:rPr>
              <a:t> trip of all RQ6’s. Once more a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dt</a:t>
            </a:r>
            <a:r>
              <a:rPr lang="en-US" dirty="0" smtClean="0">
                <a:sym typeface="Wingdings" pitchFamily="2" charset="2"/>
              </a:rPr>
              <a:t> problem – LSA parameters too optimistic. Not the first time !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Beta* information not correct below 1.5 m. New conversion tables I to beta* checked. They will be updated during the TS.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shadow of the timeouts - 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425170" cy="4968690"/>
          </a:xfrm>
        </p:spPr>
        <p:txBody>
          <a:bodyPr/>
          <a:lstStyle/>
          <a:p>
            <a:r>
              <a:rPr lang="en-US" dirty="0" smtClean="0"/>
              <a:t>An ‘extractable’ SPS cycle with a new SPS optics based on an integer tune of 20 (instead of 26) was setup quickly to test extraction into TI2.</a:t>
            </a:r>
          </a:p>
          <a:p>
            <a:pPr lvl="1"/>
            <a:r>
              <a:rPr lang="en-US" dirty="0" smtClean="0"/>
              <a:t>Interest of this optics is a higher instability threshold (for LIU).</a:t>
            </a:r>
          </a:p>
          <a:p>
            <a:r>
              <a:rPr lang="en-US" dirty="0" smtClean="0"/>
              <a:t>Due to the speedy setup beam quality was not ideal (in particular longitudinal - satellites), but good enough.</a:t>
            </a:r>
          </a:p>
          <a:p>
            <a:pPr lvl="1"/>
            <a:r>
              <a:rPr lang="en-US" dirty="0" smtClean="0"/>
              <a:t>Individual bunch of ~1E11.</a:t>
            </a:r>
          </a:p>
          <a:p>
            <a:pPr lvl="1"/>
            <a:r>
              <a:rPr lang="en-US" dirty="0" smtClean="0"/>
              <a:t>Beam was sent to the downstream TED along TI2 in the afternoon.</a:t>
            </a:r>
          </a:p>
          <a:p>
            <a:pPr lvl="1"/>
            <a:r>
              <a:rPr lang="en-US" dirty="0" smtClean="0"/>
              <a:t>Steered easily to standard OP reference !</a:t>
            </a:r>
          </a:p>
          <a:p>
            <a:pPr lvl="1"/>
            <a:r>
              <a:rPr lang="en-US" dirty="0" err="1" smtClean="0"/>
              <a:t>Betatron</a:t>
            </a:r>
            <a:r>
              <a:rPr lang="en-US" dirty="0" smtClean="0"/>
              <a:t> mismatch of a few % only.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Some issues with losses in the extraction channel </a:t>
            </a:r>
            <a:r>
              <a:rPr lang="en-US" dirty="0" smtClean="0"/>
              <a:t>– to be checked with cleaner beams.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Q20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229600" cy="864120"/>
          </a:xfrm>
        </p:spPr>
        <p:txBody>
          <a:bodyPr/>
          <a:lstStyle/>
          <a:p>
            <a:r>
              <a:rPr lang="en-US" dirty="0" smtClean="0"/>
              <a:t>Textbook-like trajectory response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1484730"/>
            <a:ext cx="7972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80" y="4293120"/>
            <a:ext cx="7953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Q20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229600" cy="864120"/>
          </a:xfrm>
        </p:spPr>
        <p:txBody>
          <a:bodyPr/>
          <a:lstStyle/>
          <a:p>
            <a:r>
              <a:rPr lang="en-US" dirty="0" smtClean="0"/>
              <a:t>Dispersion – some beating, good part from SPS.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06" y="1628750"/>
            <a:ext cx="5998434" cy="35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405" y="2708900"/>
            <a:ext cx="6352445" cy="373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Q20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229600" cy="864120"/>
          </a:xfrm>
        </p:spPr>
        <p:txBody>
          <a:bodyPr/>
          <a:lstStyle/>
          <a:p>
            <a:r>
              <a:rPr lang="en-US" dirty="0" smtClean="0"/>
              <a:t>Dispersion error – some beating, good part from SPS.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1556740"/>
            <a:ext cx="8096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issues on beam2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1872260"/>
          </a:xfrm>
        </p:spPr>
        <p:txBody>
          <a:bodyPr/>
          <a:lstStyle/>
          <a:p>
            <a:r>
              <a:rPr lang="en-US" dirty="0" smtClean="0"/>
              <a:t>Strong modulation (~ 1 mm) of the injection oscillations along the batch in H plane for fills 2011 and 2022.</a:t>
            </a:r>
          </a:p>
          <a:p>
            <a:pPr lvl="1"/>
            <a:r>
              <a:rPr lang="en-US" dirty="0" smtClean="0"/>
              <a:t>Not present on B1 </a:t>
            </a:r>
            <a:r>
              <a:rPr lang="en-US" dirty="0" smtClean="0">
                <a:sym typeface="Wingdings" pitchFamily="2" charset="2"/>
              </a:rPr>
              <a:t> not beam instability in SPS.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 change with time. Present since ??</a:t>
            </a:r>
            <a:endParaRPr lang="en-US" dirty="0" smtClean="0"/>
          </a:p>
          <a:p>
            <a:pPr lvl="1"/>
            <a:r>
              <a:rPr lang="en-US" dirty="0" smtClean="0"/>
              <a:t>SPS MKE4 kicker checked – apparently no change.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660" y="4814295"/>
            <a:ext cx="6912960" cy="185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2824477"/>
            <a:ext cx="7178258" cy="19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31800" y="4005080"/>
            <a:ext cx="627096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Hor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20" y="5085230"/>
            <a:ext cx="627096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Hor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6270" y="3212970"/>
            <a:ext cx="58407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72500" y="5157240"/>
            <a:ext cx="58407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week32 – major timeouts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60"/>
            <a:ext cx="9144000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203810" y="4238870"/>
            <a:ext cx="288039" cy="34623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308380" y="4166860"/>
            <a:ext cx="288039" cy="34623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dirty="0" smtClean="0"/>
              <a:t>4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48080" y="4238870"/>
            <a:ext cx="288039" cy="34623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dirty="0" smtClean="0"/>
              <a:t>3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11950" y="4238870"/>
            <a:ext cx="288039" cy="34623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dirty="0" smtClean="0"/>
              <a:t>2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403256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GB" sz="2000" dirty="0" smtClean="0"/>
              <a:t>Tuesday evening</a:t>
            </a:r>
          </a:p>
          <a:p>
            <a:pPr lvl="1"/>
            <a:r>
              <a:rPr lang="en-GB" dirty="0" smtClean="0"/>
              <a:t>PSB RF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sz="2000" dirty="0" smtClean="0"/>
              <a:t>Wednesday evening</a:t>
            </a:r>
          </a:p>
          <a:p>
            <a:pPr lvl="1"/>
            <a:r>
              <a:rPr lang="en-GB" dirty="0" smtClean="0"/>
              <a:t>Beam 1 capture - RF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sz="2000" dirty="0" smtClean="0"/>
              <a:t>Thursday </a:t>
            </a:r>
          </a:p>
          <a:p>
            <a:pPr marL="857250" lvl="1" indent="-457200">
              <a:buClr>
                <a:srgbClr val="9999CC"/>
              </a:buClr>
            </a:pPr>
            <a:r>
              <a:rPr lang="en-GB" dirty="0" smtClean="0"/>
              <a:t>SPS dipole exchange (vac. leak)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sz="2000" dirty="0" smtClean="0"/>
              <a:t>Saturday early morning</a:t>
            </a:r>
          </a:p>
          <a:p>
            <a:pPr marL="857250" lvl="1" indent="-457200"/>
            <a:r>
              <a:rPr lang="en-GB" dirty="0" smtClean="0"/>
              <a:t>Cold compressor Pt8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…disappear again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60" y="980660"/>
            <a:ext cx="7859320" cy="1224170"/>
          </a:xfrm>
        </p:spPr>
        <p:txBody>
          <a:bodyPr/>
          <a:lstStyle/>
          <a:p>
            <a:r>
              <a:rPr lang="en-US" dirty="0" smtClean="0"/>
              <a:t>Modulation of oscillations along batch disappeared in fill 2025.</a:t>
            </a:r>
          </a:p>
          <a:p>
            <a:pPr lvl="1"/>
            <a:r>
              <a:rPr lang="en-US" dirty="0" smtClean="0"/>
              <a:t>To be watched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729" y="2400640"/>
            <a:ext cx="9828730" cy="21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9890" y="2780910"/>
            <a:ext cx="627096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72500" y="2852920"/>
            <a:ext cx="58407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5111750"/>
          </a:xfrm>
        </p:spPr>
        <p:txBody>
          <a:bodyPr/>
          <a:lstStyle/>
          <a:p>
            <a:r>
              <a:rPr lang="en-US" dirty="0" smtClean="0"/>
              <a:t>Injection kicker temperature exceed now 60 </a:t>
            </a:r>
            <a:r>
              <a:rPr lang="en-US" dirty="0" err="1" smtClean="0"/>
              <a:t>degres</a:t>
            </a:r>
            <a:r>
              <a:rPr lang="en-US" dirty="0" smtClean="0"/>
              <a:t> in Pt8 after a fill consecutive fills.</a:t>
            </a:r>
          </a:p>
          <a:p>
            <a:r>
              <a:rPr lang="en-US" dirty="0" smtClean="0"/>
              <a:t>Injection interlock temperatures:</a:t>
            </a:r>
          </a:p>
          <a:p>
            <a:pPr lvl="1"/>
            <a:r>
              <a:rPr lang="en-US" dirty="0" smtClean="0"/>
              <a:t>Different interlock levels for MKI2 and MKI8.</a:t>
            </a:r>
          </a:p>
          <a:p>
            <a:pPr lvl="1"/>
            <a:r>
              <a:rPr lang="en-US" dirty="0" smtClean="0"/>
              <a:t>MKI2 threshold : 41 deg.</a:t>
            </a:r>
          </a:p>
          <a:p>
            <a:pPr lvl="1"/>
            <a:r>
              <a:rPr lang="en-US" dirty="0" smtClean="0"/>
              <a:t>MKI8 threshold : 61 deg.</a:t>
            </a:r>
          </a:p>
          <a:p>
            <a:r>
              <a:rPr lang="en-US" dirty="0" smtClean="0"/>
              <a:t>If temperature at end of fill above those values </a:t>
            </a:r>
            <a:r>
              <a:rPr lang="en-US" dirty="0" smtClean="0">
                <a:sym typeface="Wingdings" pitchFamily="2" charset="2"/>
              </a:rPr>
              <a:t> immediate </a:t>
            </a:r>
            <a:r>
              <a:rPr lang="en-US" dirty="0" err="1" smtClean="0">
                <a:sym typeface="Wingdings" pitchFamily="2" charset="2"/>
              </a:rPr>
              <a:t>Softstart</a:t>
            </a:r>
            <a:r>
              <a:rPr lang="en-US" dirty="0" smtClean="0">
                <a:sym typeface="Wingdings" pitchFamily="2" charset="2"/>
              </a:rPr>
              <a:t> conditioning to check kicker pulse signals.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at TCTVB.4R8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US" dirty="0" smtClean="0"/>
              <a:t>Slow loss on TCTVB.4R8 are now systematically above warning level of 30% of dump threshold on 83 s RS.</a:t>
            </a:r>
          </a:p>
          <a:p>
            <a:r>
              <a:rPr lang="en-US" dirty="0" smtClean="0"/>
              <a:t>The losses are correlated to: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luminosity,</a:t>
            </a:r>
          </a:p>
          <a:p>
            <a:pPr lvl="1"/>
            <a:r>
              <a:rPr lang="en-US" dirty="0" smtClean="0"/>
              <a:t>Vacuum R8,</a:t>
            </a:r>
          </a:p>
          <a:p>
            <a:pPr lvl="1"/>
            <a:r>
              <a:rPr lang="en-US" dirty="0" smtClean="0"/>
              <a:t>Certain loss types in IR3 (for example local vacuum),</a:t>
            </a:r>
          </a:p>
          <a:p>
            <a:pPr lvl="1"/>
            <a:r>
              <a:rPr lang="en-US" dirty="0" smtClean="0"/>
              <a:t>And more ?</a:t>
            </a:r>
          </a:p>
          <a:p>
            <a:r>
              <a:rPr lang="en-US" dirty="0" smtClean="0"/>
              <a:t>Those losses are no immediate danger. It may be wise to prepare a threshold increase by a factor 2 on the 83 s RS for the TCTVB BLM.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Vacuum, </a:t>
            </a:r>
            <a:r>
              <a:rPr lang="en-US" dirty="0" err="1" smtClean="0"/>
              <a:t>Lumi</a:t>
            </a:r>
            <a:r>
              <a:rPr lang="en-US" dirty="0" smtClean="0"/>
              <a:t> and losses TCTVB.4R8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1052670"/>
            <a:ext cx="6882329" cy="5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3249529" y="3821000"/>
            <a:ext cx="103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TCTVB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076070" y="407709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Vacuum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43760" y="263689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99"/>
                </a:solidFill>
              </a:rPr>
              <a:t>Lumi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 err="1" smtClean="0">
                <a:solidFill>
                  <a:srgbClr val="FFFF99"/>
                </a:solidFill>
              </a:rPr>
              <a:t>LHCb</a:t>
            </a:r>
            <a:endParaRPr 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periodic loss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792110"/>
          </a:xfrm>
        </p:spPr>
        <p:txBody>
          <a:bodyPr/>
          <a:lstStyle/>
          <a:p>
            <a:r>
              <a:rPr lang="en-US" dirty="0" smtClean="0"/>
              <a:t>Loss maps were performed at injection and 3.5 </a:t>
            </a:r>
            <a:r>
              <a:rPr lang="en-US" dirty="0" err="1" smtClean="0"/>
              <a:t>TeV</a:t>
            </a:r>
            <a:r>
              <a:rPr lang="en-US" dirty="0" smtClean="0"/>
              <a:t> (stable beams conditions).</a:t>
            </a:r>
          </a:p>
          <a:p>
            <a:pPr lvl="1"/>
            <a:r>
              <a:rPr lang="en-US" dirty="0" smtClean="0"/>
              <a:t>RPs of TOTEM and ALFA ‘in beam’.</a:t>
            </a:r>
            <a:endParaRPr lang="en-US" dirty="0"/>
          </a:p>
          <a:p>
            <a:pPr lvl="1"/>
            <a:r>
              <a:rPr lang="en-US" dirty="0" smtClean="0"/>
              <a:t>Loss maps are Ok – awaiting final numbers from coll. team.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90" y="2492870"/>
            <a:ext cx="5040700" cy="415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50" y="3501010"/>
            <a:ext cx="200631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 V @ 3.5 </a:t>
            </a:r>
            <a:r>
              <a:rPr lang="en-US" dirty="0" err="1" smtClean="0"/>
              <a:t>TeV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08650"/>
            <a:ext cx="8229600" cy="4104570"/>
          </a:xfrm>
        </p:spPr>
        <p:txBody>
          <a:bodyPr/>
          <a:lstStyle/>
          <a:p>
            <a:r>
              <a:rPr lang="en-US" dirty="0" smtClean="0"/>
              <a:t>Beam conditions expected some time on Tuesday.</a:t>
            </a:r>
          </a:p>
          <a:p>
            <a:r>
              <a:rPr lang="en-US" dirty="0" smtClean="0"/>
              <a:t>Today:</a:t>
            </a:r>
          </a:p>
          <a:p>
            <a:pPr lvl="1"/>
            <a:r>
              <a:rPr lang="en-US" dirty="0" smtClean="0"/>
              <a:t>Access in Pt4 for RF.</a:t>
            </a:r>
          </a:p>
          <a:p>
            <a:pPr lvl="1"/>
            <a:r>
              <a:rPr lang="en-US" dirty="0" smtClean="0"/>
              <a:t>Pre-TS work – to be confirmed.</a:t>
            </a:r>
          </a:p>
          <a:p>
            <a:pPr lvl="1"/>
            <a:r>
              <a:rPr lang="en-US" dirty="0" smtClean="0"/>
              <a:t>Possible powering tests overnight.</a:t>
            </a:r>
          </a:p>
          <a:p>
            <a:r>
              <a:rPr lang="en-US" dirty="0" smtClean="0"/>
              <a:t>On the menu for beam:</a:t>
            </a:r>
          </a:p>
          <a:p>
            <a:pPr lvl="1"/>
            <a:r>
              <a:rPr lang="en-US" dirty="0" smtClean="0"/>
              <a:t>Watch out vacuum in Pt8.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polarity change.</a:t>
            </a:r>
          </a:p>
          <a:p>
            <a:pPr lvl="1"/>
            <a:r>
              <a:rPr lang="en-US" dirty="0" smtClean="0"/>
              <a:t>TOTEM &amp; ALFA moving in during stable beams.</a:t>
            </a:r>
          </a:p>
          <a:p>
            <a:pPr lvl="1"/>
            <a:r>
              <a:rPr lang="en-US" dirty="0" smtClean="0"/>
              <a:t>‘End of fill’ tight collimators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Coordination by B. </a:t>
            </a:r>
            <a:r>
              <a:rPr lang="en-US" dirty="0" err="1" smtClean="0"/>
              <a:t>Holzer</a:t>
            </a:r>
            <a:r>
              <a:rPr lang="en-US" dirty="0" smtClean="0"/>
              <a:t> and J. </a:t>
            </a:r>
            <a:r>
              <a:rPr lang="en-US" dirty="0" err="1" smtClean="0"/>
              <a:t>Uythoven</a:t>
            </a:r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fill overview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7991" y="908650"/>
          <a:ext cx="8736009" cy="211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589"/>
                <a:gridCol w="986269"/>
                <a:gridCol w="1397215"/>
                <a:gridCol w="821891"/>
                <a:gridCol w="821891"/>
                <a:gridCol w="3998154"/>
              </a:tblGrid>
              <a:tr h="446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L </a:t>
                      </a:r>
                    </a:p>
                    <a:p>
                      <a:pPr algn="ctr"/>
                      <a:r>
                        <a:rPr lang="en-US" sz="1400" dirty="0" smtClean="0"/>
                        <a:t>[10</a:t>
                      </a:r>
                      <a:r>
                        <a:rPr lang="en-US" sz="1400" baseline="30000" dirty="0" smtClean="0"/>
                        <a:t>33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[h]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 [pb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15.3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Sector</a:t>
                      </a:r>
                      <a:r>
                        <a:rPr lang="en-US" sz="1400" baseline="0" dirty="0" smtClean="0"/>
                        <a:t> 81 trip (QPS </a:t>
                      </a:r>
                      <a:r>
                        <a:rPr lang="en-US" sz="1400" baseline="0" dirty="0" err="1" smtClean="0"/>
                        <a:t>quadrupoles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18.8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RQT12.R7B1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(QPS-SEU?)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8.5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SIS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interlock (communication  RF FEC)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SUE on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QPS for RCBXV2.R1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8.5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Cold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compressor Pt8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460" y="3212970"/>
            <a:ext cx="56887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Bunch intensity pushed up to ~1.3.5e11</a:t>
            </a:r>
          </a:p>
          <a:p>
            <a:pPr algn="l"/>
            <a:r>
              <a:rPr lang="en-GB" dirty="0" smtClean="0"/>
              <a:t>Average </a:t>
            </a:r>
            <a:r>
              <a:rPr lang="en-GB" dirty="0" err="1" smtClean="0"/>
              <a:t>emittance</a:t>
            </a:r>
            <a:r>
              <a:rPr lang="en-GB" dirty="0" smtClean="0"/>
              <a:t> ~2+ microns</a:t>
            </a:r>
          </a:p>
          <a:p>
            <a:pPr algn="l"/>
            <a:r>
              <a:rPr lang="en-GB" dirty="0" smtClean="0"/>
              <a:t>Peak luminosity </a:t>
            </a:r>
            <a:r>
              <a:rPr lang="en-GB" b="1" u="sng" dirty="0" smtClean="0"/>
              <a:t>2.2x10</a:t>
            </a:r>
            <a:r>
              <a:rPr lang="en-GB" b="1" u="sng" baseline="30000" dirty="0" smtClean="0"/>
              <a:t>33</a:t>
            </a:r>
            <a:r>
              <a:rPr lang="en-GB" b="1" u="sng" dirty="0" smtClean="0"/>
              <a:t> cm</a:t>
            </a:r>
            <a:r>
              <a:rPr lang="en-GB" b="1" u="sng" baseline="30000" dirty="0" smtClean="0"/>
              <a:t>-2</a:t>
            </a:r>
            <a:r>
              <a:rPr lang="en-GB" b="1" u="sng" dirty="0" smtClean="0"/>
              <a:t>s</a:t>
            </a:r>
            <a:r>
              <a:rPr lang="en-GB" b="1" u="sng" baseline="30000" dirty="0" smtClean="0"/>
              <a:t>-1</a:t>
            </a:r>
            <a:r>
              <a:rPr lang="en-GB" b="1" dirty="0" smtClean="0"/>
              <a:t>  </a:t>
            </a:r>
            <a:r>
              <a:rPr lang="en-GB" dirty="0" smtClean="0"/>
              <a:t>(fill 2025)</a:t>
            </a:r>
          </a:p>
          <a:p>
            <a:pPr algn="l"/>
            <a:r>
              <a:rPr lang="en-GB" dirty="0" smtClean="0"/>
              <a:t>Integrated luminosity 290 pb-1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8569190" cy="5111750"/>
          </a:xfrm>
        </p:spPr>
        <p:txBody>
          <a:bodyPr/>
          <a:lstStyle/>
          <a:p>
            <a:r>
              <a:rPr lang="en-US" dirty="0" smtClean="0"/>
              <a:t>Over the week the bunch intensity was pushed to 1.35E11.</a:t>
            </a:r>
          </a:p>
          <a:p>
            <a:r>
              <a:rPr lang="en-US" dirty="0" smtClean="0"/>
              <a:t>No major issues in the LHC related to intensity:</a:t>
            </a:r>
          </a:p>
          <a:p>
            <a:pPr lvl="1"/>
            <a:r>
              <a:rPr lang="en-US" dirty="0" smtClean="0"/>
              <a:t>Higher vacuum (improving), background reported by the experiments.</a:t>
            </a:r>
          </a:p>
          <a:p>
            <a:pPr lvl="1"/>
            <a:r>
              <a:rPr lang="en-US" dirty="0" smtClean="0"/>
              <a:t>For one fill beam1 lifetime lower, but good for last record fill.</a:t>
            </a:r>
          </a:p>
          <a:p>
            <a:pPr lvl="1"/>
            <a:r>
              <a:rPr lang="en-US" dirty="0" smtClean="0"/>
              <a:t>High losses at the TCTVB.4R8 – up to 60% of dump threshold on very long RS (83 seconds).</a:t>
            </a:r>
          </a:p>
          <a:p>
            <a:r>
              <a:rPr lang="en-US" dirty="0" smtClean="0"/>
              <a:t>Some worries in the SPS with the electrostatic septum for the North Area physics.</a:t>
            </a:r>
          </a:p>
          <a:p>
            <a:pPr lvl="1"/>
            <a:r>
              <a:rPr lang="en-US" dirty="0" smtClean="0"/>
              <a:t>Sparks, ion trap trips.</a:t>
            </a:r>
          </a:p>
          <a:p>
            <a:pPr lvl="1"/>
            <a:r>
              <a:rPr lang="en-US" dirty="0" smtClean="0"/>
              <a:t>Some condition observed (?) – </a:t>
            </a:r>
            <a:r>
              <a:rPr lang="en-US" dirty="0" err="1" smtClean="0"/>
              <a:t>tbc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fill – peak 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80660"/>
            <a:ext cx="8229600" cy="2016280"/>
          </a:xfrm>
        </p:spPr>
        <p:txBody>
          <a:bodyPr/>
          <a:lstStyle/>
          <a:p>
            <a:r>
              <a:rPr lang="en-US" dirty="0" smtClean="0"/>
              <a:t>Fill 2025, 1.35E11/b, 104 MJ.</a:t>
            </a:r>
          </a:p>
          <a:p>
            <a:pPr lvl="1"/>
            <a:r>
              <a:rPr lang="en-US" dirty="0" smtClean="0"/>
              <a:t>The last nice thing we saw in the LHC for the week…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20" y="2209410"/>
            <a:ext cx="8244510" cy="22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10"/>
            <a:ext cx="5550411" cy="39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40" y="980660"/>
            <a:ext cx="4464620" cy="44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563860" y="5877340"/>
            <a:ext cx="360050" cy="21603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60540" y="2852920"/>
            <a:ext cx="360050" cy="21603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28480" y="1500705"/>
            <a:ext cx="432060" cy="40011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capture beam 1 -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93580"/>
            <a:ext cx="8569190" cy="5111750"/>
          </a:xfrm>
        </p:spPr>
        <p:txBody>
          <a:bodyPr/>
          <a:lstStyle/>
          <a:p>
            <a:r>
              <a:rPr lang="en-US" dirty="0" smtClean="0"/>
              <a:t>First symptoms of the problem:</a:t>
            </a:r>
          </a:p>
          <a:p>
            <a:pPr lvl="1"/>
            <a:r>
              <a:rPr lang="en-US" dirty="0" smtClean="0"/>
              <a:t>Large(r) losses during the last injections of beam1.</a:t>
            </a:r>
          </a:p>
          <a:p>
            <a:pPr lvl="1"/>
            <a:r>
              <a:rPr lang="en-US" dirty="0" smtClean="0"/>
              <a:t>In the night of Tue-Wed this led to a beam dump by ALICE+BLMs. A post-mortem analysis revealed strong de-bunching and bunch lengthening of the first 144b batch.</a:t>
            </a:r>
          </a:p>
          <a:p>
            <a:r>
              <a:rPr lang="en-US" dirty="0" smtClean="0"/>
              <a:t>Investigations Wednesday evening by the RF colleagues were not successful in identifying the problem.</a:t>
            </a:r>
          </a:p>
          <a:p>
            <a:pPr lvl="1"/>
            <a:r>
              <a:rPr lang="en-US" dirty="0" smtClean="0"/>
              <a:t>The problem could be re-produced – it affected mostly the first injected 144b batch. </a:t>
            </a:r>
            <a:r>
              <a:rPr lang="en-US" u="sng" dirty="0" smtClean="0"/>
              <a:t>Beam 2 not affected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Saturation of RF LL electronics could be excluded by changing gains. As a side effect this led to a dump by SIS on total RF voltage.</a:t>
            </a:r>
          </a:p>
          <a:p>
            <a:r>
              <a:rPr lang="en-US" dirty="0" smtClean="0"/>
              <a:t>RF experts used the Thursday stop for SPS magnet to investigate in Pt4.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issue beam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425170" cy="792110"/>
          </a:xfrm>
        </p:spPr>
        <p:txBody>
          <a:bodyPr/>
          <a:lstStyle/>
          <a:p>
            <a:r>
              <a:rPr lang="en-US" dirty="0" smtClean="0"/>
              <a:t>Beam 1 losses at injection of 144b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876" y="1196690"/>
            <a:ext cx="7142614" cy="549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690" y="227684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B-by-B intensity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74279" y="4509150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B-by-B 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could survive…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8/14/2011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92620"/>
            <a:ext cx="7268002" cy="58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691600" y="1412720"/>
            <a:ext cx="720100" cy="1008140"/>
          </a:xfrm>
          <a:prstGeom prst="round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44012</TotalTime>
  <Words>1340</Words>
  <Application>Microsoft Office PowerPoint</Application>
  <PresentationFormat>On-screen Show (4:3)</PresentationFormat>
  <Paragraphs>236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Week 32 Started with luminosity production…</vt:lpstr>
      <vt:lpstr>Overview of week32 – major timeouts</vt:lpstr>
      <vt:lpstr>Stable beams fill overview</vt:lpstr>
      <vt:lpstr>Intensity increase</vt:lpstr>
      <vt:lpstr>Record fill – peak L</vt:lpstr>
      <vt:lpstr>Statistics</vt:lpstr>
      <vt:lpstr>RF capture beam 1 - Wednesday</vt:lpstr>
      <vt:lpstr>Capture issue beam 1</vt:lpstr>
      <vt:lpstr>We could survive…</vt:lpstr>
      <vt:lpstr>RF detectives at work in Pt4</vt:lpstr>
      <vt:lpstr>SPS magnet exchange - Thursday</vt:lpstr>
      <vt:lpstr>Cold compressor Pt8 – Night Fri-Sat</vt:lpstr>
      <vt:lpstr>Cold compressor Pt8 - Sunday</vt:lpstr>
      <vt:lpstr>In the shadow of the timeouts - Thursday</vt:lpstr>
      <vt:lpstr>In the shadow of the timeouts - Sunday</vt:lpstr>
      <vt:lpstr>Q20 optics</vt:lpstr>
      <vt:lpstr>Q20 optics</vt:lpstr>
      <vt:lpstr>Q20 optics</vt:lpstr>
      <vt:lpstr>Injection issues on beam2</vt:lpstr>
      <vt:lpstr>…disappear again !</vt:lpstr>
      <vt:lpstr>MKI temperatures</vt:lpstr>
      <vt:lpstr>Losses at TCTVB.4R8</vt:lpstr>
      <vt:lpstr>Vacuum, Lumi and losses TCTVB.4R8</vt:lpstr>
      <vt:lpstr>And the periodic loss maps</vt:lpstr>
      <vt:lpstr>Next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2871</cp:revision>
  <dcterms:created xsi:type="dcterms:W3CDTF">2010-07-26T05:43:59Z</dcterms:created>
  <dcterms:modified xsi:type="dcterms:W3CDTF">2011-08-14T20:30:55Z</dcterms:modified>
</cp:coreProperties>
</file>