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797" r:id="rId2"/>
    <p:sldId id="673" r:id="rId3"/>
    <p:sldId id="793" r:id="rId4"/>
    <p:sldId id="794" r:id="rId5"/>
    <p:sldId id="784" r:id="rId6"/>
    <p:sldId id="781" r:id="rId7"/>
    <p:sldId id="786" r:id="rId8"/>
    <p:sldId id="764" r:id="rId9"/>
    <p:sldId id="795" r:id="rId10"/>
    <p:sldId id="796" r:id="rId11"/>
    <p:sldId id="798" r:id="rId12"/>
    <p:sldId id="792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7/26/2011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PROFIBUS controller problem (SEU) on </a:t>
            </a:r>
            <a:r>
              <a:rPr lang="en-US" sz="2000" dirty="0" err="1" smtClean="0"/>
              <a:t>cryo</a:t>
            </a:r>
            <a:r>
              <a:rPr lang="en-US" sz="2000" dirty="0" smtClean="0"/>
              <a:t> valve on DFBMH (600 A circuit RQ6.L7B1/2). Loss of </a:t>
            </a:r>
            <a:r>
              <a:rPr lang="en-US" sz="2000" dirty="0" err="1" smtClean="0"/>
              <a:t>cryo</a:t>
            </a:r>
            <a:r>
              <a:rPr lang="en-US" sz="2000" dirty="0" smtClean="0"/>
              <a:t> maintain ==&gt; Beam dump. End of fill #1975 after ~2.5 hours (13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 </a:t>
            </a:r>
          </a:p>
          <a:p>
            <a:r>
              <a:rPr lang="en-US" sz="2000" dirty="0" smtClean="0"/>
              <a:t>14:30. Beam dump (fill 1976) due to BLM on TCSG.L7B1 while going in collision (long running sum). </a:t>
            </a:r>
          </a:p>
          <a:p>
            <a:r>
              <a:rPr lang="en-US" sz="2000" dirty="0" smtClean="0"/>
              <a:t>18:00 Verification of the effect of solenoids on vacuum in point 8. No effect on vacuum pressure in D1.L8 </a:t>
            </a:r>
          </a:p>
          <a:p>
            <a:r>
              <a:rPr lang="en-US" sz="2000" dirty="0" smtClean="0"/>
              <a:t>18:30 beam dump due to RF trip at the end of the squeeze (fill 1977) </a:t>
            </a:r>
          </a:p>
          <a:p>
            <a:r>
              <a:rPr lang="en-US" sz="2000" dirty="0" smtClean="0"/>
              <a:t>22:30 Stable beams #1979: Initial luminosity 1.3x10</a:t>
            </a:r>
            <a:r>
              <a:rPr lang="en-US" sz="2000" baseline="30000" dirty="0" smtClean="0"/>
              <a:t>33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-1.</a:t>
            </a:r>
            <a:r>
              <a:rPr lang="en-US" sz="2000" dirty="0" smtClean="0"/>
              <a:t> Larger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from the injectors</a:t>
            </a:r>
          </a:p>
          <a:p>
            <a:r>
              <a:rPr lang="en-US" sz="2000" dirty="0" smtClean="0"/>
              <a:t>04:30 QPS trip on RCO/RCD/RCS.A56. End of fill #1979 after 6 h (~23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Following fill lost during the ramp (QPS trip – RQTL7.R7B1)</a:t>
            </a:r>
          </a:p>
          <a:p>
            <a:r>
              <a:rPr lang="en-US" sz="2000" dirty="0" smtClean="0"/>
              <a:t>07:00: Trip of Sector 12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25/7 – Tue 26/7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activity in point 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r>
              <a:rPr lang="en-US" sz="2800" dirty="0" smtClean="0"/>
              <a:t>Still pending the understanding. Vacuum activity correlated with low lifetime and separation in point 8</a:t>
            </a:r>
            <a:endParaRPr lang="en-US" sz="2800" dirty="0"/>
          </a:p>
        </p:txBody>
      </p:sp>
      <p:pic>
        <p:nvPicPr>
          <p:cNvPr id="3074" name="Picture 2" descr="\\cern.ch\dfs\Users\a\arduini\Public\201107252340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563880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Morning: Access for RF </a:t>
            </a:r>
            <a:r>
              <a:rPr lang="en-US" sz="2800" dirty="0" smtClean="0"/>
              <a:t>/</a:t>
            </a:r>
            <a:r>
              <a:rPr lang="en-US" sz="2800" dirty="0" smtClean="0"/>
              <a:t> </a:t>
            </a:r>
            <a:r>
              <a:rPr lang="en-US" sz="2800" dirty="0" smtClean="0"/>
              <a:t>QPS</a:t>
            </a:r>
          </a:p>
          <a:p>
            <a:pPr lvl="1"/>
            <a:r>
              <a:rPr lang="en-US" sz="2400" dirty="0" smtClean="0"/>
              <a:t>Possibility of access for experiments</a:t>
            </a:r>
          </a:p>
          <a:p>
            <a:r>
              <a:rPr lang="en-US" sz="2800" dirty="0" smtClean="0"/>
              <a:t>In parallel verification of beam quality in the SPS and off line investigations of the vacuum issues in point 8</a:t>
            </a:r>
          </a:p>
          <a:p>
            <a:r>
              <a:rPr lang="en-US" sz="2800" dirty="0" smtClean="0"/>
              <a:t>Restart in the afternoon (aim for intermediate </a:t>
            </a:r>
            <a:r>
              <a:rPr lang="en-US" sz="2800" dirty="0" err="1" smtClean="0"/>
              <a:t>emittance</a:t>
            </a:r>
            <a:r>
              <a:rPr lang="en-US" sz="2800" dirty="0" smtClean="0"/>
              <a:t> or slightly lower intensity if blow-up in the SPS proves not to be reproducible)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4070"/>
          </a:xfrm>
        </p:spPr>
        <p:txBody>
          <a:bodyPr/>
          <a:lstStyle/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752600"/>
          <a:ext cx="8458201" cy="380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496"/>
                <a:gridCol w="1017104"/>
                <a:gridCol w="1143000"/>
                <a:gridCol w="1371600"/>
                <a:gridCol w="2819400"/>
                <a:gridCol w="1371601"/>
              </a:tblGrid>
              <a:tr h="4464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Termination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L </a:t>
                      </a:r>
                    </a:p>
                    <a:p>
                      <a:pPr algn="ctr"/>
                      <a:r>
                        <a:rPr lang="en-US" sz="1400" dirty="0" smtClean="0"/>
                        <a:t>(cm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Int. L</a:t>
                      </a:r>
                      <a:r>
                        <a:rPr lang="en-US" sz="1400" baseline="0" dirty="0" smtClean="0"/>
                        <a:t> (Average ATLAS/CMS)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ctr"/>
                      <a:r>
                        <a:rPr lang="en-US" sz="1400" dirty="0" smtClean="0"/>
                        <a:t>(pb</a:t>
                      </a:r>
                      <a:r>
                        <a:rPr lang="en-US" sz="1400" baseline="30000" dirty="0" smtClean="0"/>
                        <a:t>-1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Dump cause</a:t>
                      </a:r>
                      <a:endParaRPr lang="en-US" sz="14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Cryo</a:t>
                      </a:r>
                      <a:r>
                        <a:rPr lang="en-US" sz="1200" dirty="0" smtClean="0"/>
                        <a:t> valve PROFIBUS (SEU?)</a:t>
                      </a:r>
                      <a:endParaRPr lang="en-US" sz="12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ADJUST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1.6E33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BLM TCSG.L7</a:t>
                      </a:r>
                      <a:endParaRPr lang="en-US" sz="12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SQUEEZE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RF Module trip</a:t>
                      </a:r>
                      <a:endParaRPr lang="en-US" sz="1200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1.3E33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5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25/7 – Tue 26/7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000" dirty="0" smtClean="0"/>
              <a:t>13:20 Filling. </a:t>
            </a:r>
            <a:r>
              <a:rPr lang="en-US" sz="2000" dirty="0" err="1" smtClean="0"/>
              <a:t>Emittances</a:t>
            </a:r>
            <a:r>
              <a:rPr lang="en-US" sz="2000" dirty="0" smtClean="0"/>
              <a:t> small but comparable to previous fill</a:t>
            </a:r>
          </a:p>
          <a:p>
            <a:r>
              <a:rPr lang="en-US" sz="2000" dirty="0" smtClean="0"/>
              <a:t>Fill 1976			1975</a:t>
            </a:r>
          </a:p>
          <a:p>
            <a:pPr lvl="1"/>
            <a:r>
              <a:rPr lang="pt-BR" sz="1600" dirty="0" smtClean="0"/>
              <a:t>B1H 1.6			</a:t>
            </a:r>
            <a:r>
              <a:rPr lang="en-US" sz="1600" dirty="0" smtClean="0"/>
              <a:t>1.3</a:t>
            </a:r>
            <a:endParaRPr lang="pt-BR" sz="1600" dirty="0" smtClean="0"/>
          </a:p>
          <a:p>
            <a:pPr lvl="1"/>
            <a:r>
              <a:rPr lang="pt-BR" sz="1600" dirty="0" smtClean="0"/>
              <a:t>B1V 2.0 			1.5</a:t>
            </a:r>
          </a:p>
          <a:p>
            <a:pPr lvl="1"/>
            <a:r>
              <a:rPr lang="pt-BR" sz="1600" dirty="0" smtClean="0"/>
              <a:t>B2H 1.8			1.8</a:t>
            </a:r>
          </a:p>
          <a:p>
            <a:pPr lvl="1"/>
            <a:r>
              <a:rPr lang="pt-BR" sz="1600" dirty="0" smtClean="0"/>
              <a:t>B2V 2.3 			1.95</a:t>
            </a:r>
          </a:p>
          <a:p>
            <a:pPr lvl="1"/>
            <a:endParaRPr lang="pt-BR" sz="1600" dirty="0" smtClean="0"/>
          </a:p>
          <a:p>
            <a:r>
              <a:rPr lang="pt-BR" sz="2000" dirty="0" smtClean="0"/>
              <a:t>Difficult to believe the values particularly for Beam 1...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2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2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25/7 – Tue 26/7</a:t>
            </a:r>
            <a:endParaRPr lang="en-US" dirty="0"/>
          </a:p>
        </p:txBody>
      </p:sp>
      <p:pic>
        <p:nvPicPr>
          <p:cNvPr id="2050" name="Picture 2" descr="http://elogbook.cern.ch/eLogbook/attach_reader?attach_id=11818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799"/>
            <a:ext cx="4267200" cy="2850356"/>
          </a:xfrm>
          <a:prstGeom prst="rect">
            <a:avLst/>
          </a:prstGeom>
          <a:noFill/>
        </p:spPr>
      </p:pic>
      <p:pic>
        <p:nvPicPr>
          <p:cNvPr id="2052" name="Picture 4" descr="http://elogbook.cern.ch/eLogbook/attach_reader?attach_id=11818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4267200" cy="2850356"/>
          </a:xfrm>
          <a:prstGeom prst="rect">
            <a:avLst/>
          </a:prstGeom>
          <a:noFill/>
        </p:spPr>
      </p:pic>
      <p:pic>
        <p:nvPicPr>
          <p:cNvPr id="2054" name="Picture 6" descr="http://elogbook.cern.ch/eLogbook/attach_reader?attach_id=11816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24250"/>
            <a:ext cx="4233863" cy="333375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6" name="Picture 8" descr="http://elogbook.cern.ch/eLogbook/attach_reader?attach_id=11816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24250"/>
            <a:ext cx="4233863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25/7 – Tue 26/7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2057400"/>
          </a:xfrm>
        </p:spPr>
        <p:txBody>
          <a:bodyPr/>
          <a:lstStyle/>
          <a:p>
            <a:r>
              <a:rPr lang="en-US" sz="2400" dirty="0" smtClean="0"/>
              <a:t>14:30. Beam dump due to BLM on TCSG.L7B1 while going in collision (80s running sum). Lower lifetime particularly on B1 after horizontal separation scan in point 1.</a:t>
            </a:r>
          </a:p>
        </p:txBody>
      </p:sp>
      <p:pic>
        <p:nvPicPr>
          <p:cNvPr id="23555" name="Picture 3" descr="\\cern.ch\dfs\Users\a\arduini\Documents\collision1977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73533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thresholds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44766"/>
            <a:ext cx="8686800" cy="5257800"/>
          </a:xfrm>
        </p:spPr>
        <p:txBody>
          <a:bodyPr/>
          <a:lstStyle/>
          <a:p>
            <a:r>
              <a:rPr lang="en-US" sz="2400" dirty="0" smtClean="0"/>
              <a:t>After verification with collimation team (Stefano), MPP (Markus), BLM team (Barbara): </a:t>
            </a:r>
          </a:p>
          <a:p>
            <a:pPr lvl="1"/>
            <a:r>
              <a:rPr lang="en-US" sz="2000" dirty="0" smtClean="0"/>
              <a:t>The Master threshold for 10 monitors protecting TCSGs in IP7 have been increased by a factor 10 (for integration windows higher than 10ms) to provide more margin for optimization in particular in view of possible increase in intensity, luminosity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1400" dirty="0" smtClean="0"/>
          </a:p>
          <a:p>
            <a:r>
              <a:rPr lang="en-US" sz="2400" dirty="0" smtClean="0"/>
              <a:t>Vacuum thresholds close to TCPs (now at 4x10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mbar) likely require increase to 2x10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mbar </a:t>
            </a:r>
            <a:r>
              <a:rPr lang="en-US" sz="2400" dirty="0" smtClean="0">
                <a:sym typeface="Wingdings" pitchFamily="2" charset="2"/>
              </a:rPr>
              <a:t> to be confirmed with vacuum team today</a:t>
            </a:r>
            <a:endParaRPr lang="en-US" sz="2400" dirty="0" smtClean="0"/>
          </a:p>
        </p:txBody>
      </p:sp>
      <p:pic>
        <p:nvPicPr>
          <p:cNvPr id="14338" name="Picture 2" descr="http://elogbook.cern.ch/eLogbook/attach_reader?attach_id=1181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419600" cy="193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0" y="914400"/>
            <a:ext cx="8686800" cy="5257800"/>
          </a:xfrm>
        </p:spPr>
        <p:txBody>
          <a:bodyPr/>
          <a:lstStyle/>
          <a:p>
            <a:r>
              <a:rPr lang="en-US" sz="2400" dirty="0" smtClean="0"/>
              <a:t>17:30: Re-inject after blow-up verification in the SPS </a:t>
            </a:r>
            <a:r>
              <a:rPr lang="en-US" sz="2400" dirty="0" smtClean="0">
                <a:sym typeface="Wingdings" pitchFamily="2" charset="2"/>
              </a:rPr>
              <a:t> blow-up was not effective due to drift in working point  now back to </a:t>
            </a:r>
            <a:r>
              <a:rPr lang="en-US" sz="2400" dirty="0" err="1" smtClean="0">
                <a:sym typeface="Wingdings" pitchFamily="2" charset="2"/>
              </a:rPr>
              <a:t>emittances</a:t>
            </a:r>
            <a:r>
              <a:rPr lang="en-US" sz="2400" dirty="0" smtClean="0">
                <a:sym typeface="Wingdings" pitchFamily="2" charset="2"/>
              </a:rPr>
              <a:t> of ~2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dirty="0" smtClean="0">
                <a:sym typeface="Wingdings" pitchFamily="2" charset="2"/>
              </a:rPr>
              <a:t>m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sz="2400" dirty="0" smtClean="0"/>
              <a:t>Solenoids off at injection to verify the possible correlation with e-cloud </a:t>
            </a:r>
            <a:r>
              <a:rPr lang="en-US" sz="2400" dirty="0" smtClean="0">
                <a:sym typeface="Wingdings" pitchFamily="2" charset="2"/>
              </a:rPr>
              <a:t> No correlation of vacuum pressure with solenoid current for L8 (but for R8). e-cloud not responsible for pressure spikes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92163"/>
          </a:xfrm>
        </p:spPr>
        <p:txBody>
          <a:bodyPr/>
          <a:lstStyle/>
          <a:p>
            <a:r>
              <a:rPr lang="en-GB" dirty="0" smtClean="0"/>
              <a:t>Vacuum in point 8 (L8)</a:t>
            </a:r>
            <a:endParaRPr lang="en-GB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3" name="Picture 1" descr="\\cern.ch\dfs\Users\a\arduini\Documents\solenoideffect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8382000" cy="347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228600" y="990600"/>
            <a:ext cx="4267200" cy="5257800"/>
          </a:xfrm>
        </p:spPr>
        <p:txBody>
          <a:bodyPr/>
          <a:lstStyle/>
          <a:p>
            <a:r>
              <a:rPr lang="en-US" sz="2400" dirty="0" smtClean="0"/>
              <a:t>18:30 Lost tune feedback signal in the last part of the squeeze (H2) </a:t>
            </a:r>
            <a:r>
              <a:rPr lang="en-US" sz="2400" dirty="0" smtClean="0">
                <a:sym typeface="Wingdings" pitchFamily="2" charset="2"/>
              </a:rPr>
              <a:t> possible issue with the detector  Ralph investigating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Loss of 1 RF module (M2B1 crowbar - 3</a:t>
            </a:r>
            <a:r>
              <a:rPr lang="en-US" sz="2400" baseline="30000" dirty="0" smtClean="0">
                <a:sym typeface="Wingdings" pitchFamily="2" charset="2"/>
              </a:rPr>
              <a:t>rd</a:t>
            </a:r>
            <a:r>
              <a:rPr lang="en-US" sz="2400" dirty="0" smtClean="0">
                <a:sym typeface="Wingdings" pitchFamily="2" charset="2"/>
              </a:rPr>
              <a:t> time: </a:t>
            </a:r>
            <a:r>
              <a:rPr lang="en-US" sz="2400" dirty="0" err="1" smtClean="0">
                <a:sym typeface="Wingdings" pitchFamily="2" charset="2"/>
              </a:rPr>
              <a:t>thyristor</a:t>
            </a:r>
            <a:r>
              <a:rPr lang="en-US" sz="2400" dirty="0" smtClean="0">
                <a:sym typeface="Wingdings" pitchFamily="2" charset="2"/>
              </a:rPr>
              <a:t> likely to be changed  piquet defining the need for/preparing the intervention  possibly today (4 hours access) during daytime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92163"/>
          </a:xfrm>
        </p:spPr>
        <p:txBody>
          <a:bodyPr/>
          <a:lstStyle/>
          <a:p>
            <a:r>
              <a:rPr lang="en-GB" dirty="0" smtClean="0"/>
              <a:t>Fill 1977</a:t>
            </a:r>
            <a:endParaRPr lang="en-GB" dirty="0"/>
          </a:p>
        </p:txBody>
      </p:sp>
      <p:sp>
        <p:nvSpPr>
          <p:cNvPr id="14338" name="AutoShape 2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lhc-statistics.web.cern.ch/LHC-Statistics/PRO/Plots/2011/LHC2011_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elogbook.cern.ch/eLogbook/attach_reader?attach_id=11819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1066800"/>
            <a:ext cx="4619625" cy="3291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1979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038600" cy="1295400"/>
          </a:xfrm>
        </p:spPr>
        <p:txBody>
          <a:bodyPr/>
          <a:lstStyle/>
          <a:p>
            <a:r>
              <a:rPr lang="en-US" sz="2400" dirty="0" smtClean="0"/>
              <a:t>Finally in physics at 22:30. Initial luminosities rather low: 1.3E33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Emittance</a:t>
            </a:r>
            <a:r>
              <a:rPr lang="en-US" sz="2400" dirty="0" smtClean="0"/>
              <a:t> varying along the bunch train </a:t>
            </a:r>
            <a:r>
              <a:rPr lang="en-US" sz="2400" dirty="0" smtClean="0">
                <a:sym typeface="Wingdings" pitchFamily="2" charset="2"/>
              </a:rPr>
              <a:t> already coming from SPS. </a:t>
            </a:r>
          </a:p>
          <a:p>
            <a:endParaRPr lang="en-US" sz="2800" dirty="0"/>
          </a:p>
        </p:txBody>
      </p:sp>
      <p:pic>
        <p:nvPicPr>
          <p:cNvPr id="1026" name="Picture 2" descr="\\cern.ch\dfs\Users\a\arduini\Public\201107260115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14800"/>
            <a:ext cx="5053965" cy="1880235"/>
          </a:xfrm>
          <a:prstGeom prst="rect">
            <a:avLst/>
          </a:prstGeom>
          <a:noFill/>
        </p:spPr>
      </p:pic>
      <p:pic>
        <p:nvPicPr>
          <p:cNvPr id="1027" name="Picture 3" descr="\\cern.ch\dfs\Users\a\arduini\Public\lu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916680" cy="294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Emittance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152400" y="4876800"/>
            <a:ext cx="8686800" cy="1371600"/>
          </a:xfrm>
        </p:spPr>
        <p:txBody>
          <a:bodyPr/>
          <a:lstStyle/>
          <a:p>
            <a:r>
              <a:rPr lang="en-US" sz="2800" dirty="0" smtClean="0"/>
              <a:t>To be reviewed with SPS this morning. In the </a:t>
            </a:r>
            <a:r>
              <a:rPr lang="en-US" sz="2800" dirty="0" smtClean="0"/>
              <a:t>night prelimi</a:t>
            </a:r>
            <a:r>
              <a:rPr lang="en-US" sz="2800" dirty="0" smtClean="0"/>
              <a:t>nary re-adjustment.</a:t>
            </a:r>
            <a:endParaRPr lang="en-US" sz="2800" dirty="0"/>
          </a:p>
        </p:txBody>
      </p:sp>
      <p:pic>
        <p:nvPicPr>
          <p:cNvPr id="2051" name="Picture 3" descr="\\cern.ch\dfs\Users\a\arduini\Public\20110726010730_b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365" y="990600"/>
            <a:ext cx="5080635" cy="1860232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36576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1976 – Before tuning in the SPS</a:t>
            </a:r>
            <a:endParaRPr lang="en-GB" sz="14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\\cern.ch\dfs\Users\a\arduini\Public\20110726011446_b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2895600"/>
            <a:ext cx="5067300" cy="1866900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2400" y="3276600"/>
            <a:ext cx="36576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Fill 1977 – After tuning in the SPS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23916</TotalTime>
  <Words>554</Words>
  <Application>Microsoft Office PowerPoint</Application>
  <PresentationFormat>On-screen Show (4:3)</PresentationFormat>
  <Paragraphs>122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Mon 25/7 – Tue 26/7</vt:lpstr>
      <vt:lpstr>Mon 25/7 – Tue 26/7</vt:lpstr>
      <vt:lpstr>Mon 25/7 – Tue 26/7</vt:lpstr>
      <vt:lpstr>Mon 25/7 – Tue 26/7</vt:lpstr>
      <vt:lpstr>BLM thresholds</vt:lpstr>
      <vt:lpstr>Vacuum in point 8 (L8)</vt:lpstr>
      <vt:lpstr>Fill 1977</vt:lpstr>
      <vt:lpstr>Fill 1979</vt:lpstr>
      <vt:lpstr>Emittance </vt:lpstr>
      <vt:lpstr>Vacuum activity in point 8</vt:lpstr>
      <vt:lpstr>Plan</vt:lpstr>
      <vt:lpstr>Fill overview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2097</cp:revision>
  <dcterms:created xsi:type="dcterms:W3CDTF">2010-04-25T23:23:07Z</dcterms:created>
  <dcterms:modified xsi:type="dcterms:W3CDTF">2011-07-26T06:17:39Z</dcterms:modified>
</cp:coreProperties>
</file>