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2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08A8B-8111-425A-8F70-D60056AD7F64}" type="datetimeFigureOut">
              <a:rPr lang="en-GB" smtClean="0"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44EDB-2755-45BB-840A-A6062CB13F6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MKI2 thyratron </a:t>
            </a:r>
            <a:r>
              <a:rPr lang="en-GB" dirty="0" err="1" smtClean="0"/>
              <a:t>erratics</a:t>
            </a:r>
            <a:r>
              <a:rPr lang="en-GB" dirty="0" smtClean="0"/>
              <a:t> (</a:t>
            </a:r>
            <a:r>
              <a:rPr lang="en-GB" dirty="0" err="1" smtClean="0"/>
              <a:t>untriggered</a:t>
            </a:r>
            <a:r>
              <a:rPr lang="en-GB" dirty="0" smtClean="0"/>
              <a:t>) turn-</a:t>
            </a:r>
            <a:r>
              <a:rPr lang="en-GB" dirty="0" err="1" smtClean="0"/>
              <a:t>ons</a:t>
            </a:r>
            <a:r>
              <a:rPr lang="en-GB" dirty="0" smtClean="0"/>
              <a:t> of 28 July 2011</a:t>
            </a:r>
            <a:br>
              <a:rPr lang="en-GB" dirty="0" smtClean="0"/>
            </a:br>
            <a:r>
              <a:rPr lang="en-GB" sz="3600" dirty="0" err="1" smtClean="0"/>
              <a:t>M.J.</a:t>
            </a:r>
            <a:r>
              <a:rPr lang="en-GB" sz="3600" dirty="0" smtClean="0"/>
              <a:t> Barnes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610600" cy="1752600"/>
          </a:xfrm>
        </p:spPr>
        <p:txBody>
          <a:bodyPr/>
          <a:lstStyle/>
          <a:p>
            <a:r>
              <a:rPr lang="en-GB" dirty="0" smtClean="0"/>
              <a:t>Acknowledgements:</a:t>
            </a:r>
          </a:p>
          <a:p>
            <a:r>
              <a:rPr lang="en-GB" dirty="0" smtClean="0"/>
              <a:t>Alain Antoine, Nicolas Magnin &amp; Volker Mertens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600200" y="3276600"/>
            <a:ext cx="4572000" cy="3381222"/>
            <a:chOff x="2438400" y="3276600"/>
            <a:chExt cx="4572000" cy="3381222"/>
          </a:xfrm>
        </p:grpSpPr>
        <p:pic>
          <p:nvPicPr>
            <p:cNvPr id="4" name="Picture 3" descr="SnipImag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43200" y="3886200"/>
              <a:ext cx="3657600" cy="2771622"/>
            </a:xfrm>
            <a:prstGeom prst="rect">
              <a:avLst/>
            </a:prstGeom>
          </p:spPr>
        </p:pic>
        <p:pic>
          <p:nvPicPr>
            <p:cNvPr id="5" name="Picture 4" descr="SnipImage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38400" y="3276600"/>
              <a:ext cx="4572000" cy="69513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114800" y="5410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PFN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71800" y="4876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DS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4953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FF0000"/>
                  </a:solidFill>
                </a:rPr>
                <a:t>M</a:t>
              </a:r>
              <a:r>
                <a:rPr lang="en-GB" b="1" dirty="0" smtClean="0">
                  <a:solidFill>
                    <a:srgbClr val="FF0000"/>
                  </a:solidFill>
                </a:rPr>
                <a:t>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715000" y="41910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Notes: 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1 RCPS charged 2 PFNs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4 PFNs (2 RCPS) at each of Pt2 &amp; Pt8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MKI2 Erratic of MS3 at 16:30:43hrs ON 28/7/2011</a:t>
            </a:r>
            <a:endParaRPr lang="en-GB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609600" y="536131"/>
            <a:ext cx="6858000" cy="4264469"/>
            <a:chOff x="0" y="536130"/>
            <a:chExt cx="7705618" cy="4821449"/>
          </a:xfrm>
        </p:grpSpPr>
        <p:pic>
          <p:nvPicPr>
            <p:cNvPr id="4" name="Picture 3" descr="mki2_1630hrs_28july2011_PFNc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36130"/>
              <a:ext cx="7620000" cy="4821449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 rot="10800000" flipV="1">
              <a:off x="3886200" y="1219200"/>
              <a:ext cx="609600" cy="533400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267200" y="914400"/>
              <a:ext cx="3438418" cy="417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92D050"/>
                  </a:solidFill>
                </a:rPr>
                <a:t>Normal (triggered) turn-on </a:t>
              </a:r>
              <a:endParaRPr lang="en-GB" dirty="0">
                <a:solidFill>
                  <a:srgbClr val="92D05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476500" y="3924300"/>
              <a:ext cx="914400" cy="2286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19200" y="4419600"/>
              <a:ext cx="4733925" cy="383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Erratic (</a:t>
              </a:r>
              <a:r>
                <a:rPr lang="en-GB" dirty="0" err="1" smtClean="0">
                  <a:solidFill>
                    <a:srgbClr val="FF0000"/>
                  </a:solidFill>
                </a:rPr>
                <a:t>untriggered</a:t>
              </a:r>
              <a:r>
                <a:rPr lang="en-GB" dirty="0" smtClean="0">
                  <a:solidFill>
                    <a:srgbClr val="FF0000"/>
                  </a:solidFill>
                </a:rPr>
                <a:t>) turn-on of MKI2 MS3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4876800"/>
            <a:ext cx="91440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1700" dirty="0" smtClean="0"/>
              <a:t> At 16:30:43hrs an erratic (</a:t>
            </a:r>
            <a:r>
              <a:rPr lang="en-GB" sz="1700" dirty="0" err="1" smtClean="0"/>
              <a:t>untriggered</a:t>
            </a:r>
            <a:r>
              <a:rPr lang="en-GB" sz="1700" dirty="0" smtClean="0"/>
              <a:t>) turn-on of MKI2 MS3 at </a:t>
            </a:r>
            <a:r>
              <a:rPr lang="en-GB" sz="1700" b="1" u="sng" dirty="0" smtClean="0"/>
              <a:t>full</a:t>
            </a:r>
            <a:r>
              <a:rPr lang="en-GB" sz="1700" dirty="0" smtClean="0"/>
              <a:t> PFN voltage;</a:t>
            </a:r>
          </a:p>
          <a:p>
            <a:pPr>
              <a:buFont typeface="Wingdings" pitchFamily="2" charset="2"/>
              <a:buChar char="Ø"/>
            </a:pPr>
            <a:r>
              <a:rPr lang="en-GB" sz="1700" dirty="0"/>
              <a:t> </a:t>
            </a:r>
            <a:r>
              <a:rPr lang="en-GB" sz="1700" dirty="0" smtClean="0"/>
              <a:t>Interlocks detected erratic. Control (machine protection) philosophy is to trigger all MS and DS of system (within a delay of 1µs). Hence all 4 </a:t>
            </a:r>
            <a:r>
              <a:rPr lang="en-GB" sz="1700" dirty="0" smtClean="0"/>
              <a:t>kicker magnets pulsed for up to 4.5µs.</a:t>
            </a:r>
          </a:p>
          <a:p>
            <a:pPr>
              <a:buFont typeface="Wingdings" pitchFamily="2" charset="2"/>
              <a:buChar char="Ø"/>
            </a:pPr>
            <a:r>
              <a:rPr lang="en-GB" sz="1700" dirty="0"/>
              <a:t> </a:t>
            </a:r>
            <a:r>
              <a:rPr lang="en-GB" sz="1700" dirty="0" smtClean="0"/>
              <a:t>Circulating </a:t>
            </a:r>
            <a:r>
              <a:rPr lang="en-GB" sz="1700" dirty="0"/>
              <a:t>beam was not in </a:t>
            </a:r>
            <a:r>
              <a:rPr lang="en-GB" sz="1700" dirty="0" smtClean="0"/>
              <a:t>IP2 and therefore not disturbed. </a:t>
            </a:r>
          </a:p>
          <a:p>
            <a:pPr>
              <a:buFont typeface="Wingdings" pitchFamily="2" charset="2"/>
              <a:buChar char="Ø"/>
            </a:pPr>
            <a:r>
              <a:rPr lang="en-GB" sz="1700" dirty="0"/>
              <a:t> </a:t>
            </a:r>
            <a:r>
              <a:rPr lang="en-GB" sz="1700" dirty="0" smtClean="0"/>
              <a:t>Batch</a:t>
            </a:r>
            <a:r>
              <a:rPr lang="en-GB" sz="1700" dirty="0"/>
              <a:t> </a:t>
            </a:r>
            <a:r>
              <a:rPr lang="en-GB" sz="1700" dirty="0" smtClean="0"/>
              <a:t>was extracted from SPS but saw </a:t>
            </a:r>
            <a:r>
              <a:rPr lang="en-GB" sz="1700" dirty="0"/>
              <a:t>no kick </a:t>
            </a:r>
            <a:r>
              <a:rPr lang="en-GB" sz="1700" dirty="0" smtClean="0"/>
              <a:t>at MKI and </a:t>
            </a:r>
            <a:r>
              <a:rPr lang="en-GB" sz="1700" dirty="0"/>
              <a:t>went straight into the </a:t>
            </a:r>
            <a:r>
              <a:rPr lang="en-GB" sz="1700" dirty="0" err="1" smtClean="0"/>
              <a:t>TDI</a:t>
            </a:r>
            <a:r>
              <a:rPr lang="en-GB" sz="1700" dirty="0" smtClean="0"/>
              <a:t>.</a:t>
            </a:r>
          </a:p>
          <a:p>
            <a:r>
              <a:rPr lang="en-GB" sz="1700" dirty="0" smtClean="0"/>
              <a:t>Note: this MS was put in place during last TS and has since made 5 </a:t>
            </a:r>
            <a:r>
              <a:rPr lang="en-GB" sz="1700" dirty="0" err="1" smtClean="0"/>
              <a:t>erratics</a:t>
            </a:r>
            <a:r>
              <a:rPr lang="en-GB" sz="1700" dirty="0" smtClean="0"/>
              <a:t> (only last 2 effected beam).</a:t>
            </a:r>
          </a:p>
          <a:p>
            <a:endParaRPr lang="en-GB"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MKI2 Erratic of MS3 at 18:03:09hrs ON 28/7/2011</a:t>
            </a:r>
            <a:endParaRPr lang="en-GB" sz="2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7200" y="485775"/>
            <a:ext cx="5726811" cy="4010025"/>
            <a:chOff x="685800" y="609600"/>
            <a:chExt cx="5726811" cy="40100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609600"/>
              <a:ext cx="5705475" cy="401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Arrow Connector 8"/>
            <p:cNvCxnSpPr/>
            <p:nvPr/>
          </p:nvCxnSpPr>
          <p:spPr>
            <a:xfrm rot="5400000">
              <a:off x="2019301" y="2628903"/>
              <a:ext cx="762002" cy="533396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057400" y="2209800"/>
              <a:ext cx="43552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D25F"/>
                  </a:solidFill>
                </a:rPr>
                <a:t>Erratic (</a:t>
              </a:r>
              <a:r>
                <a:rPr lang="en-GB" dirty="0" err="1" smtClean="0">
                  <a:solidFill>
                    <a:srgbClr val="00D25F"/>
                  </a:solidFill>
                </a:rPr>
                <a:t>untriggered</a:t>
              </a:r>
              <a:r>
                <a:rPr lang="en-GB" dirty="0" smtClean="0">
                  <a:solidFill>
                    <a:srgbClr val="00D25F"/>
                  </a:solidFill>
                </a:rPr>
                <a:t>) turn-on of MKI2 MS3</a:t>
              </a:r>
              <a:endParaRPr lang="en-GB" dirty="0">
                <a:solidFill>
                  <a:srgbClr val="00D25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52400" y="4495800"/>
            <a:ext cx="8610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1700" dirty="0" smtClean="0"/>
              <a:t> At 18:03:09hrs an erratic (</a:t>
            </a:r>
            <a:r>
              <a:rPr lang="en-GB" sz="1700" dirty="0" err="1" smtClean="0"/>
              <a:t>untriggered</a:t>
            </a:r>
            <a:r>
              <a:rPr lang="en-GB" sz="1700" dirty="0" smtClean="0"/>
              <a:t>) turn-on of MKI2 MS3 occurred during resonant charging – sending current to one of the four kicker magnets;</a:t>
            </a:r>
          </a:p>
          <a:p>
            <a:pPr>
              <a:buFont typeface="Wingdings" pitchFamily="2" charset="2"/>
              <a:buChar char="Ø"/>
            </a:pPr>
            <a:r>
              <a:rPr lang="en-GB" sz="1700" dirty="0"/>
              <a:t> </a:t>
            </a:r>
            <a:r>
              <a:rPr lang="en-GB" sz="1700" dirty="0" smtClean="0"/>
              <a:t>Interlocks did NOT detect erratic of MS3 (at 33kV): hence no immediate action was taken to turn-on other thyratrons.  PFNs discharged via the DS after 4ms (no further magnet current);</a:t>
            </a:r>
            <a:endParaRPr lang="en-GB" sz="1700" dirty="0" smtClean="0"/>
          </a:p>
          <a:p>
            <a:pPr>
              <a:buFont typeface="Wingdings" pitchFamily="2" charset="2"/>
              <a:buChar char="Ø"/>
            </a:pPr>
            <a:r>
              <a:rPr lang="en-GB" sz="1700" dirty="0"/>
              <a:t> T</a:t>
            </a:r>
            <a:r>
              <a:rPr lang="en-GB" sz="1700" dirty="0" smtClean="0"/>
              <a:t>he </a:t>
            </a:r>
            <a:r>
              <a:rPr lang="en-GB" sz="1700" dirty="0"/>
              <a:t>failure occurred early in </a:t>
            </a:r>
            <a:r>
              <a:rPr lang="en-GB" sz="1700" dirty="0" smtClean="0"/>
              <a:t>the charging  </a:t>
            </a:r>
            <a:r>
              <a:rPr lang="en-GB" sz="1700" dirty="0"/>
              <a:t>process, and the extraction </a:t>
            </a:r>
            <a:r>
              <a:rPr lang="en-GB" sz="1700" dirty="0" smtClean="0"/>
              <a:t>from the SPS </a:t>
            </a:r>
            <a:r>
              <a:rPr lang="en-GB" sz="1700" smtClean="0"/>
              <a:t>was inhibited;</a:t>
            </a:r>
            <a:endParaRPr lang="en-GB" sz="1700" dirty="0" smtClean="0"/>
          </a:p>
          <a:p>
            <a:pPr>
              <a:buFont typeface="Wingdings" pitchFamily="2" charset="2"/>
              <a:buChar char="Ø"/>
            </a:pPr>
            <a:r>
              <a:rPr lang="en-GB" sz="1700" dirty="0" smtClean="0"/>
              <a:t>The </a:t>
            </a:r>
            <a:r>
              <a:rPr lang="en-GB" sz="1700" dirty="0"/>
              <a:t>circulating beam which was swept over the aperture </a:t>
            </a:r>
            <a:r>
              <a:rPr lang="en-GB" sz="1700" dirty="0" smtClean="0"/>
              <a:t>and </a:t>
            </a:r>
            <a:r>
              <a:rPr lang="en-GB" sz="1700" dirty="0"/>
              <a:t>protection </a:t>
            </a:r>
            <a:r>
              <a:rPr lang="en-GB" sz="1700" dirty="0" smtClean="0"/>
              <a:t>elements </a:t>
            </a:r>
            <a:r>
              <a:rPr lang="en-GB" sz="1700" dirty="0" smtClean="0"/>
              <a:t>(~17% of normal kick)</a:t>
            </a:r>
            <a:r>
              <a:rPr lang="en-GB" sz="1700" dirty="0" smtClean="0"/>
              <a:t> for ~9µs.  </a:t>
            </a:r>
            <a:endParaRPr lang="en-GB" sz="1700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838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PFNs 1 &amp; 2 at normal voltage (~50kV)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1600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PFNs 4 at low voltage (~33kV) because of PFN3 switch erratic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Actions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MS3 has suffered 5 </a:t>
            </a:r>
            <a:r>
              <a:rPr lang="en-GB" dirty="0" err="1" smtClean="0"/>
              <a:t>erratics</a:t>
            </a:r>
            <a:r>
              <a:rPr lang="en-GB" dirty="0" smtClean="0"/>
              <a:t> since being installed at last TS. It is suspected that electrical noise is a contributor to the problem, but this MS is particularly sensitive to the noise. Thus this switch should be swapped </a:t>
            </a:r>
            <a:r>
              <a:rPr lang="en-GB" dirty="0" smtClean="0"/>
              <a:t> if the fault occurs again soon, or if there is an occasion (LHC stop of several hours, or at the latest in the next TS);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There is possibly a dying </a:t>
            </a:r>
            <a:r>
              <a:rPr lang="en-GB" dirty="0"/>
              <a:t>electronics card (fan out</a:t>
            </a:r>
            <a:r>
              <a:rPr lang="en-GB" dirty="0" smtClean="0"/>
              <a:t>), </a:t>
            </a:r>
            <a:r>
              <a:rPr lang="en-GB" dirty="0"/>
              <a:t>trigger unit, or some cabling problem (cold soldering, bad contact</a:t>
            </a:r>
            <a:r>
              <a:rPr lang="en-GB" dirty="0" smtClean="0"/>
              <a:t>) AND the erratic detection card for MS3. </a:t>
            </a:r>
            <a:r>
              <a:rPr lang="en-GB" dirty="0"/>
              <a:t>As a rare event such things could be (although not necessarily) time consuming to solve. </a:t>
            </a:r>
            <a:r>
              <a:rPr lang="en-GB" dirty="0" smtClean="0"/>
              <a:t>Hence the recommendation is to </a:t>
            </a:r>
            <a:r>
              <a:rPr lang="en-GB" dirty="0"/>
              <a:t>exchange the candidate electronics cards, and maybe part of </a:t>
            </a:r>
            <a:r>
              <a:rPr lang="en-GB" dirty="0" smtClean="0"/>
              <a:t>the cabling </a:t>
            </a:r>
            <a:r>
              <a:rPr lang="en-GB" dirty="0"/>
              <a:t>as far as accessible, by spares</a:t>
            </a:r>
            <a:r>
              <a:rPr lang="en-GB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Future plans include a fast inhibit of SPS extraction in the event that an MKI fault is detected.</a:t>
            </a:r>
            <a:endParaRPr lang="en-GB" dirty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448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MKI2 thyratron erratics (untriggered) turn-ons of 28 July 2011 M.J. Barnes</vt:lpstr>
      <vt:lpstr>Slide 2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barnesm</dc:creator>
  <cp:lastModifiedBy>barnesm</cp:lastModifiedBy>
  <cp:revision>16</cp:revision>
  <dcterms:created xsi:type="dcterms:W3CDTF">2011-07-29T05:08:48Z</dcterms:created>
  <dcterms:modified xsi:type="dcterms:W3CDTF">2011-07-29T06:10:28Z</dcterms:modified>
</cp:coreProperties>
</file>