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093" r:id="rId2"/>
    <p:sldId id="1116" r:id="rId3"/>
    <p:sldId id="1117" r:id="rId4"/>
    <p:sldId id="1120" r:id="rId5"/>
    <p:sldId id="1121" r:id="rId6"/>
    <p:sldId id="1122" r:id="rId7"/>
    <p:sldId id="1123" r:id="rId8"/>
    <p:sldId id="1124" r:id="rId9"/>
    <p:sldId id="1115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8000"/>
    <a:srgbClr val="0000FF"/>
    <a:srgbClr val="FFCC99"/>
    <a:srgbClr val="FF0000"/>
    <a:srgbClr val="FFFF99"/>
    <a:srgbClr val="99FF99"/>
    <a:srgbClr val="FFCCCC"/>
    <a:srgbClr val="9FCAFF"/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7/31/2011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7/31/2011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7/31/2011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7/31/2011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7/31/2011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7/31/2011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7/31/2011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7/31/2011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7/31/2011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7/31/2011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7/31/2011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7/31/2011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7/31/2011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7/31/2011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7/31/2011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425170" cy="1728240"/>
          </a:xfrm>
        </p:spPr>
        <p:txBody>
          <a:bodyPr/>
          <a:lstStyle/>
          <a:p>
            <a:r>
              <a:rPr lang="en-US" dirty="0" smtClean="0"/>
              <a:t>12:00 Fill 1992 in stable beams.</a:t>
            </a:r>
          </a:p>
          <a:p>
            <a:pPr lvl="1"/>
            <a:r>
              <a:rPr lang="en-US" dirty="0" err="1" smtClean="0"/>
              <a:t>Lumi</a:t>
            </a:r>
            <a:r>
              <a:rPr lang="en-US" dirty="0" smtClean="0"/>
              <a:t> for the first time above 2E33 cm-2s-1.</a:t>
            </a:r>
          </a:p>
          <a:p>
            <a:pPr lvl="1"/>
            <a:r>
              <a:rPr lang="en-US" dirty="0" smtClean="0"/>
              <a:t>This time tune shift of +0.002 before colliding.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7/31/2011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2132820"/>
            <a:ext cx="6732300" cy="6052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1080150"/>
          </a:xfrm>
        </p:spPr>
        <p:txBody>
          <a:bodyPr/>
          <a:lstStyle/>
          <a:p>
            <a:r>
              <a:rPr lang="en-US" dirty="0" smtClean="0"/>
              <a:t>Lifetime 50-100 hours when going into collisions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7/31/2011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80" y="1556740"/>
            <a:ext cx="8028480" cy="684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did not last…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80660"/>
            <a:ext cx="8229600" cy="4608640"/>
          </a:xfrm>
        </p:spPr>
        <p:txBody>
          <a:bodyPr/>
          <a:lstStyle/>
          <a:p>
            <a:r>
              <a:rPr lang="en-US" dirty="0" smtClean="0"/>
              <a:t>12:40 Dump due collimator interlock IR1 – communication lost.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Access needed – power supply had to be changed. Could be SUE, but could be ‘normal’ failure.</a:t>
            </a:r>
          </a:p>
          <a:p>
            <a:pPr lvl="1"/>
            <a:r>
              <a:rPr lang="en-US" dirty="0" smtClean="0"/>
              <a:t>Problem with MAD in UJ16 – problem with the detection system. It had to be disable to close, then re-enabled (access piquet).</a:t>
            </a:r>
          </a:p>
          <a:p>
            <a:r>
              <a:rPr lang="en-US" dirty="0" smtClean="0"/>
              <a:t>During MKI2 </a:t>
            </a:r>
            <a:r>
              <a:rPr lang="en-US" dirty="0" err="1" smtClean="0"/>
              <a:t>softstart</a:t>
            </a:r>
            <a:r>
              <a:rPr lang="en-US" dirty="0" smtClean="0"/>
              <a:t> another erratic on MS3. Occurred above the normal operational voltage. Triggering of the other switches worked correctly.</a:t>
            </a:r>
          </a:p>
          <a:p>
            <a:pPr lvl="1"/>
            <a:r>
              <a:rPr lang="en-US" dirty="0" smtClean="0"/>
              <a:t>Access in IR2.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7/31/2011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5999" y="1988800"/>
            <a:ext cx="9650609" cy="485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4536630"/>
          </a:xfrm>
        </p:spPr>
        <p:txBody>
          <a:bodyPr/>
          <a:lstStyle/>
          <a:p>
            <a:r>
              <a:rPr lang="en-US" dirty="0" smtClean="0"/>
              <a:t>MKI2 intervention</a:t>
            </a:r>
          </a:p>
          <a:p>
            <a:pPr lvl="1"/>
            <a:r>
              <a:rPr lang="en-US" dirty="0" smtClean="0"/>
              <a:t>Installed magnetic cores on trigger inputs to MS3 tank.</a:t>
            </a:r>
          </a:p>
          <a:p>
            <a:pPr lvl="1"/>
            <a:r>
              <a:rPr lang="en-US" dirty="0" smtClean="0"/>
              <a:t>Replaced crate for MS3 &amp; DS3 heater and reservoirs.</a:t>
            </a:r>
          </a:p>
          <a:p>
            <a:pPr lvl="1"/>
            <a:r>
              <a:rPr lang="en-US" dirty="0" smtClean="0"/>
              <a:t>Replaced 3 trigger units for MS3.</a:t>
            </a:r>
          </a:p>
          <a:p>
            <a:pPr lvl="1"/>
            <a:r>
              <a:rPr lang="en-US" dirty="0" smtClean="0"/>
              <a:t>Added 2 scopes for diagnostics.</a:t>
            </a:r>
          </a:p>
          <a:p>
            <a:r>
              <a:rPr lang="en-US" dirty="0" smtClean="0"/>
              <a:t>S78 tripped on spurious </a:t>
            </a:r>
            <a:r>
              <a:rPr lang="en-US" dirty="0" err="1" smtClean="0"/>
              <a:t>nQPS</a:t>
            </a:r>
            <a:r>
              <a:rPr lang="en-US" dirty="0" smtClean="0"/>
              <a:t> signal.</a:t>
            </a:r>
          </a:p>
          <a:p>
            <a:r>
              <a:rPr lang="en-US" dirty="0" smtClean="0"/>
              <a:t>Performed 3 </a:t>
            </a:r>
            <a:r>
              <a:rPr lang="en-US" dirty="0" err="1" smtClean="0"/>
              <a:t>softstart</a:t>
            </a:r>
            <a:r>
              <a:rPr lang="en-US" dirty="0" smtClean="0"/>
              <a:t> sequences, 20 shots in inject and dump – no problems.</a:t>
            </a:r>
          </a:p>
          <a:p>
            <a:r>
              <a:rPr lang="en-US" dirty="0" smtClean="0"/>
              <a:t>21:45 Refill for physics.</a:t>
            </a:r>
          </a:p>
          <a:p>
            <a:r>
              <a:rPr lang="en-US" dirty="0" smtClean="0"/>
              <a:t>23:00 Stable beams fill 1993, L = 2E33 cm-2s-1.</a:t>
            </a:r>
          </a:p>
          <a:p>
            <a:pPr lvl="1"/>
            <a:r>
              <a:rPr lang="en-US" dirty="0" smtClean="0"/>
              <a:t>Tune shift +0.002 – again lifetimes 50-100 hours.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7/31/2011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1079865"/>
          </a:xfrm>
        </p:spPr>
        <p:txBody>
          <a:bodyPr/>
          <a:lstStyle/>
          <a:p>
            <a:r>
              <a:rPr lang="en-US" dirty="0" smtClean="0"/>
              <a:t>End of fill @ 23:45 - arc UFO – 31L8</a:t>
            </a:r>
          </a:p>
          <a:p>
            <a:pPr lvl="1"/>
            <a:r>
              <a:rPr lang="en-US" dirty="0" smtClean="0"/>
              <a:t>Fast and strong.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7/31/2011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825134"/>
            <a:ext cx="9144000" cy="457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435400" cy="5111750"/>
          </a:xfrm>
        </p:spPr>
        <p:txBody>
          <a:bodyPr/>
          <a:lstStyle/>
          <a:p>
            <a:r>
              <a:rPr lang="en-US" dirty="0" smtClean="0"/>
              <a:t>Interlock problem on TCP.6R3. </a:t>
            </a:r>
          </a:p>
          <a:p>
            <a:pPr lvl="1"/>
            <a:r>
              <a:rPr lang="en-US" dirty="0" smtClean="0"/>
              <a:t>This collimator became ‘red’ on the fixed display during the fill, but no interlock. Alarm on limits. After the ramp down the interlock could not be reset.</a:t>
            </a:r>
          </a:p>
          <a:p>
            <a:pPr lvl="1"/>
            <a:r>
              <a:rPr lang="en-US" dirty="0" smtClean="0"/>
              <a:t>STI piquet disabled a resolver.</a:t>
            </a:r>
          </a:p>
          <a:p>
            <a:r>
              <a:rPr lang="en-US" dirty="0" smtClean="0"/>
              <a:t>02:20 RF HOM interlock line2 B2 at injection.</a:t>
            </a:r>
          </a:p>
          <a:p>
            <a:pPr lvl="1"/>
            <a:r>
              <a:rPr lang="en-US" dirty="0" smtClean="0"/>
              <a:t>Reset by piquet, no T increase visible in logging, only small increase of power with current</a:t>
            </a:r>
          </a:p>
          <a:p>
            <a:r>
              <a:rPr lang="en-US" dirty="0" smtClean="0"/>
              <a:t>03:50 Stable beams fill 1994, L = 2.03E33 cm-2s-1.</a:t>
            </a:r>
          </a:p>
          <a:p>
            <a:pPr lvl="1"/>
            <a:r>
              <a:rPr lang="en-US" dirty="0" smtClean="0"/>
              <a:t>Again tune shift +0.002.</a:t>
            </a:r>
          </a:p>
          <a:p>
            <a:r>
              <a:rPr lang="en-US" dirty="0" smtClean="0"/>
              <a:t>04:40 Beam dumped – HOM again on line2 B2.</a:t>
            </a:r>
          </a:p>
          <a:p>
            <a:pPr lvl="1"/>
            <a:r>
              <a:rPr lang="en-US" dirty="0" smtClean="0"/>
              <a:t>Glitch on T reading visible in logging. Piquet compensated for a T offset in one reading.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7/31/2011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1727955"/>
          </a:xfrm>
        </p:spPr>
        <p:txBody>
          <a:bodyPr/>
          <a:lstStyle/>
          <a:p>
            <a:r>
              <a:rPr lang="en-US" dirty="0" smtClean="0"/>
              <a:t>Refill…</a:t>
            </a:r>
          </a:p>
          <a:p>
            <a:r>
              <a:rPr lang="en-US" dirty="0" smtClean="0"/>
              <a:t>07:00 Beam dumped just before stable beams by ATLAS. L over 2E33 cm-2s-1.</a:t>
            </a:r>
          </a:p>
          <a:p>
            <a:pPr lvl="1"/>
            <a:r>
              <a:rPr lang="en-US" dirty="0" smtClean="0"/>
              <a:t>Mini UFO in triplet region. Similar events have been seen in ALICE and </a:t>
            </a:r>
            <a:r>
              <a:rPr lang="en-US" dirty="0" err="1" smtClean="0"/>
              <a:t>LHCb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7/31/2011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450" y="2636890"/>
            <a:ext cx="7993110" cy="399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r>
              <a:rPr lang="en-US" dirty="0" smtClean="0"/>
              <a:t>Nice fills …. that do not last – none longer than 1 hour !</a:t>
            </a:r>
          </a:p>
          <a:p>
            <a:r>
              <a:rPr lang="en-US" dirty="0" smtClean="0"/>
              <a:t>Dropping intensity a bit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Cryo</a:t>
            </a:r>
            <a:r>
              <a:rPr lang="en-US" dirty="0" smtClean="0"/>
              <a:t> Pt8: problem with insulation vacuum on cold box. They are trying to </a:t>
            </a:r>
            <a:r>
              <a:rPr lang="en-US" smtClean="0"/>
              <a:t>work around.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7/31/2011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7/31/2011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391" y="1124680"/>
          <a:ext cx="8785219" cy="4033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932"/>
                <a:gridCol w="1056428"/>
                <a:gridCol w="1187191"/>
                <a:gridCol w="1424630"/>
                <a:gridCol w="1739327"/>
                <a:gridCol w="2613711"/>
              </a:tblGrid>
              <a:tr h="4464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Termination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Peak L </a:t>
                      </a:r>
                    </a:p>
                    <a:p>
                      <a:pPr algn="ctr"/>
                      <a:r>
                        <a:rPr lang="en-US" sz="1400" dirty="0" smtClean="0"/>
                        <a:t>(cm</a:t>
                      </a:r>
                      <a:r>
                        <a:rPr lang="en-US" sz="1400" baseline="30000" dirty="0" smtClean="0"/>
                        <a:t>-2</a:t>
                      </a:r>
                      <a:r>
                        <a:rPr lang="en-US" sz="1400" dirty="0" smtClean="0"/>
                        <a:t>s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 (h)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Int. L (pb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Dump cause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1975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1.6E33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2.5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Cryo</a:t>
                      </a:r>
                      <a:r>
                        <a:rPr lang="en-US" sz="1400" dirty="0" smtClean="0"/>
                        <a:t> valve PROFIBUS (SEU?)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1976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ADJUST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1.6E33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BLM TCSG.L7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1977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SQUEEZE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RF Module trip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1.3E33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 RCO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RAMP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 RQTL7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1.7E33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El.</a:t>
                      </a:r>
                      <a:r>
                        <a:rPr lang="en-US" sz="1400" baseline="0" dirty="0" smtClean="0"/>
                        <a:t> net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1.75E33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El.</a:t>
                      </a:r>
                      <a:r>
                        <a:rPr lang="en-US" sz="1400" baseline="0" dirty="0" smtClean="0"/>
                        <a:t> net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1.85E33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RF</a:t>
                      </a:r>
                      <a:r>
                        <a:rPr lang="en-US" sz="1400" baseline="0" dirty="0" smtClean="0"/>
                        <a:t> klystron </a:t>
                      </a:r>
                      <a:r>
                        <a:rPr lang="en-US" sz="1400" baseline="0" dirty="0" err="1" smtClean="0"/>
                        <a:t>vac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1.85E33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PC trip RCBXV3.R1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1991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1.88E33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Cryo</a:t>
                      </a:r>
                      <a:r>
                        <a:rPr lang="en-US" sz="1400" dirty="0" smtClean="0"/>
                        <a:t> valve UJ16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2E33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Collimator</a:t>
                      </a:r>
                      <a:r>
                        <a:rPr lang="en-US" sz="1400" baseline="0" dirty="0" smtClean="0"/>
                        <a:t> control PS US15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43142</TotalTime>
  <Words>558</Words>
  <Application>Microsoft Office PowerPoint</Application>
  <PresentationFormat>On-screen Show (4:3)</PresentationFormat>
  <Paragraphs>136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Saturday</vt:lpstr>
      <vt:lpstr>Slide 2</vt:lpstr>
      <vt:lpstr>It did not last…</vt:lpstr>
      <vt:lpstr>Saturday PM</vt:lpstr>
      <vt:lpstr>UFO</vt:lpstr>
      <vt:lpstr>Night</vt:lpstr>
      <vt:lpstr>Slide 7</vt:lpstr>
      <vt:lpstr>Saturday</vt:lpstr>
      <vt:lpstr>Fill list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2686</cp:revision>
  <dcterms:created xsi:type="dcterms:W3CDTF">2010-07-26T05:43:59Z</dcterms:created>
  <dcterms:modified xsi:type="dcterms:W3CDTF">2011-07-31T06:55:02Z</dcterms:modified>
</cp:coreProperties>
</file>