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96" r:id="rId2"/>
    <p:sldMasterId id="2147483902" r:id="rId3"/>
  </p:sldMasterIdLst>
  <p:notesMasterIdLst>
    <p:notesMasterId r:id="rId18"/>
  </p:notesMasterIdLst>
  <p:handoutMasterIdLst>
    <p:handoutMasterId r:id="rId19"/>
  </p:handoutMasterIdLst>
  <p:sldIdLst>
    <p:sldId id="527" r:id="rId4"/>
    <p:sldId id="513" r:id="rId5"/>
    <p:sldId id="515" r:id="rId6"/>
    <p:sldId id="516" r:id="rId7"/>
    <p:sldId id="518" r:id="rId8"/>
    <p:sldId id="517" r:id="rId9"/>
    <p:sldId id="519" r:id="rId10"/>
    <p:sldId id="520" r:id="rId11"/>
    <p:sldId id="522" r:id="rId12"/>
    <p:sldId id="521" r:id="rId13"/>
    <p:sldId id="523" r:id="rId14"/>
    <p:sldId id="524" r:id="rId15"/>
    <p:sldId id="525" r:id="rId16"/>
    <p:sldId id="526" r:id="rId1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E" initials="N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3399"/>
    <a:srgbClr val="006600"/>
    <a:srgbClr val="FE8002"/>
    <a:srgbClr val="FD5C03"/>
    <a:srgbClr val="8C8C8C"/>
    <a:srgbClr val="02D002"/>
    <a:srgbClr val="99FF66"/>
    <a:srgbClr val="FF9999"/>
    <a:srgbClr val="8C9D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97954" autoAdjust="0"/>
  </p:normalViewPr>
  <p:slideViewPr>
    <p:cSldViewPr snapToObjects="1">
      <p:cViewPr>
        <p:scale>
          <a:sx n="70" d="100"/>
          <a:sy n="70" d="100"/>
        </p:scale>
        <p:origin x="-91" y="-144"/>
      </p:cViewPr>
      <p:guideLst>
        <p:guide orient="horz" pos="28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7/19/2011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-BE-60x60b.jpg"/>
          <p:cNvPicPr>
            <a:picLocks noChangeAspect="1"/>
          </p:cNvPicPr>
          <p:nvPr userDrawn="1"/>
        </p:nvPicPr>
        <p:blipFill>
          <a:blip r:embed="rId3" cstate="print"/>
          <a:srcRect l="3149" t="3149" r="3149" b="3149"/>
          <a:stretch>
            <a:fillRect/>
          </a:stretch>
        </p:blipFill>
        <p:spPr bwMode="auto">
          <a:xfrm>
            <a:off x="828675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2937" y="0"/>
            <a:ext cx="881063" cy="8677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236B1D4F-E6E4-470A-A144-E2C6DC4DDB67}" type="slidenum">
              <a:rPr lang="en-US" b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1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8775" y="6400800"/>
            <a:ext cx="52864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Joint DESY and University of Hamburg Accelerator Physics Seminar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7160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May, 17</a:t>
            </a:r>
            <a:r>
              <a:rPr lang="en-US" b="1" baseline="300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th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2209800" y="6556375"/>
            <a:ext cx="4648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</a:rPr>
              <a:t>Eva Barbara Holzer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-BE-60x60b.jpg"/>
          <p:cNvPicPr>
            <a:picLocks noChangeAspect="1"/>
          </p:cNvPicPr>
          <p:nvPr userDrawn="1"/>
        </p:nvPicPr>
        <p:blipFill>
          <a:blip r:embed="rId3" cstate="print"/>
          <a:srcRect l="3149" t="3149" r="3149" b="3149"/>
          <a:stretch>
            <a:fillRect/>
          </a:stretch>
        </p:blipFill>
        <p:spPr bwMode="auto">
          <a:xfrm>
            <a:off x="828675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2937" y="0"/>
            <a:ext cx="881063" cy="8677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236B1D4F-E6E4-470A-A144-E2C6DC4DDB67}" type="slidenum">
              <a:rPr lang="en-US" b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1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8775" y="6400800"/>
            <a:ext cx="52864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Joint DESY and University of Hamburg Accelerator Physics Seminar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7160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May, 17</a:t>
            </a:r>
            <a:r>
              <a:rPr lang="en-US" b="1" baseline="300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th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LOGO-BE-60x60b.jpg"/>
          <p:cNvPicPr>
            <a:picLocks noChangeAspect="1"/>
          </p:cNvPicPr>
          <p:nvPr userDrawn="1"/>
        </p:nvPicPr>
        <p:blipFill>
          <a:blip r:embed="rId3" cstate="print"/>
          <a:srcRect l="3149" t="3149" r="3149" b="3149"/>
          <a:stretch>
            <a:fillRect/>
          </a:stretch>
        </p:blipFill>
        <p:spPr bwMode="auto">
          <a:xfrm>
            <a:off x="828675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2937" y="0"/>
            <a:ext cx="881063" cy="8677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236B1D4F-E6E4-470A-A144-E2C6DC4DDB67}" type="slidenum">
              <a:rPr lang="en-US" b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1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28775" y="6400800"/>
            <a:ext cx="52864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Joint DESY and University of Hamburg Accelerator Physics Seminar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7160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May, 17</a:t>
            </a:r>
            <a:r>
              <a:rPr lang="en-US" b="1" baseline="300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th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2209800" y="6556375"/>
            <a:ext cx="4648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</a:rPr>
              <a:t>Eva Barbara Holzer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 Level 1 20 Pt. </a:t>
            </a:r>
          </a:p>
          <a:p>
            <a:pPr lvl="1"/>
            <a:r>
              <a:rPr lang="de-CH" smtClean="0"/>
              <a:t>Text Level 2 18 Pt.</a:t>
            </a:r>
          </a:p>
          <a:p>
            <a:pPr lvl="2"/>
            <a:r>
              <a:rPr lang="de-CH" smtClean="0"/>
              <a:t>Text Level 3 16 Pt.</a:t>
            </a:r>
          </a:p>
          <a:p>
            <a:pPr lvl="3"/>
            <a:r>
              <a:rPr lang="de-CH" smtClean="0"/>
              <a:t>Text Level 4 14 Pt.</a:t>
            </a:r>
          </a:p>
          <a:p>
            <a:pPr lvl="4"/>
            <a:r>
              <a:rPr lang="de-CH" smtClean="0"/>
              <a:t>Text Level 5 14 Pt.</a:t>
            </a:r>
            <a:endParaRPr lang="en-US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2011-07-19</a:t>
            </a:r>
            <a:endParaRPr lang="en-US" sz="1300" b="1" dirty="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LHC</a:t>
            </a:r>
            <a:r>
              <a:rPr lang="en-US" sz="1300" baseline="0" dirty="0" smtClean="0"/>
              <a:t> 8:30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95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 Level 1 20 Pt. </a:t>
            </a:r>
          </a:p>
          <a:p>
            <a:pPr lvl="1"/>
            <a:r>
              <a:rPr lang="de-CH" smtClean="0"/>
              <a:t>Text Level 2 18 Pt.</a:t>
            </a:r>
          </a:p>
          <a:p>
            <a:pPr lvl="2"/>
            <a:r>
              <a:rPr lang="de-CH" smtClean="0"/>
              <a:t>Text Level 3 16 Pt.</a:t>
            </a:r>
          </a:p>
          <a:p>
            <a:pPr lvl="3"/>
            <a:r>
              <a:rPr lang="de-CH" smtClean="0"/>
              <a:t>Text Level 4 14 Pt.</a:t>
            </a:r>
          </a:p>
          <a:p>
            <a:pPr lvl="4"/>
            <a:r>
              <a:rPr lang="de-CH" smtClean="0"/>
              <a:t>Text Level 5 14 Pt.</a:t>
            </a:r>
            <a:endParaRPr lang="en-US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</a:rPr>
              <a:t>Eva Barbara Holzer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TIPP 2011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June 10, 2011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 Level 1 20 Pt. </a:t>
            </a:r>
          </a:p>
          <a:p>
            <a:pPr lvl="1"/>
            <a:r>
              <a:rPr lang="de-CH" smtClean="0"/>
              <a:t>Text Level 2 18 Pt.</a:t>
            </a:r>
          </a:p>
          <a:p>
            <a:pPr lvl="2"/>
            <a:r>
              <a:rPr lang="de-CH" smtClean="0"/>
              <a:t>Text Level 3 16 Pt.</a:t>
            </a:r>
          </a:p>
          <a:p>
            <a:pPr lvl="3"/>
            <a:r>
              <a:rPr lang="de-CH" smtClean="0"/>
              <a:t>Text Level 4 14 Pt.</a:t>
            </a:r>
          </a:p>
          <a:p>
            <a:pPr lvl="4"/>
            <a:r>
              <a:rPr lang="de-CH" smtClean="0"/>
              <a:t>Text Level 5 14 Pt.</a:t>
            </a:r>
            <a:endParaRPr lang="en-US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</a:rPr>
              <a:t>Eva Barbara Holzer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TIPP 2011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June 10, 2011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fill with 1092 bunches (6 h stable beams)</a:t>
            </a:r>
          </a:p>
          <a:p>
            <a:endParaRPr lang="en-US" dirty="0" smtClean="0"/>
          </a:p>
          <a:p>
            <a:r>
              <a:rPr lang="en-US" dirty="0" smtClean="0"/>
              <a:t>3 fills with 1380 bunches (20 minutes in stable beams)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Monday 18.7.2011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DUMP: BLM voltage status interlock in IP7 caused by high losses when going in collision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 </a:t>
            </a:r>
            <a:r>
              <a:rPr lang="en-US" dirty="0" smtClean="0"/>
              <a:t>1957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1745" t="37040" r="1679" b="42224"/>
          <a:stretch>
            <a:fillRect/>
          </a:stretch>
        </p:blipFill>
        <p:spPr bwMode="auto">
          <a:xfrm>
            <a:off x="206275" y="2348880"/>
            <a:ext cx="875821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Wait ½ hour after injection for UFO’s to calm down</a:t>
            </a:r>
          </a:p>
          <a:p>
            <a:pPr marL="228600" lvl="1" indent="-228600">
              <a:lnSpc>
                <a:spcPct val="150000"/>
              </a:lnSpc>
              <a:buClrTx/>
            </a:pPr>
            <a:r>
              <a:rPr lang="en-US" dirty="0" err="1" smtClean="0">
                <a:solidFill>
                  <a:srgbClr val="CC0099"/>
                </a:solidFill>
              </a:rPr>
              <a:t>Emittance</a:t>
            </a:r>
            <a:r>
              <a:rPr lang="en-US" dirty="0" smtClean="0">
                <a:solidFill>
                  <a:srgbClr val="CC0099"/>
                </a:solidFill>
              </a:rPr>
              <a:t>(</a:t>
            </a:r>
            <a:r>
              <a:rPr lang="en-US" dirty="0" err="1" smtClean="0">
                <a:solidFill>
                  <a:srgbClr val="CC0099"/>
                </a:solidFill>
              </a:rPr>
              <a:t>inj</a:t>
            </a:r>
            <a:r>
              <a:rPr lang="en-US" dirty="0" smtClean="0">
                <a:solidFill>
                  <a:srgbClr val="CC0099"/>
                </a:solidFill>
              </a:rPr>
              <a:t>): </a:t>
            </a:r>
            <a:r>
              <a:rPr lang="en-US" dirty="0" smtClean="0">
                <a:solidFill>
                  <a:srgbClr val="CC0099"/>
                </a:solidFill>
              </a:rPr>
              <a:t>~ 2.0 </a:t>
            </a:r>
            <a:r>
              <a:rPr lang="el-GR" dirty="0" smtClean="0">
                <a:solidFill>
                  <a:srgbClr val="CC0099"/>
                </a:solidFill>
              </a:rPr>
              <a:t>μ</a:t>
            </a:r>
            <a:r>
              <a:rPr lang="en-US" dirty="0" smtClean="0">
                <a:solidFill>
                  <a:srgbClr val="CC0099"/>
                </a:solidFill>
              </a:rPr>
              <a:t>m </a:t>
            </a:r>
            <a:r>
              <a:rPr lang="en-US" dirty="0" err="1" smtClean="0">
                <a:solidFill>
                  <a:srgbClr val="CC0099"/>
                </a:solidFill>
              </a:rPr>
              <a:t>rad</a:t>
            </a:r>
            <a:r>
              <a:rPr lang="en-US" dirty="0" smtClean="0">
                <a:solidFill>
                  <a:srgbClr val="CC0099"/>
                </a:solidFill>
              </a:rPr>
              <a:t>	bunch intensity: ~ 1.2E11</a:t>
            </a:r>
          </a:p>
          <a:p>
            <a:pPr marL="228600" lvl="1" indent="-228600">
              <a:lnSpc>
                <a:spcPct val="150000"/>
              </a:lnSpc>
              <a:buClrTx/>
            </a:pPr>
            <a:r>
              <a:rPr lang="en-US" dirty="0" smtClean="0">
                <a:solidFill>
                  <a:srgbClr val="CC0099"/>
                </a:solidFill>
              </a:rPr>
              <a:t>Beam Intensity: 1.66E14</a:t>
            </a:r>
          </a:p>
          <a:p>
            <a:pPr marL="228600" lvl="1" indent="-228600">
              <a:lnSpc>
                <a:spcPct val="150000"/>
              </a:lnSpc>
              <a:buClrTx/>
            </a:pPr>
            <a:r>
              <a:rPr lang="en-US" dirty="0" smtClean="0"/>
              <a:t>mask the BLM HV status interlock in IP7 in the SIS for the first minutes of the collisions </a:t>
            </a:r>
          </a:p>
          <a:p>
            <a:pPr marL="569913" lvl="2" indent="-228600">
              <a:lnSpc>
                <a:spcPct val="150000"/>
              </a:lnSpc>
              <a:buClrTx/>
            </a:pPr>
            <a:r>
              <a:rPr lang="en-US" dirty="0" smtClean="0">
                <a:solidFill>
                  <a:srgbClr val="FF0000"/>
                </a:solidFill>
              </a:rPr>
              <a:t>BLM_SR7_C_HV_STATUS would have given an interlock when adjusting </a:t>
            </a:r>
            <a:r>
              <a:rPr lang="en-US" dirty="0" err="1" smtClean="0">
                <a:solidFill>
                  <a:srgbClr val="FF0000"/>
                </a:solidFill>
              </a:rPr>
              <a:t>LHCb</a:t>
            </a:r>
            <a:r>
              <a:rPr lang="en-US" dirty="0" smtClean="0">
                <a:solidFill>
                  <a:srgbClr val="FF0000"/>
                </a:solidFill>
              </a:rPr>
              <a:t> luminosity</a:t>
            </a:r>
          </a:p>
          <a:p>
            <a:pPr marL="569913" lvl="2" indent="-228600">
              <a:lnSpc>
                <a:spcPct val="150000"/>
              </a:lnSpc>
              <a:buClrTx/>
            </a:pPr>
            <a:r>
              <a:rPr lang="en-US" dirty="0" smtClean="0">
                <a:solidFill>
                  <a:srgbClr val="CC0099"/>
                </a:solidFill>
              </a:rPr>
              <a:t>Atlas and CMS adjustment before went without large losses</a:t>
            </a:r>
          </a:p>
          <a:p>
            <a:pPr marL="569913" lvl="2" indent="-228600">
              <a:lnSpc>
                <a:spcPct val="150000"/>
              </a:lnSpc>
              <a:buClrTx/>
            </a:pPr>
            <a:r>
              <a:rPr lang="en-US" dirty="0" smtClean="0">
                <a:solidFill>
                  <a:srgbClr val="CC0099"/>
                </a:solidFill>
              </a:rPr>
              <a:t>Alice adjustment afterwards without big losses</a:t>
            </a:r>
          </a:p>
          <a:p>
            <a:pPr marL="569913" lvl="2" indent="-228600">
              <a:lnSpc>
                <a:spcPct val="150000"/>
              </a:lnSpc>
              <a:buClrTx/>
            </a:pPr>
            <a:r>
              <a:rPr lang="en-US" dirty="0" smtClean="0">
                <a:solidFill>
                  <a:srgbClr val="FF0000"/>
                </a:solidFill>
              </a:rPr>
              <a:t>Alice optimized: factor 10 below target luminosity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 1958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IP7: Vacuum spike and BLMs in warning when adjusting </a:t>
            </a:r>
            <a:r>
              <a:rPr lang="en-US" dirty="0" err="1" smtClean="0"/>
              <a:t>LHCb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50" y="782786"/>
            <a:ext cx="70993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1966788" cy="5637212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22:39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beam dump: </a:t>
            </a:r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 lost in sector 3-4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record luminosity … but not for long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25078"/>
            <a:ext cx="65405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Beam back: this afternoon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Alice collision scheme?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Luminosity production with 1380 bunches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Adiabatically decrease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and increase bunch </a:t>
            </a:r>
            <a:r>
              <a:rPr lang="en-US" sz="2400" dirty="0" smtClean="0"/>
              <a:t>intensity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BLMs: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adapt 83s collimator thresholds</a:t>
            </a:r>
          </a:p>
          <a:p>
            <a:pPr lvl="2"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SIS HV interlock?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9:49 Dump: </a:t>
            </a:r>
            <a:r>
              <a:rPr lang="en-US" dirty="0" smtClean="0">
                <a:solidFill>
                  <a:srgbClr val="FF0000"/>
                </a:solidFill>
              </a:rPr>
              <a:t>RQTL7.L7B1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tripped fill #1955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Integrated luminosity [pb</a:t>
            </a:r>
            <a:r>
              <a:rPr lang="en-US" baseline="30000" dirty="0" smtClean="0">
                <a:solidFill>
                  <a:srgbClr val="002060"/>
                </a:solidFill>
              </a:rPr>
              <a:t>-1</a:t>
            </a:r>
            <a:r>
              <a:rPr lang="en-US" dirty="0" smtClean="0">
                <a:solidFill>
                  <a:srgbClr val="002060"/>
                </a:solidFill>
              </a:rPr>
              <a:t>]: 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	Atlas: 18.8 	CMS: 18.7	</a:t>
            </a:r>
            <a:r>
              <a:rPr lang="en-US" dirty="0" err="1" smtClean="0">
                <a:solidFill>
                  <a:srgbClr val="002060"/>
                </a:solidFill>
              </a:rPr>
              <a:t>LHCb</a:t>
            </a:r>
            <a:r>
              <a:rPr lang="en-US" dirty="0" smtClean="0">
                <a:solidFill>
                  <a:srgbClr val="002060"/>
                </a:solidFill>
              </a:rPr>
              <a:t>: 6.1	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Remote reset of the QPS crate on RB.A81</a:t>
            </a:r>
          </a:p>
          <a:p>
            <a:pPr marL="228600" lvl="1" indent="-228600">
              <a:lnSpc>
                <a:spcPct val="150000"/>
              </a:lnSpc>
              <a:buClrTx/>
            </a:pPr>
            <a:r>
              <a:rPr lang="en-US" dirty="0" smtClean="0">
                <a:solidFill>
                  <a:srgbClr val="002060"/>
                </a:solidFill>
              </a:rPr>
              <a:t>Unusually high temperature </a:t>
            </a:r>
            <a:r>
              <a:rPr lang="en-US" dirty="0" smtClean="0"/>
              <a:t>on collimator TCSG.D4L7.B1 (position “right up”) without beam: 55 deg </a:t>
            </a:r>
            <a:r>
              <a:rPr lang="en-US" dirty="0" smtClean="0">
                <a:sym typeface="Wingdings" pitchFamily="2" charset="2"/>
              </a:rPr>
              <a:t> interlock masked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Fill # 1955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Fill # 1955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897086"/>
            <a:ext cx="65405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11:55 beam injected:</a:t>
            </a:r>
          </a:p>
          <a:p>
            <a:pPr lvl="1"/>
            <a:r>
              <a:rPr lang="en-US" dirty="0" smtClean="0"/>
              <a:t>Re-adjusting BPM phasing (E. Calvo)</a:t>
            </a:r>
          </a:p>
          <a:p>
            <a:pPr lvl="1"/>
            <a:r>
              <a:rPr lang="en-US" dirty="0" smtClean="0"/>
              <a:t>Tune, chromaticity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MKI kicker length checked by M. Barnes</a:t>
            </a:r>
          </a:p>
          <a:p>
            <a:pPr lvl="1"/>
            <a:r>
              <a:rPr lang="en-US" dirty="0" err="1" smtClean="0">
                <a:solidFill>
                  <a:srgbClr val="CC0099"/>
                </a:solidFill>
              </a:rPr>
              <a:t>Emittance</a:t>
            </a:r>
            <a:r>
              <a:rPr lang="en-US" dirty="0" smtClean="0">
                <a:solidFill>
                  <a:srgbClr val="CC0099"/>
                </a:solidFill>
              </a:rPr>
              <a:t>(</a:t>
            </a:r>
            <a:r>
              <a:rPr lang="en-US" dirty="0" err="1" smtClean="0">
                <a:solidFill>
                  <a:srgbClr val="CC0099"/>
                </a:solidFill>
              </a:rPr>
              <a:t>inj</a:t>
            </a:r>
            <a:r>
              <a:rPr lang="en-US" dirty="0" smtClean="0">
                <a:solidFill>
                  <a:srgbClr val="CC0099"/>
                </a:solidFill>
              </a:rPr>
              <a:t>): </a:t>
            </a:r>
            <a:r>
              <a:rPr lang="en-US" dirty="0" smtClean="0">
                <a:solidFill>
                  <a:srgbClr val="CC0099"/>
                </a:solidFill>
              </a:rPr>
              <a:t>~ 2.5 </a:t>
            </a:r>
            <a:r>
              <a:rPr lang="el-GR" dirty="0" smtClean="0">
                <a:solidFill>
                  <a:srgbClr val="CC0099"/>
                </a:solidFill>
              </a:rPr>
              <a:t>μ</a:t>
            </a:r>
            <a:r>
              <a:rPr lang="en-US" dirty="0" smtClean="0">
                <a:solidFill>
                  <a:srgbClr val="CC0099"/>
                </a:solidFill>
              </a:rPr>
              <a:t>m </a:t>
            </a:r>
            <a:r>
              <a:rPr lang="en-US" dirty="0" err="1" smtClean="0">
                <a:solidFill>
                  <a:srgbClr val="CC0099"/>
                </a:solidFill>
              </a:rPr>
              <a:t>rad</a:t>
            </a:r>
            <a:r>
              <a:rPr lang="en-US" dirty="0" smtClean="0">
                <a:solidFill>
                  <a:srgbClr val="CC0099"/>
                </a:solidFill>
              </a:rPr>
              <a:t>	 bunch intensity: ~ 1.2E11</a:t>
            </a:r>
          </a:p>
          <a:p>
            <a:pPr lvl="1"/>
            <a:r>
              <a:rPr lang="en-US" dirty="0" smtClean="0">
                <a:solidFill>
                  <a:srgbClr val="CC0099"/>
                </a:solidFill>
              </a:rPr>
              <a:t>Beam Intensity: 1.66E14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Injection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Beam 1 MSIB: 54% of BLM threshold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Transfer line: BPM partly missing – partly high oscillations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 1956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6672" b="31119"/>
          <a:stretch>
            <a:fillRect/>
          </a:stretch>
        </p:blipFill>
        <p:spPr bwMode="auto">
          <a:xfrm>
            <a:off x="279400" y="4221088"/>
            <a:ext cx="84074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Waited 1 hour after injection for UFO’s to calm down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trip of RCD.A56B1 and RCO.A56B1 during the ramp, beam survived 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 reset and reloaded at flat top</a:t>
            </a:r>
          </a:p>
          <a:p>
            <a:endParaRPr lang="en-US" dirty="0" smtClean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Not obvious to find target luminosity Alice</a:t>
            </a:r>
          </a:p>
          <a:p>
            <a:endParaRPr lang="en-US" dirty="0" smtClean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15:40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DUMP: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Cryo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lost probably due to SEU on a thermometer at a current lead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(beam2 IP5).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 1956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4886" t="63557" r="1513" b="10766"/>
          <a:stretch>
            <a:fillRect/>
          </a:stretch>
        </p:blipFill>
        <p:spPr bwMode="auto">
          <a:xfrm>
            <a:off x="179512" y="1678268"/>
            <a:ext cx="8779162" cy="141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4886" t="8865" r="1513" b="84593"/>
          <a:stretch>
            <a:fillRect/>
          </a:stretch>
        </p:blipFill>
        <p:spPr bwMode="auto">
          <a:xfrm>
            <a:off x="185326" y="1340768"/>
            <a:ext cx="877916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 1956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969094"/>
            <a:ext cx="65405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Injection:</a:t>
            </a:r>
          </a:p>
          <a:p>
            <a:pPr lvl="1"/>
            <a:r>
              <a:rPr lang="en-US" dirty="0" smtClean="0"/>
              <a:t>MKI vacuum B2: spike of 1.5E-8 bar</a:t>
            </a:r>
          </a:p>
          <a:p>
            <a:pPr lvl="1"/>
            <a:r>
              <a:rPr lang="en-US" dirty="0" smtClean="0"/>
              <a:t>Injection losses B1 up to 70% of BLM threshold (MSIB)</a:t>
            </a:r>
          </a:p>
          <a:p>
            <a:r>
              <a:rPr lang="en-US" dirty="0" smtClean="0"/>
              <a:t>Wait ½ hour for UFO’s to calm down</a:t>
            </a:r>
          </a:p>
          <a:p>
            <a:pPr marL="228600" lvl="1" indent="-228600">
              <a:buClrTx/>
            </a:pPr>
            <a:r>
              <a:rPr lang="en-US" dirty="0" err="1" smtClean="0">
                <a:solidFill>
                  <a:srgbClr val="CC0099"/>
                </a:solidFill>
              </a:rPr>
              <a:t>Emittance</a:t>
            </a:r>
            <a:r>
              <a:rPr lang="en-US" dirty="0" smtClean="0">
                <a:solidFill>
                  <a:srgbClr val="CC0099"/>
                </a:solidFill>
              </a:rPr>
              <a:t>(</a:t>
            </a:r>
            <a:r>
              <a:rPr lang="en-US" dirty="0" err="1" smtClean="0">
                <a:solidFill>
                  <a:srgbClr val="CC0099"/>
                </a:solidFill>
              </a:rPr>
              <a:t>inj</a:t>
            </a:r>
            <a:r>
              <a:rPr lang="en-US" dirty="0" smtClean="0">
                <a:solidFill>
                  <a:srgbClr val="CC0099"/>
                </a:solidFill>
              </a:rPr>
              <a:t>): </a:t>
            </a:r>
            <a:r>
              <a:rPr lang="en-US" dirty="0" smtClean="0">
                <a:solidFill>
                  <a:srgbClr val="CC0099"/>
                </a:solidFill>
              </a:rPr>
              <a:t>~ 2.2 </a:t>
            </a:r>
            <a:r>
              <a:rPr lang="el-GR" dirty="0" smtClean="0">
                <a:solidFill>
                  <a:srgbClr val="CC0099"/>
                </a:solidFill>
              </a:rPr>
              <a:t>μ</a:t>
            </a:r>
            <a:r>
              <a:rPr lang="en-US" dirty="0" smtClean="0">
                <a:solidFill>
                  <a:srgbClr val="CC0099"/>
                </a:solidFill>
              </a:rPr>
              <a:t>m </a:t>
            </a:r>
            <a:r>
              <a:rPr lang="en-US" dirty="0" err="1" smtClean="0">
                <a:solidFill>
                  <a:srgbClr val="CC0099"/>
                </a:solidFill>
              </a:rPr>
              <a:t>rad</a:t>
            </a:r>
            <a:r>
              <a:rPr lang="en-US" dirty="0" smtClean="0">
                <a:solidFill>
                  <a:srgbClr val="CC0099"/>
                </a:solidFill>
              </a:rPr>
              <a:t>	bunch intensity: ~ 1.3E11</a:t>
            </a:r>
          </a:p>
          <a:p>
            <a:pPr marL="228600" lvl="1" indent="-228600">
              <a:buClrTx/>
            </a:pPr>
            <a:r>
              <a:rPr lang="en-US" dirty="0" smtClean="0">
                <a:solidFill>
                  <a:srgbClr val="CC0099"/>
                </a:solidFill>
              </a:rPr>
              <a:t>Beam Intensity: 1.77E14	Energy/Beam: 100 MJ</a:t>
            </a:r>
          </a:p>
          <a:p>
            <a:pPr marL="228600" lvl="1" indent="-228600">
              <a:buClrTx/>
            </a:pPr>
            <a:endParaRPr lang="en-US" dirty="0" smtClean="0">
              <a:solidFill>
                <a:srgbClr val="FF0000"/>
              </a:solidFill>
            </a:endParaRPr>
          </a:p>
          <a:p>
            <a:pPr marL="228600" lvl="1" indent="-228600">
              <a:buClrTx/>
            </a:pPr>
            <a:endParaRPr lang="en-US" dirty="0" smtClean="0">
              <a:solidFill>
                <a:srgbClr val="FF0000"/>
              </a:solidFill>
            </a:endParaRPr>
          </a:p>
          <a:p>
            <a:pPr marL="228600" lvl="1" indent="-228600">
              <a:buClrTx/>
            </a:pPr>
            <a:endParaRPr lang="en-US" dirty="0" smtClean="0">
              <a:solidFill>
                <a:srgbClr val="FF0000"/>
              </a:solidFill>
            </a:endParaRPr>
          </a:p>
          <a:p>
            <a:pPr marL="228600" lvl="1" indent="-228600">
              <a:buClrTx/>
            </a:pPr>
            <a:endParaRPr lang="en-US" dirty="0" smtClean="0">
              <a:solidFill>
                <a:srgbClr val="FF0000"/>
              </a:solidFill>
            </a:endParaRPr>
          </a:p>
          <a:p>
            <a:pPr marL="228600" lvl="1" indent="-228600">
              <a:buClrTx/>
            </a:pPr>
            <a:endParaRPr lang="en-US" dirty="0" smtClean="0">
              <a:solidFill>
                <a:srgbClr val="FF0000"/>
              </a:solidFill>
            </a:endParaRPr>
          </a:p>
          <a:p>
            <a:pPr marL="228600" lvl="1" indent="-228600">
              <a:buClrTx/>
            </a:pPr>
            <a:endParaRPr lang="en-US" dirty="0" smtClean="0">
              <a:solidFill>
                <a:srgbClr val="FF0000"/>
              </a:solidFill>
            </a:endParaRPr>
          </a:p>
          <a:p>
            <a:pPr marL="228600" lvl="1" indent="-228600">
              <a:buClrTx/>
            </a:pPr>
            <a:r>
              <a:rPr lang="en-US" dirty="0" smtClean="0">
                <a:solidFill>
                  <a:srgbClr val="FF0000"/>
                </a:solidFill>
              </a:rPr>
              <a:t>35% of BLM threshold on TCTVB.4L2 83s integration time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</a:rPr>
              <a:t> consider adapting 83s thresholds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 1957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8628" b="5758"/>
          <a:stretch>
            <a:fillRect/>
          </a:stretch>
        </p:blipFill>
        <p:spPr bwMode="auto">
          <a:xfrm>
            <a:off x="495300" y="3284984"/>
            <a:ext cx="8153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2060"/>
                </a:solidFill>
              </a:rPr>
              <a:t>Vacuum up to ~2E-7 mbar in IP3 and IP7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475" y="795486"/>
            <a:ext cx="71310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CC0099"/>
                </a:solidFill>
              </a:rPr>
              <a:t>BRAN Luminosity 1.4 – 1.5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But only for a couple of seconds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 </a:t>
            </a:r>
            <a:r>
              <a:rPr lang="en-US" dirty="0" smtClean="0"/>
              <a:t>1957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8435" r="14563" b="40648"/>
          <a:stretch>
            <a:fillRect/>
          </a:stretch>
        </p:blipFill>
        <p:spPr bwMode="auto">
          <a:xfrm>
            <a:off x="200127" y="1844824"/>
            <a:ext cx="874984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2578</TotalTime>
  <Words>303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 Design</vt:lpstr>
      <vt:lpstr>1_Default Design</vt:lpstr>
      <vt:lpstr>2_Default Design</vt:lpstr>
      <vt:lpstr>Monday 18.7.2011</vt:lpstr>
      <vt:lpstr>Fill # 1955</vt:lpstr>
      <vt:lpstr>Fill # 1955</vt:lpstr>
      <vt:lpstr>Fill # 1956</vt:lpstr>
      <vt:lpstr>Fill # 1956</vt:lpstr>
      <vt:lpstr>Fill # 1956</vt:lpstr>
      <vt:lpstr>Fill # 1957</vt:lpstr>
      <vt:lpstr>Vacuum up to ~2E-7 mbar in IP3 and IP7</vt:lpstr>
      <vt:lpstr>Fill # 1957</vt:lpstr>
      <vt:lpstr>Fill # 1957</vt:lpstr>
      <vt:lpstr>Fill # 1958</vt:lpstr>
      <vt:lpstr>IP7: Vacuum spike and BLMs in warning when adjusting LHCb</vt:lpstr>
      <vt:lpstr>New record luminosity … but not for long</vt:lpstr>
      <vt:lpstr>PLAN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rudi</dc:creator>
  <cp:lastModifiedBy>Eva Barbara Holzer</cp:lastModifiedBy>
  <cp:revision>723</cp:revision>
  <dcterms:created xsi:type="dcterms:W3CDTF">2009-10-10T10:26:03Z</dcterms:created>
  <dcterms:modified xsi:type="dcterms:W3CDTF">2011-07-19T04:58:35Z</dcterms:modified>
</cp:coreProperties>
</file>