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</p:sldMasterIdLst>
  <p:notesMasterIdLst>
    <p:notesMasterId r:id="rId17"/>
  </p:notesMasterIdLst>
  <p:handoutMasterIdLst>
    <p:handoutMasterId r:id="rId18"/>
  </p:handoutMasterIdLst>
  <p:sldIdLst>
    <p:sldId id="1287" r:id="rId5"/>
    <p:sldId id="1289" r:id="rId6"/>
    <p:sldId id="1294" r:id="rId7"/>
    <p:sldId id="1286" r:id="rId8"/>
    <p:sldId id="1288" r:id="rId9"/>
    <p:sldId id="1290" r:id="rId10"/>
    <p:sldId id="1292" r:id="rId11"/>
    <p:sldId id="1293" r:id="rId12"/>
    <p:sldId id="1298" r:id="rId13"/>
    <p:sldId id="1295" r:id="rId14"/>
    <p:sldId id="1241" r:id="rId15"/>
    <p:sldId id="1242" r:id="rId1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14FBE"/>
    <a:srgbClr val="B02E9D"/>
    <a:srgbClr val="0000FF"/>
    <a:srgbClr val="008000"/>
    <a:srgbClr val="FF0000"/>
    <a:srgbClr val="FFFF99"/>
    <a:srgbClr val="CC0066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79" d="100"/>
          <a:sy n="79" d="100"/>
        </p:scale>
        <p:origin x="-762" y="-6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3ED000F1-9374-4A7D-83E1-3AC01442BAA4}" type="datetimeFigureOut">
              <a:rPr lang="en-US"/>
              <a:pPr>
                <a:defRPr/>
              </a:pPr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79A4D3E6-5D6D-4446-9FA4-960C370BC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9601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737A5D-409C-485C-9951-5EF66F938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23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01/07/2011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MD Report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6404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07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899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438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28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  <a:latin typeface="Arial"/>
              </a:rPr>
              <a:t>01/07/2011</a:t>
            </a:r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i-FI" smtClean="0">
                <a:solidFill>
                  <a:srgbClr val="000000">
                    <a:tint val="75000"/>
                  </a:srgbClr>
                </a:solidFill>
                <a:latin typeface="Arial"/>
              </a:rPr>
              <a:t>MD Report</a:t>
            </a:r>
            <a:endParaRPr lang="en-US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5810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15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97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21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40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85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91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48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94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xmlns="" val="269871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June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688790"/>
          </a:xfrm>
        </p:spPr>
        <p:txBody>
          <a:bodyPr/>
          <a:lstStyle/>
          <a:p>
            <a:r>
              <a:rPr lang="en-US" dirty="0" smtClean="0"/>
              <a:t>07:02 Beam dump. End BI MD. Ramp down and cycle.</a:t>
            </a:r>
          </a:p>
          <a:p>
            <a:r>
              <a:rPr lang="en-US" dirty="0" smtClean="0"/>
              <a:t>07:45 Access for </a:t>
            </a:r>
            <a:r>
              <a:rPr lang="en-US" u="sng" dirty="0" smtClean="0"/>
              <a:t>repair of wire scanner </a:t>
            </a:r>
            <a:r>
              <a:rPr lang="en-US" dirty="0" smtClean="0"/>
              <a:t>power </a:t>
            </a:r>
            <a:r>
              <a:rPr lang="en-US" dirty="0" smtClean="0"/>
              <a:t>supply and circuit breaker of </a:t>
            </a:r>
            <a:r>
              <a:rPr lang="en-US" u="sng" dirty="0" smtClean="0"/>
              <a:t>AC dipole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08:21 Access finished. Prepare for head-on beam-beam MD.</a:t>
            </a:r>
          </a:p>
          <a:p>
            <a:r>
              <a:rPr lang="en-US" dirty="0" smtClean="0"/>
              <a:t>08:51 Wrong sequence </a:t>
            </a:r>
            <a:r>
              <a:rPr lang="en-US" dirty="0"/>
              <a:t>manipulation (</a:t>
            </a:r>
            <a:r>
              <a:rPr lang="en-US" sz="1400" dirty="0" smtClean="0"/>
              <a:t>“LOAD</a:t>
            </a:r>
            <a:r>
              <a:rPr lang="en-US" sz="1400" dirty="0"/>
              <a:t>-DRIVE INJECTION SETTINGS IN </a:t>
            </a:r>
            <a:r>
              <a:rPr lang="en-US" sz="1400" dirty="0" smtClean="0"/>
              <a:t>PC” while converters playing functions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 trip of RB’s in all sectors. </a:t>
            </a:r>
          </a:p>
          <a:p>
            <a:pPr lvl="1"/>
            <a:r>
              <a:rPr lang="en-US" dirty="0" smtClean="0"/>
              <a:t>H</a:t>
            </a:r>
            <a:r>
              <a:rPr lang="en-US" dirty="0"/>
              <a:t>. </a:t>
            </a:r>
            <a:r>
              <a:rPr lang="en-US" dirty="0" err="1"/>
              <a:t>Thiesen</a:t>
            </a:r>
            <a:r>
              <a:rPr lang="en-US" dirty="0"/>
              <a:t> </a:t>
            </a:r>
            <a:r>
              <a:rPr lang="en-US" dirty="0" smtClean="0"/>
              <a:t>managed </a:t>
            </a:r>
            <a:r>
              <a:rPr lang="en-US" dirty="0"/>
              <a:t>to switch back ON the PCs. T</a:t>
            </a:r>
            <a:r>
              <a:rPr lang="en-US" dirty="0" smtClean="0"/>
              <a:t>hen </a:t>
            </a:r>
            <a:r>
              <a:rPr lang="en-US" dirty="0"/>
              <a:t>drive them at injection. I</a:t>
            </a:r>
            <a:r>
              <a:rPr lang="en-US" dirty="0" smtClean="0"/>
              <a:t>njected </a:t>
            </a:r>
            <a:r>
              <a:rPr lang="en-US" dirty="0"/>
              <a:t>without </a:t>
            </a:r>
            <a:r>
              <a:rPr lang="en-US" dirty="0" err="1"/>
              <a:t>precycle</a:t>
            </a:r>
            <a:r>
              <a:rPr lang="en-US" dirty="0"/>
              <a:t> of the mains. </a:t>
            </a:r>
            <a:r>
              <a:rPr lang="en-US" dirty="0" smtClean="0"/>
              <a:t>OK for beams.</a:t>
            </a:r>
          </a:p>
          <a:p>
            <a:r>
              <a:rPr lang="en-US" dirty="0" smtClean="0"/>
              <a:t>08:51 Problem to open </a:t>
            </a:r>
            <a:r>
              <a:rPr lang="en-US" u="sng" dirty="0" smtClean="0"/>
              <a:t>TED</a:t>
            </a:r>
            <a:r>
              <a:rPr lang="en-US" dirty="0" smtClean="0"/>
              <a:t> downstream of TI8. No beam 2!</a:t>
            </a:r>
          </a:p>
          <a:p>
            <a:pPr lvl="1"/>
            <a:r>
              <a:rPr lang="en-US" dirty="0" smtClean="0"/>
              <a:t>Traced </a:t>
            </a:r>
            <a:r>
              <a:rPr lang="en-US" dirty="0"/>
              <a:t>back to an issue with the LHC access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12:53 </a:t>
            </a:r>
            <a:r>
              <a:rPr lang="en-US" u="sng" dirty="0" smtClean="0"/>
              <a:t>Both beams available for beam-beam MD. Beam-beam MD can start.</a:t>
            </a:r>
          </a:p>
          <a:p>
            <a:r>
              <a:rPr lang="en-US" dirty="0" smtClean="0"/>
              <a:t>14:45 No beam from SPS (18 kV intervention)</a:t>
            </a:r>
          </a:p>
          <a:p>
            <a:r>
              <a:rPr lang="en-US" dirty="0" smtClean="0"/>
              <a:t>16:48 Start </a:t>
            </a:r>
            <a:r>
              <a:rPr lang="en-US" u="sng" dirty="0" smtClean="0"/>
              <a:t>injection MD </a:t>
            </a:r>
            <a:r>
              <a:rPr lang="en-US" dirty="0" smtClean="0"/>
              <a:t>(nominal </a:t>
            </a:r>
            <a:r>
              <a:rPr lang="en-US" dirty="0" err="1" smtClean="0"/>
              <a:t>emittances</a:t>
            </a:r>
            <a:r>
              <a:rPr lang="en-US" dirty="0" smtClean="0"/>
              <a:t>, MKI’s, UFO’s)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058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MKI </a:t>
            </a:r>
            <a:r>
              <a:rPr lang="en-US" dirty="0"/>
              <a:t>&amp; </a:t>
            </a:r>
            <a:r>
              <a:rPr lang="en-US" dirty="0" smtClean="0"/>
              <a:t>UFO’s – 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760800"/>
          </a:xfrm>
        </p:spPr>
        <p:txBody>
          <a:bodyPr/>
          <a:lstStyle/>
          <a:p>
            <a:r>
              <a:rPr lang="en-US" dirty="0" smtClean="0"/>
              <a:t>UFOs </a:t>
            </a:r>
            <a:r>
              <a:rPr lang="en-US" dirty="0" smtClean="0"/>
              <a:t>are about </a:t>
            </a:r>
            <a:r>
              <a:rPr lang="en-US" u="sng" dirty="0" smtClean="0"/>
              <a:t>evenly distributed </a:t>
            </a:r>
            <a:r>
              <a:rPr lang="en-US" dirty="0" smtClean="0"/>
              <a:t>over the different </a:t>
            </a:r>
            <a:r>
              <a:rPr lang="en-US" dirty="0" smtClean="0"/>
              <a:t>MKIs.</a:t>
            </a:r>
          </a:p>
          <a:p>
            <a:r>
              <a:rPr lang="en-US" dirty="0" smtClean="0"/>
              <a:t>On </a:t>
            </a:r>
            <a:r>
              <a:rPr lang="en-US" dirty="0" smtClean="0"/>
              <a:t>the first two times we pulsed the MKIs without injecting beam (all MKIs) there was a clear correlation between pulsing the magnets and the </a:t>
            </a:r>
            <a:r>
              <a:rPr lang="en-US" dirty="0" err="1" smtClean="0"/>
              <a:t>occurence</a:t>
            </a:r>
            <a:r>
              <a:rPr lang="en-US" dirty="0" smtClean="0"/>
              <a:t> of UFOs at the </a:t>
            </a:r>
            <a:r>
              <a:rPr lang="en-US" dirty="0" smtClean="0"/>
              <a:t>MKIs</a:t>
            </a:r>
          </a:p>
          <a:p>
            <a:r>
              <a:rPr lang="en-US" dirty="0" smtClean="0"/>
              <a:t>After </a:t>
            </a:r>
            <a:r>
              <a:rPr lang="en-US" dirty="0" smtClean="0"/>
              <a:t>the first few pulses, we basically did not see many UFOs any </a:t>
            </a:r>
            <a:r>
              <a:rPr lang="en-US" dirty="0" smtClean="0"/>
              <a:t>more.</a:t>
            </a:r>
          </a:p>
          <a:p>
            <a:r>
              <a:rPr lang="en-US" dirty="0" smtClean="0"/>
              <a:t>At </a:t>
            </a:r>
            <a:r>
              <a:rPr lang="en-US" dirty="0" smtClean="0"/>
              <a:t>the </a:t>
            </a:r>
            <a:r>
              <a:rPr lang="en-US" u="sng" dirty="0" smtClean="0"/>
              <a:t>end of the MD we had an avalanche of UFOs</a:t>
            </a:r>
            <a:r>
              <a:rPr lang="en-US" dirty="0" smtClean="0"/>
              <a:t>, mainly on MKI-D, but it did </a:t>
            </a:r>
            <a:r>
              <a:rPr lang="en-US" u="sng" dirty="0" smtClean="0"/>
              <a:t>not seem to be directly related to pulsing the MKIs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971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Planning Fri – Sat (1. – 2.7.)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6269924"/>
              </p:ext>
            </p:extLst>
          </p:nvPr>
        </p:nvGraphicFramePr>
        <p:xfrm>
          <a:off x="467430" y="980660"/>
          <a:ext cx="8229601" cy="5087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00"/>
                <a:gridCol w="792110"/>
                <a:gridCol w="6192860"/>
                <a:gridCol w="524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41906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Fri</a:t>
                      </a:r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ym typeface="Wingdings"/>
                        </a:rPr>
                        <a:t> 3.5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RF</a:t>
                      </a:r>
                      <a:r>
                        <a:rPr lang="en-US" dirty="0" smtClean="0">
                          <a:sym typeface="Wingdings"/>
                        </a:rPr>
                        <a:t> – </a:t>
                      </a:r>
                      <a:r>
                        <a:rPr lang="en-US" sz="1400" dirty="0" smtClean="0">
                          <a:sym typeface="Wingdings"/>
                        </a:rPr>
                        <a:t>longitudinal</a:t>
                      </a:r>
                      <a:r>
                        <a:rPr lang="en-US" sz="1400" baseline="0" dirty="0" smtClean="0">
                          <a:sym typeface="Wingdings"/>
                        </a:rPr>
                        <a:t> beam stability.</a:t>
                      </a:r>
                      <a:endParaRPr lang="en-US" sz="14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/>
                </a:tc>
              </a:tr>
              <a:tr h="36328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14:00</a:t>
                      </a:r>
                      <a:endParaRPr lang="en-US" sz="140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12700" marR="12700" marT="12700" marB="0" anchor="ctr"/>
                </a:tc>
              </a:tr>
              <a:tr h="708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15:00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Access to fix the ADT.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intervention.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708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Wingdings"/>
                        </a:rPr>
                        <a:t> 3.5 </a:t>
                      </a:r>
                      <a:r>
                        <a:rPr lang="en-US" sz="16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baseline="0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Long-range beam-beam limit</a:t>
                      </a:r>
                      <a:r>
                        <a:rPr lang="en-US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u="none" baseline="0" dirty="0" smtClean="0"/>
                        <a:t>– </a:t>
                      </a:r>
                      <a:r>
                        <a:rPr lang="en-US" sz="1400" u="none" baseline="0" dirty="0" smtClean="0"/>
                        <a:t>lifetime, </a:t>
                      </a:r>
                      <a:r>
                        <a:rPr lang="en-US" sz="1400" u="none" baseline="0" dirty="0" err="1" smtClean="0"/>
                        <a:t>emittance</a:t>
                      </a:r>
                      <a:r>
                        <a:rPr lang="en-US" sz="1400" u="none" baseline="0" dirty="0" smtClean="0"/>
                        <a:t> versus beam-beam separation. Collimation with changing crossing angle.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02:00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/>
                </a:tc>
              </a:tr>
              <a:tr h="6373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u="sng" baseline="0" dirty="0" smtClean="0">
                          <a:solidFill>
                            <a:srgbClr val="0000FF"/>
                          </a:solidFill>
                        </a:rPr>
                        <a:t>Non-linear dynamics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sz="1400" baseline="0" dirty="0" smtClean="0"/>
                        <a:t>Dynamic aperture, non-linear chromaticity and frequency map.</a:t>
                      </a:r>
                      <a:endParaRPr lang="en-US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12:00</a:t>
                      </a:r>
                      <a:endParaRPr lang="en-US" sz="140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baseline="0" dirty="0" smtClean="0"/>
                        <a:t>If needed: </a:t>
                      </a:r>
                      <a:r>
                        <a:rPr lang="en-US" sz="1400" b="0" i="1" baseline="0" dirty="0" err="1" smtClean="0"/>
                        <a:t>Precycle</a:t>
                      </a:r>
                      <a:r>
                        <a:rPr lang="en-US" sz="1400" b="0" i="1" baseline="0" dirty="0" smtClean="0"/>
                        <a:t>.</a:t>
                      </a:r>
                      <a:endParaRPr lang="en-US" sz="14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/>
                </a:tc>
              </a:tr>
              <a:tr h="493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</a:t>
                      </a:r>
                      <a:r>
                        <a:rPr lang="en-US" dirty="0" err="1" smtClean="0"/>
                        <a:t>TeV</a:t>
                      </a:r>
                      <a:r>
                        <a:rPr lang="en-US" dirty="0" smtClean="0"/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Collimation</a:t>
                      </a:r>
                      <a:r>
                        <a:rPr lang="en-US" dirty="0" smtClean="0"/>
                        <a:t> – </a:t>
                      </a:r>
                      <a:r>
                        <a:rPr lang="en-US" sz="1400" dirty="0" smtClean="0"/>
                        <a:t>combined</a:t>
                      </a:r>
                      <a:r>
                        <a:rPr lang="en-US" sz="1400" baseline="0" dirty="0" smtClean="0"/>
                        <a:t> cleaning, faster setup.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22:00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Ramp down, cycle.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3481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</a:t>
            </a:r>
            <a:r>
              <a:rPr lang="en-US" dirty="0"/>
              <a:t>Planning </a:t>
            </a:r>
            <a:r>
              <a:rPr lang="en-US" dirty="0" smtClean="0"/>
              <a:t>Sun – Mon (3. – 4.7.)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0019239"/>
              </p:ext>
            </p:extLst>
          </p:nvPr>
        </p:nvGraphicFramePr>
        <p:xfrm>
          <a:off x="457200" y="919440"/>
          <a:ext cx="8229601" cy="387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20"/>
                <a:gridCol w="864120"/>
                <a:gridCol w="6120850"/>
                <a:gridCol w="5863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 anchor="ctr"/>
                </a:tc>
              </a:tr>
              <a:tr h="493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3.5 </a:t>
                      </a:r>
                      <a:r>
                        <a:rPr lang="en-US" dirty="0" err="1" smtClean="0">
                          <a:sym typeface="Wingdings"/>
                        </a:rPr>
                        <a:t>TeV</a:t>
                      </a:r>
                      <a:r>
                        <a:rPr lang="en-US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ATS</a:t>
                      </a:r>
                      <a:r>
                        <a:rPr lang="en-US" dirty="0" smtClean="0"/>
                        <a:t> – </a:t>
                      </a:r>
                      <a:r>
                        <a:rPr lang="en-US" sz="1400" dirty="0" smtClean="0"/>
                        <a:t>correction</a:t>
                      </a:r>
                      <a:r>
                        <a:rPr lang="en-US" sz="1400" baseline="0" dirty="0" smtClean="0"/>
                        <a:t> &amp; pre-squeeze.</a:t>
                      </a:r>
                      <a:endParaRPr lang="en-US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08:00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12700" marR="12700" marT="12700" marB="0" anchor="ctr"/>
                </a:tc>
              </a:tr>
              <a:tr h="698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Beam distribution in LHC</a:t>
                      </a:r>
                      <a:r>
                        <a:rPr lang="en-US" baseline="0" dirty="0" smtClean="0">
                          <a:sym typeface="Wingdings"/>
                        </a:rPr>
                        <a:t> – </a:t>
                      </a:r>
                      <a:r>
                        <a:rPr lang="en-US" sz="1400" baseline="0" dirty="0" smtClean="0">
                          <a:sym typeface="Wingdings"/>
                        </a:rPr>
                        <a:t>scraping, halo, tails, BLM limits, … (high intensity)</a:t>
                      </a:r>
                      <a:endParaRPr lang="en-US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792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Quench margin at injection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smtClean="0"/>
                        <a:t>– </a:t>
                      </a:r>
                      <a:r>
                        <a:rPr lang="en-US" sz="1400" u="none" dirty="0" smtClean="0"/>
                        <a:t>observation with special QPS instrumentation, losses from TCLIB collimator, TCDQ checks in parallel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/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648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/>
                        <a:t>450 </a:t>
                      </a:r>
                      <a:r>
                        <a:rPr lang="en-US" u="none" dirty="0" err="1" smtClean="0"/>
                        <a:t>GeV</a:t>
                      </a:r>
                      <a:r>
                        <a:rPr lang="en-US" u="none" dirty="0" smtClean="0"/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R2E</a:t>
                      </a:r>
                      <a:r>
                        <a:rPr lang="en-US" dirty="0" smtClean="0"/>
                        <a:t> – </a:t>
                      </a:r>
                      <a:r>
                        <a:rPr lang="en-US" sz="1400" dirty="0" smtClean="0"/>
                        <a:t>slow controlled losses (1e13p on Q14.R2.B1).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5040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</a:t>
                      </a:r>
                      <a:endParaRPr lang="en-US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06:00</a:t>
                      </a:r>
                      <a:endParaRPr lang="en-US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Stop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430" y="5013220"/>
            <a:ext cx="637814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 smtClean="0">
                <a:solidFill>
                  <a:srgbClr val="00007D"/>
                </a:solidFill>
              </a:rPr>
              <a:t>Needs from experiments: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7D"/>
                </a:solidFill>
              </a:rPr>
              <a:t>30.6., 08:00 to 16:00 – </a:t>
            </a:r>
            <a:r>
              <a:rPr lang="en-US" sz="1800" dirty="0" err="1" smtClean="0">
                <a:solidFill>
                  <a:srgbClr val="00007D"/>
                </a:solidFill>
              </a:rPr>
              <a:t>Luminometers</a:t>
            </a:r>
            <a:r>
              <a:rPr lang="en-US" sz="1800" dirty="0" smtClean="0">
                <a:solidFill>
                  <a:srgbClr val="00007D"/>
                </a:solidFill>
              </a:rPr>
              <a:t> on in ATLAS and CMS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7D"/>
                </a:solidFill>
              </a:rPr>
              <a:t>01.7., 18:00 to 02:00 – </a:t>
            </a:r>
            <a:r>
              <a:rPr lang="en-US" sz="1800" dirty="0" err="1" smtClean="0">
                <a:solidFill>
                  <a:srgbClr val="00007D"/>
                </a:solidFill>
              </a:rPr>
              <a:t>Luminometers</a:t>
            </a:r>
            <a:r>
              <a:rPr lang="en-US" sz="1800" dirty="0" smtClean="0">
                <a:solidFill>
                  <a:srgbClr val="00007D"/>
                </a:solidFill>
              </a:rPr>
              <a:t> </a:t>
            </a:r>
            <a:r>
              <a:rPr lang="en-US" sz="1800" dirty="0">
                <a:solidFill>
                  <a:srgbClr val="00007D"/>
                </a:solidFill>
              </a:rPr>
              <a:t>on in ATLAS and </a:t>
            </a:r>
            <a:r>
              <a:rPr lang="en-US" sz="1800" dirty="0" smtClean="0">
                <a:solidFill>
                  <a:srgbClr val="00007D"/>
                </a:solidFill>
              </a:rPr>
              <a:t>CMS</a:t>
            </a:r>
            <a:endParaRPr lang="en-US" sz="1800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58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TED Problem TI8: </a:t>
            </a:r>
            <a:r>
              <a:rPr lang="en-US" sz="2400" dirty="0" smtClean="0"/>
              <a:t>Report </a:t>
            </a:r>
            <a:r>
              <a:rPr lang="en-US" sz="2400" dirty="0" err="1" smtClean="0"/>
              <a:t>Tono</a:t>
            </a:r>
            <a:r>
              <a:rPr lang="en-US" sz="2400" dirty="0" smtClean="0"/>
              <a:t> </a:t>
            </a:r>
            <a:r>
              <a:rPr lang="en-US" sz="2400" dirty="0" err="1" smtClean="0"/>
              <a:t>Riesco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616780"/>
          </a:xfrm>
        </p:spPr>
        <p:txBody>
          <a:bodyPr/>
          <a:lstStyle/>
          <a:p>
            <a:pPr lvl="1"/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appel</a:t>
            </a:r>
            <a:r>
              <a:rPr lang="en-US" dirty="0"/>
              <a:t> de la CCC </a:t>
            </a:r>
            <a:r>
              <a:rPr lang="en-US" dirty="0" err="1"/>
              <a:t>vers</a:t>
            </a:r>
            <a:r>
              <a:rPr lang="en-US" dirty="0"/>
              <a:t> 12 nous </a:t>
            </a:r>
            <a:r>
              <a:rPr lang="en-US" dirty="0" err="1"/>
              <a:t>signalant</a:t>
            </a:r>
            <a:r>
              <a:rPr lang="en-US" dirty="0"/>
              <a:t> un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 veto TED </a:t>
            </a:r>
            <a:r>
              <a:rPr lang="en-US" dirty="0" smtClean="0"/>
              <a:t>87765. </a:t>
            </a:r>
            <a:r>
              <a:rPr lang="en-US" dirty="0"/>
              <a:t>N</a:t>
            </a:r>
            <a:r>
              <a:rPr lang="en-US" dirty="0" smtClean="0"/>
              <a:t>ous </a:t>
            </a:r>
            <a:r>
              <a:rPr lang="en-US" dirty="0" err="1"/>
              <a:t>allons</a:t>
            </a:r>
            <a:r>
              <a:rPr lang="en-US" dirty="0"/>
              <a:t> au point 8 pour </a:t>
            </a:r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l’état</a:t>
            </a:r>
            <a:r>
              <a:rPr lang="en-US" dirty="0"/>
              <a:t> des </a:t>
            </a:r>
            <a:r>
              <a:rPr lang="en-US" dirty="0" err="1"/>
              <a:t>signaux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système</a:t>
            </a:r>
            <a:r>
              <a:rPr lang="en-US" dirty="0"/>
              <a:t> PLC LASS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n'y</a:t>
            </a:r>
            <a:r>
              <a:rPr lang="en-US" dirty="0"/>
              <a:t> </a:t>
            </a:r>
            <a:r>
              <a:rPr lang="en-US" dirty="0" err="1"/>
              <a:t>avait</a:t>
            </a:r>
            <a:r>
              <a:rPr lang="en-US" dirty="0"/>
              <a:t> </a:t>
            </a:r>
            <a:r>
              <a:rPr lang="en-US" dirty="0" err="1"/>
              <a:t>aucun</a:t>
            </a:r>
            <a:r>
              <a:rPr lang="en-US" dirty="0"/>
              <a:t> </a:t>
            </a:r>
            <a:r>
              <a:rPr lang="en-US" dirty="0" err="1"/>
              <a:t>problème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Après </a:t>
            </a:r>
            <a:r>
              <a:rPr lang="en-US" dirty="0" err="1"/>
              <a:t>quelques</a:t>
            </a:r>
            <a:r>
              <a:rPr lang="en-US" dirty="0"/>
              <a:t> </a:t>
            </a:r>
            <a:r>
              <a:rPr lang="en-US" dirty="0" err="1"/>
              <a:t>vérifications</a:t>
            </a:r>
            <a:r>
              <a:rPr lang="en-US" dirty="0"/>
              <a:t>, 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trouvé</a:t>
            </a:r>
            <a:r>
              <a:rPr lang="en-US" dirty="0"/>
              <a:t> </a:t>
            </a:r>
            <a:r>
              <a:rPr lang="en-US" u="sng" dirty="0"/>
              <a:t>un </a:t>
            </a:r>
            <a:r>
              <a:rPr lang="en-US" u="sng" dirty="0" err="1"/>
              <a:t>relais</a:t>
            </a:r>
            <a:r>
              <a:rPr lang="en-US" u="sng" dirty="0"/>
              <a:t> de la boucle </a:t>
            </a:r>
            <a:r>
              <a:rPr lang="en-US" u="sng" dirty="0" err="1"/>
              <a:t>câblée</a:t>
            </a:r>
            <a:r>
              <a:rPr lang="en-US" u="sng" dirty="0"/>
              <a:t> du TED </a:t>
            </a:r>
            <a:r>
              <a:rPr lang="en-US" u="sng" dirty="0" err="1" smtClean="0"/>
              <a:t>tombé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Avec </a:t>
            </a:r>
            <a:r>
              <a:rPr lang="en-US" dirty="0" err="1">
                <a:solidFill>
                  <a:srgbClr val="FF0000"/>
                </a:solidFill>
              </a:rPr>
              <a:t>l'aide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extérieur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poussant</a:t>
            </a:r>
            <a:r>
              <a:rPr lang="en-US" dirty="0">
                <a:solidFill>
                  <a:srgbClr val="FF0000"/>
                </a:solidFill>
              </a:rPr>
              <a:t> avec le </a:t>
            </a:r>
            <a:r>
              <a:rPr lang="en-US" dirty="0" err="1">
                <a:solidFill>
                  <a:srgbClr val="FF0000"/>
                </a:solidFill>
              </a:rPr>
              <a:t>tournevis</a:t>
            </a:r>
            <a:r>
              <a:rPr lang="en-US" dirty="0">
                <a:solidFill>
                  <a:srgbClr val="FF0000"/>
                </a:solidFill>
              </a:rPr>
              <a:t>), le </a:t>
            </a:r>
            <a:r>
              <a:rPr lang="en-US" dirty="0" err="1">
                <a:solidFill>
                  <a:srgbClr val="FF0000"/>
                </a:solidFill>
              </a:rPr>
              <a:t>relais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 err="1">
                <a:solidFill>
                  <a:srgbClr val="FF0000"/>
                </a:solidFill>
              </a:rPr>
              <a:t>collé</a:t>
            </a:r>
            <a:r>
              <a:rPr lang="en-US" dirty="0">
                <a:solidFill>
                  <a:srgbClr val="FF0000"/>
                </a:solidFill>
              </a:rPr>
              <a:t> et le </a:t>
            </a:r>
            <a:r>
              <a:rPr lang="en-US" dirty="0" err="1">
                <a:solidFill>
                  <a:srgbClr val="FF0000"/>
                </a:solidFill>
              </a:rPr>
              <a:t>problème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 err="1">
                <a:solidFill>
                  <a:srgbClr val="FF0000"/>
                </a:solidFill>
              </a:rPr>
              <a:t>disparu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le soupçon </a:t>
            </a:r>
            <a:r>
              <a:rPr lang="en-US" dirty="0" err="1"/>
              <a:t>d'une</a:t>
            </a:r>
            <a:r>
              <a:rPr lang="en-US" dirty="0"/>
              <a:t> </a:t>
            </a:r>
            <a:r>
              <a:rPr lang="en-US" dirty="0" err="1"/>
              <a:t>manque</a:t>
            </a:r>
            <a:r>
              <a:rPr lang="en-US" dirty="0"/>
              <a:t> de tension et 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suivi</a:t>
            </a:r>
            <a:r>
              <a:rPr lang="en-US" dirty="0"/>
              <a:t> les alimentations du </a:t>
            </a:r>
            <a:r>
              <a:rPr lang="en-US" dirty="0" err="1"/>
              <a:t>relai</a:t>
            </a:r>
            <a:r>
              <a:rPr lang="en-US" dirty="0"/>
              <a:t> qui </a:t>
            </a:r>
            <a:r>
              <a:rPr lang="en-US" dirty="0" err="1"/>
              <a:t>avait</a:t>
            </a:r>
            <a:r>
              <a:rPr lang="en-US" dirty="0"/>
              <a:t> </a:t>
            </a:r>
            <a:r>
              <a:rPr lang="en-US" dirty="0" err="1"/>
              <a:t>uniquement</a:t>
            </a:r>
            <a:r>
              <a:rPr lang="en-US" dirty="0"/>
              <a:t> 45 V </a:t>
            </a:r>
            <a:r>
              <a:rPr lang="en-US" dirty="0" err="1"/>
              <a:t>contre</a:t>
            </a:r>
            <a:r>
              <a:rPr lang="en-US" dirty="0"/>
              <a:t> les 53 </a:t>
            </a:r>
            <a:r>
              <a:rPr lang="en-US" dirty="0" err="1" smtClean="0"/>
              <a:t>habituels</a:t>
            </a:r>
            <a:r>
              <a:rPr lang="en-US" dirty="0" smtClean="0"/>
              <a:t>. En </a:t>
            </a:r>
            <a:r>
              <a:rPr lang="en-US" dirty="0" err="1"/>
              <a:t>suivant</a:t>
            </a:r>
            <a:r>
              <a:rPr lang="en-US" dirty="0"/>
              <a:t> le </a:t>
            </a:r>
            <a:r>
              <a:rPr lang="en-US" dirty="0" err="1"/>
              <a:t>câblage</a:t>
            </a:r>
            <a:r>
              <a:rPr lang="en-US" dirty="0"/>
              <a:t> avec les </a:t>
            </a:r>
            <a:r>
              <a:rPr lang="en-US" dirty="0" err="1"/>
              <a:t>mesures</a:t>
            </a:r>
            <a:r>
              <a:rPr lang="en-US" dirty="0"/>
              <a:t> </a:t>
            </a:r>
            <a:r>
              <a:rPr lang="en-US" u="sng" dirty="0"/>
              <a:t>nous </a:t>
            </a:r>
            <a:r>
              <a:rPr lang="en-US" u="sng" dirty="0" err="1"/>
              <a:t>avons</a:t>
            </a:r>
            <a:r>
              <a:rPr lang="en-US" u="sng" dirty="0"/>
              <a:t> </a:t>
            </a:r>
            <a:r>
              <a:rPr lang="en-US" u="sng" dirty="0" err="1"/>
              <a:t>trouvé</a:t>
            </a:r>
            <a:r>
              <a:rPr lang="en-US" u="sng" dirty="0"/>
              <a:t> </a:t>
            </a:r>
            <a:r>
              <a:rPr lang="en-US" u="sng" dirty="0" err="1"/>
              <a:t>une</a:t>
            </a:r>
            <a:r>
              <a:rPr lang="en-US" u="sng" dirty="0"/>
              <a:t> borne </a:t>
            </a:r>
            <a:r>
              <a:rPr lang="en-US" u="sng" dirty="0" err="1"/>
              <a:t>d'alimentation</a:t>
            </a:r>
            <a:r>
              <a:rPr lang="en-US" u="sng" dirty="0"/>
              <a:t> avec le </a:t>
            </a:r>
            <a:r>
              <a:rPr lang="en-US" u="sng" dirty="0" err="1"/>
              <a:t>vis</a:t>
            </a:r>
            <a:r>
              <a:rPr lang="en-US" u="sng" dirty="0"/>
              <a:t> </a:t>
            </a:r>
            <a:r>
              <a:rPr lang="en-US" u="sng" dirty="0" err="1"/>
              <a:t>cassé</a:t>
            </a:r>
            <a:r>
              <a:rPr lang="en-US" u="sng" dirty="0"/>
              <a:t> et le </a:t>
            </a:r>
            <a:r>
              <a:rPr lang="en-US" u="sng" dirty="0" err="1"/>
              <a:t>câble</a:t>
            </a:r>
            <a:r>
              <a:rPr lang="en-US" u="sng" dirty="0"/>
              <a:t> </a:t>
            </a:r>
            <a:r>
              <a:rPr lang="en-US" u="sng" dirty="0" err="1"/>
              <a:t>touchant</a:t>
            </a:r>
            <a:r>
              <a:rPr lang="en-US" u="sng" dirty="0"/>
              <a:t> sans </a:t>
            </a:r>
            <a:r>
              <a:rPr lang="en-US" u="sng" dirty="0" err="1"/>
              <a:t>être</a:t>
            </a:r>
            <a:r>
              <a:rPr lang="en-US" u="sng" dirty="0"/>
              <a:t> </a:t>
            </a:r>
            <a:r>
              <a:rPr lang="en-US" u="sng" dirty="0" err="1"/>
              <a:t>bien</a:t>
            </a:r>
            <a:r>
              <a:rPr lang="en-US" u="sng" dirty="0"/>
              <a:t> </a:t>
            </a:r>
            <a:r>
              <a:rPr lang="en-US" u="sng" dirty="0" err="1" smtClean="0"/>
              <a:t>serré</a:t>
            </a:r>
            <a:r>
              <a:rPr lang="en-US" u="sng" dirty="0"/>
              <a:t>.</a:t>
            </a:r>
            <a:endParaRPr lang="en-US" u="sng" dirty="0" smtClean="0"/>
          </a:p>
          <a:p>
            <a:pPr lvl="1"/>
            <a:r>
              <a:rPr lang="en-US" u="sng" dirty="0" err="1" smtClean="0"/>
              <a:t>Comme</a:t>
            </a:r>
            <a:r>
              <a:rPr lang="en-US" u="sng" dirty="0" smtClean="0"/>
              <a:t> </a:t>
            </a:r>
            <a:r>
              <a:rPr lang="en-US" u="sng" dirty="0" err="1"/>
              <a:t>accordé</a:t>
            </a:r>
            <a:r>
              <a:rPr lang="en-US" u="sng" dirty="0"/>
              <a:t> par </a:t>
            </a:r>
            <a:r>
              <a:rPr lang="en-US" u="sng" dirty="0" err="1"/>
              <a:t>téléphone</a:t>
            </a:r>
            <a:r>
              <a:rPr lang="en-US" u="sng" dirty="0"/>
              <a:t>, </a:t>
            </a:r>
            <a:r>
              <a:rPr lang="en-US" u="sng" dirty="0" err="1"/>
              <a:t>vous</a:t>
            </a:r>
            <a:r>
              <a:rPr lang="en-US" u="sng" dirty="0"/>
              <a:t> </a:t>
            </a:r>
            <a:r>
              <a:rPr lang="en-US" u="sng" dirty="0" err="1"/>
              <a:t>allez</a:t>
            </a:r>
            <a:r>
              <a:rPr lang="en-US" u="sng" dirty="0"/>
              <a:t> continuer avec </a:t>
            </a:r>
            <a:r>
              <a:rPr lang="en-US" u="sng" dirty="0" err="1"/>
              <a:t>l'injection</a:t>
            </a:r>
            <a:r>
              <a:rPr lang="en-US" u="sng" dirty="0"/>
              <a:t> </a:t>
            </a:r>
            <a:r>
              <a:rPr lang="en-US" u="sng" dirty="0" err="1"/>
              <a:t>jusqu'au</a:t>
            </a:r>
            <a:r>
              <a:rPr lang="en-US" u="sng" dirty="0"/>
              <a:t> prochain TS (4 </a:t>
            </a:r>
            <a:r>
              <a:rPr lang="en-US" u="sng" dirty="0" err="1"/>
              <a:t>juillet</a:t>
            </a:r>
            <a:r>
              <a:rPr lang="en-US" u="sng" dirty="0"/>
              <a:t>).</a:t>
            </a:r>
          </a:p>
          <a:p>
            <a:pPr lvl="1"/>
            <a:r>
              <a:rPr lang="en-US" dirty="0"/>
              <a:t>SI </a:t>
            </a:r>
            <a:r>
              <a:rPr lang="en-US" dirty="0" err="1"/>
              <a:t>jamais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perdez</a:t>
            </a:r>
            <a:r>
              <a:rPr lang="en-US" dirty="0"/>
              <a:t> encore </a:t>
            </a:r>
            <a:r>
              <a:rPr lang="en-US" dirty="0" err="1"/>
              <a:t>l’état</a:t>
            </a:r>
            <a:r>
              <a:rPr lang="en-US" dirty="0"/>
              <a:t> du TED, le piquet </a:t>
            </a:r>
            <a:r>
              <a:rPr lang="en-US" dirty="0" err="1" smtClean="0"/>
              <a:t>accès</a:t>
            </a:r>
            <a:r>
              <a:rPr lang="en-US" dirty="0"/>
              <a:t> </a:t>
            </a:r>
            <a:r>
              <a:rPr lang="en-US" dirty="0" err="1" smtClean="0"/>
              <a:t>interviendra</a:t>
            </a:r>
            <a:r>
              <a:rPr lang="en-US" dirty="0" smtClean="0"/>
              <a:t> </a:t>
            </a:r>
            <a:r>
              <a:rPr lang="en-US" dirty="0"/>
              <a:t>pour changer </a:t>
            </a:r>
            <a:r>
              <a:rPr lang="en-US" dirty="0" err="1"/>
              <a:t>l’équipement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informer le piquet </a:t>
            </a:r>
            <a:r>
              <a:rPr lang="en-US" dirty="0" err="1"/>
              <a:t>acces</a:t>
            </a:r>
            <a:r>
              <a:rPr lang="en-US" dirty="0"/>
              <a:t> de la procedure pour le replacement du </a:t>
            </a:r>
            <a:r>
              <a:rPr lang="en-US" dirty="0" err="1"/>
              <a:t>bornier</a:t>
            </a:r>
            <a:r>
              <a:rPr lang="en-US" dirty="0"/>
              <a:t> </a:t>
            </a:r>
            <a:r>
              <a:rPr lang="en-US" dirty="0" err="1"/>
              <a:t>défectueux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68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July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688790"/>
          </a:xfrm>
        </p:spPr>
        <p:txBody>
          <a:bodyPr/>
          <a:lstStyle/>
          <a:p>
            <a:r>
              <a:rPr lang="en-US" dirty="0" smtClean="0"/>
              <a:t>01:40 </a:t>
            </a:r>
            <a:r>
              <a:rPr lang="en-US" dirty="0" smtClean="0"/>
              <a:t>Recovery from injection MD.</a:t>
            </a:r>
          </a:p>
          <a:p>
            <a:r>
              <a:rPr lang="en-US" dirty="0" smtClean="0"/>
              <a:t>03:18 </a:t>
            </a:r>
            <a:r>
              <a:rPr lang="en-US" dirty="0" smtClean="0"/>
              <a:t>Start RF MD</a:t>
            </a:r>
            <a:r>
              <a:rPr lang="en-US" dirty="0" smtClean="0"/>
              <a:t>. Ongoing…</a:t>
            </a:r>
          </a:p>
          <a:p>
            <a:pPr lvl="1"/>
            <a:r>
              <a:rPr lang="en-US" dirty="0" smtClean="0"/>
              <a:t>Decided to delay intervention on ADT damper to Friday afternoon.</a:t>
            </a:r>
          </a:p>
          <a:p>
            <a:pPr lvl="1"/>
            <a:r>
              <a:rPr lang="en-US" dirty="0" smtClean="0"/>
              <a:t>RF MD will be ended 2h early: 14:00</a:t>
            </a:r>
          </a:p>
          <a:p>
            <a:pPr lvl="1"/>
            <a:r>
              <a:rPr lang="en-US" dirty="0" smtClean="0"/>
              <a:t>Then access…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33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Report Thursday </a:t>
            </a:r>
            <a:r>
              <a:rPr lang="en-US" sz="1600" dirty="0" smtClean="0"/>
              <a:t>R. Assmann, F. Zimmermann, G. </a:t>
            </a:r>
            <a:r>
              <a:rPr lang="en-US" sz="1600" dirty="0" err="1"/>
              <a:t>P</a:t>
            </a:r>
            <a:r>
              <a:rPr lang="en-US" sz="1600" dirty="0" err="1" smtClean="0"/>
              <a:t>apotti</a:t>
            </a:r>
            <a:endParaRPr lang="en-US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6186472"/>
              </p:ext>
            </p:extLst>
          </p:nvPr>
        </p:nvGraphicFramePr>
        <p:xfrm>
          <a:off x="467430" y="838850"/>
          <a:ext cx="8229601" cy="4208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90"/>
                <a:gridCol w="792110"/>
                <a:gridCol w="6264870"/>
                <a:gridCol w="524531"/>
              </a:tblGrid>
              <a:tr h="380476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369406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Thu</a:t>
                      </a:r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06:00</a:t>
                      </a:r>
                      <a:endParaRPr lang="en-US" sz="140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</a:t>
                      </a:r>
                      <a:r>
                        <a:rPr lang="en-US" sz="1400" b="0" i="1" baseline="0" dirty="0" smtClean="0"/>
                        <a:t> down, cycle.</a:t>
                      </a:r>
                      <a:r>
                        <a:rPr lang="en-US" sz="1400" b="0" i="1" dirty="0" smtClean="0"/>
                        <a:t>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  <a:tr h="761265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08:00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450 </a:t>
                      </a:r>
                      <a:r>
                        <a:rPr lang="en-US" sz="1600" u="none" dirty="0" err="1" smtClean="0"/>
                        <a:t>GeV</a:t>
                      </a:r>
                      <a:r>
                        <a:rPr lang="en-US" sz="1600" u="none" dirty="0" smtClean="0"/>
                        <a:t>: </a:t>
                      </a:r>
                      <a:r>
                        <a:rPr lang="en-US" sz="1800" b="1" u="sng" dirty="0" smtClean="0">
                          <a:solidFill>
                            <a:srgbClr val="0000FF"/>
                          </a:solidFill>
                        </a:rPr>
                        <a:t>Head-on beam-beam limit</a:t>
                      </a:r>
                      <a:r>
                        <a:rPr lang="en-US" sz="1800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u="none" baseline="0" dirty="0" smtClean="0"/>
                        <a:t>– </a:t>
                      </a:r>
                      <a:r>
                        <a:rPr lang="en-US" sz="1400" u="none" baseline="0" dirty="0" smtClean="0"/>
                        <a:t>u</a:t>
                      </a:r>
                      <a:r>
                        <a:rPr lang="en-US" sz="1400" dirty="0" smtClean="0"/>
                        <a:t>p to 3e11p per bunch, coherent modes. BI parasitically.</a:t>
                      </a:r>
                    </a:p>
                  </a:txBody>
                  <a:tcPr marL="12700" marR="12700" marT="1270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12700" marR="12700" marT="12700" marB="0" anchor="ctr">
                    <a:solidFill>
                      <a:srgbClr val="FFFF99"/>
                    </a:solidFill>
                  </a:tcPr>
                </a:tc>
              </a:tr>
              <a:tr h="812692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16:00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Injecting nominal </a:t>
                      </a:r>
                      <a:r>
                        <a:rPr lang="en-US" b="1" u="sng" dirty="0" err="1" smtClean="0">
                          <a:solidFill>
                            <a:srgbClr val="0000FF"/>
                          </a:solidFill>
                        </a:rPr>
                        <a:t>emittances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, MKI &amp; UFO’s</a:t>
                      </a:r>
                      <a:r>
                        <a:rPr lang="en-US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u="none" baseline="0" dirty="0" smtClean="0"/>
                        <a:t>– </a:t>
                      </a:r>
                      <a:r>
                        <a:rPr lang="en-US" sz="1400" u="none" baseline="0" dirty="0" smtClean="0"/>
                        <a:t>50ns, b</a:t>
                      </a:r>
                      <a:r>
                        <a:rPr lang="en-US" sz="1400" u="none" dirty="0" smtClean="0"/>
                        <a:t>low-up </a:t>
                      </a:r>
                      <a:r>
                        <a:rPr lang="en-US" sz="1400" dirty="0" smtClean="0"/>
                        <a:t>in SPS, SPS scraping and losses,</a:t>
                      </a:r>
                      <a:r>
                        <a:rPr lang="en-US" sz="1400" baseline="0" dirty="0" smtClean="0"/>
                        <a:t> injection into LHC, nominal </a:t>
                      </a:r>
                      <a:r>
                        <a:rPr lang="en-US" sz="1400" baseline="0" dirty="0" err="1" smtClean="0"/>
                        <a:t>emittance</a:t>
                      </a:r>
                      <a:r>
                        <a:rPr lang="en-US" sz="1400" baseline="0" dirty="0" smtClean="0"/>
                        <a:t>.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</a:tr>
              <a:tr h="812692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Fri</a:t>
                      </a:r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01:00</a:t>
                      </a:r>
                      <a:endParaRPr lang="en-US" sz="140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Switch back to operational injection settings. Verification.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/>
                </a:tc>
              </a:tr>
              <a:tr h="812692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ym typeface="Wingdings"/>
                        </a:rPr>
                        <a:t> 3.5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RF</a:t>
                      </a:r>
                      <a:r>
                        <a:rPr lang="en-US" dirty="0" smtClean="0">
                          <a:sym typeface="Wingdings"/>
                        </a:rPr>
                        <a:t> – </a:t>
                      </a:r>
                      <a:r>
                        <a:rPr lang="en-US" sz="1400" dirty="0" smtClean="0">
                          <a:sym typeface="Wingdings"/>
                        </a:rPr>
                        <a:t>longitudinal</a:t>
                      </a:r>
                      <a:r>
                        <a:rPr lang="en-US" sz="1400" baseline="0" dirty="0" smtClean="0">
                          <a:sym typeface="Wingdings"/>
                        </a:rPr>
                        <a:t> beam stability.</a:t>
                      </a:r>
                      <a:endParaRPr lang="en-US" sz="14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B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42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Head-on beam-beam MD </a:t>
            </a:r>
            <a:r>
              <a:rPr lang="en-US" sz="2800" dirty="0" smtClean="0"/>
              <a:t>(Werner Herr et 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836640"/>
            <a:ext cx="8785220" cy="5688790"/>
          </a:xfrm>
        </p:spPr>
        <p:txBody>
          <a:bodyPr/>
          <a:lstStyle/>
          <a:p>
            <a:r>
              <a:rPr lang="en-US" dirty="0" smtClean="0"/>
              <a:t>Lost </a:t>
            </a:r>
            <a:r>
              <a:rPr lang="en-US" dirty="0"/>
              <a:t>4 </a:t>
            </a:r>
            <a:r>
              <a:rPr lang="en-US" dirty="0" err="1"/>
              <a:t>hrs</a:t>
            </a:r>
            <a:r>
              <a:rPr lang="en-US" dirty="0"/>
              <a:t> for technical problems. </a:t>
            </a:r>
            <a:endParaRPr lang="en-US" dirty="0" smtClean="0"/>
          </a:p>
          <a:p>
            <a:r>
              <a:rPr lang="en-US" dirty="0" smtClean="0"/>
              <a:t>Had </a:t>
            </a:r>
            <a:r>
              <a:rPr lang="en-US" dirty="0"/>
              <a:t>2 fills </a:t>
            </a:r>
            <a:r>
              <a:rPr lang="en-US" dirty="0" smtClean="0"/>
              <a:t>with approx</a:t>
            </a:r>
            <a:r>
              <a:rPr lang="en-US" dirty="0"/>
              <a:t>. </a:t>
            </a:r>
            <a:r>
              <a:rPr lang="en-US" b="1" dirty="0" smtClean="0">
                <a:solidFill>
                  <a:srgbClr val="FF3300"/>
                </a:solidFill>
              </a:rPr>
              <a:t>2 – 2.5E11 </a:t>
            </a:r>
            <a:r>
              <a:rPr lang="en-US" b="1" dirty="0">
                <a:solidFill>
                  <a:srgbClr val="FF3300"/>
                </a:solidFill>
              </a:rPr>
              <a:t>p/bunch </a:t>
            </a:r>
            <a:r>
              <a:rPr lang="en-US" dirty="0"/>
              <a:t>and </a:t>
            </a:r>
            <a:r>
              <a:rPr lang="en-US" dirty="0" err="1"/>
              <a:t>emittances</a:t>
            </a:r>
            <a:r>
              <a:rPr lang="en-US" dirty="0"/>
              <a:t> initially smaller </a:t>
            </a:r>
            <a:r>
              <a:rPr lang="en-US" dirty="0" smtClean="0"/>
              <a:t>than </a:t>
            </a:r>
            <a:r>
              <a:rPr lang="en-US" b="1" dirty="0" smtClean="0">
                <a:solidFill>
                  <a:srgbClr val="FF3300"/>
                </a:solidFill>
              </a:rPr>
              <a:t>2 </a:t>
            </a:r>
            <a:r>
              <a:rPr lang="en-US" b="1" dirty="0">
                <a:solidFill>
                  <a:srgbClr val="FF3300"/>
                </a:solidFill>
              </a:rPr>
              <a:t>mum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3300"/>
                </a:solidFill>
              </a:rPr>
              <a:t>Lifetimes</a:t>
            </a:r>
            <a:r>
              <a:rPr lang="en-US" dirty="0" smtClean="0"/>
              <a:t> </a:t>
            </a:r>
            <a:r>
              <a:rPr lang="en-US" dirty="0"/>
              <a:t>in collisions </a:t>
            </a:r>
            <a:r>
              <a:rPr lang="en-US" dirty="0">
                <a:solidFill>
                  <a:srgbClr val="FF3300"/>
                </a:solidFill>
              </a:rPr>
              <a:t>low</a:t>
            </a:r>
            <a:r>
              <a:rPr lang="en-US" dirty="0"/>
              <a:t> at the beginning</a:t>
            </a:r>
            <a:r>
              <a:rPr lang="en-US" dirty="0" smtClean="0"/>
              <a:t>, still </a:t>
            </a:r>
            <a:r>
              <a:rPr lang="en-US" dirty="0"/>
              <a:t>believing </a:t>
            </a:r>
            <a:r>
              <a:rPr lang="en-US" dirty="0" smtClean="0">
                <a:solidFill>
                  <a:srgbClr val="FF3300"/>
                </a:solidFill>
              </a:rPr>
              <a:t>reasonable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Tune-shift </a:t>
            </a:r>
            <a:r>
              <a:rPr lang="en-US" dirty="0"/>
              <a:t>and luminosity as expected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(approximately </a:t>
            </a:r>
            <a:r>
              <a:rPr lang="en-US" b="1" dirty="0">
                <a:solidFill>
                  <a:srgbClr val="FF3300"/>
                </a:solidFill>
              </a:rPr>
              <a:t>0.015/IP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Performed </a:t>
            </a:r>
            <a:r>
              <a:rPr lang="en-US" dirty="0"/>
              <a:t>scan for orbit effects and tune scan, analysis will</a:t>
            </a:r>
            <a:br>
              <a:rPr lang="en-US" dirty="0"/>
            </a:br>
            <a:r>
              <a:rPr lang="en-US" dirty="0"/>
              <a:t>be done offline.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85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Fills for head-on beam-beam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760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Twice nominal bunch intensity, half nominal </a:t>
            </a:r>
            <a:r>
              <a:rPr lang="en-US" b="1" dirty="0" err="1" smtClean="0">
                <a:solidFill>
                  <a:srgbClr val="FF0000"/>
                </a:solidFill>
              </a:rPr>
              <a:t>emittance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dirty="0" smtClean="0"/>
              <a:t>Fill 1:</a:t>
            </a:r>
          </a:p>
          <a:p>
            <a:pPr lvl="1"/>
            <a:r>
              <a:rPr lang="en-US" dirty="0" smtClean="0"/>
              <a:t> 					B1		B2</a:t>
            </a:r>
          </a:p>
          <a:p>
            <a:pPr lvl="1"/>
            <a:r>
              <a:rPr lang="en-US" dirty="0" smtClean="0"/>
              <a:t>Intensity per bunch		2.3e11 p	</a:t>
            </a:r>
            <a:r>
              <a:rPr lang="en-US" dirty="0"/>
              <a:t>2.2e11 p </a:t>
            </a:r>
            <a:endParaRPr lang="en-US" dirty="0" smtClean="0"/>
          </a:p>
          <a:p>
            <a:pPr lvl="1"/>
            <a:r>
              <a:rPr lang="en-US" dirty="0" err="1" smtClean="0"/>
              <a:t>Emittance</a:t>
            </a:r>
            <a:r>
              <a:rPr lang="en-US" dirty="0" smtClean="0"/>
              <a:t> H: 			1.6 um		1.7 um</a:t>
            </a:r>
          </a:p>
          <a:p>
            <a:pPr lvl="1"/>
            <a:r>
              <a:rPr lang="en-US" dirty="0" err="1" smtClean="0"/>
              <a:t>Emittance</a:t>
            </a:r>
            <a:r>
              <a:rPr lang="en-US" dirty="0" smtClean="0"/>
              <a:t> V: 			1.6 um		1.9 um</a:t>
            </a:r>
          </a:p>
          <a:p>
            <a:r>
              <a:rPr lang="en-US" dirty="0"/>
              <a:t>Fill </a:t>
            </a:r>
            <a:r>
              <a:rPr lang="en-US" dirty="0" smtClean="0"/>
              <a:t>2:</a:t>
            </a:r>
            <a:endParaRPr lang="en-US" dirty="0"/>
          </a:p>
          <a:p>
            <a:pPr lvl="1"/>
            <a:r>
              <a:rPr lang="en-US" dirty="0"/>
              <a:t> 					B1		B2</a:t>
            </a:r>
          </a:p>
          <a:p>
            <a:pPr lvl="1"/>
            <a:r>
              <a:rPr lang="en-US" dirty="0"/>
              <a:t>Intensity per bunch		</a:t>
            </a:r>
            <a:r>
              <a:rPr lang="en-US" dirty="0" smtClean="0"/>
              <a:t>2.2e11 p	2.3e11 p </a:t>
            </a:r>
            <a:endParaRPr lang="en-US" dirty="0"/>
          </a:p>
          <a:p>
            <a:pPr lvl="1"/>
            <a:r>
              <a:rPr lang="en-US" dirty="0" err="1"/>
              <a:t>Emittance</a:t>
            </a:r>
            <a:r>
              <a:rPr lang="en-US" dirty="0"/>
              <a:t> H: 			</a:t>
            </a:r>
            <a:r>
              <a:rPr lang="en-US" dirty="0" smtClean="0"/>
              <a:t>1.9 um		1.9 um</a:t>
            </a:r>
          </a:p>
          <a:p>
            <a:pPr lvl="1"/>
            <a:r>
              <a:rPr lang="en-US" dirty="0" err="1" smtClean="0"/>
              <a:t>Emittance</a:t>
            </a:r>
            <a:r>
              <a:rPr lang="en-US" dirty="0" smtClean="0"/>
              <a:t> V: 			1.7 um		2.1 um</a:t>
            </a:r>
          </a:p>
          <a:p>
            <a:r>
              <a:rPr lang="en-US" dirty="0" smtClean="0"/>
              <a:t>Highest bunch intensities as achieved the day before in LHC (2.7e11) still to be tested</a:t>
            </a:r>
          </a:p>
          <a:p>
            <a:pPr lvl="1"/>
            <a:r>
              <a:rPr lang="en-US" dirty="0" smtClean="0"/>
              <a:t>Will have somewhat higher </a:t>
            </a:r>
            <a:r>
              <a:rPr lang="en-US" dirty="0" err="1" smtClean="0"/>
              <a:t>emittance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49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and Lifetime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/>
          <a:srcRect b="46901"/>
          <a:stretch/>
        </p:blipFill>
        <p:spPr>
          <a:xfrm>
            <a:off x="3383" y="3861060"/>
            <a:ext cx="9144000" cy="268930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9849926">
            <a:off x="2929872" y="4545235"/>
            <a:ext cx="245116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Start collision, fill #2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9849926">
            <a:off x="7534875" y="4612419"/>
            <a:ext cx="1372767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Tune scan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380" y="628254"/>
            <a:ext cx="5904820" cy="323280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9849926">
            <a:off x="3618946" y="616475"/>
            <a:ext cx="245116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Start collision, fill #2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9849926">
            <a:off x="4677666" y="1483238"/>
            <a:ext cx="2166504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Separation scans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5292100" y="3212970"/>
            <a:ext cx="1008140" cy="201628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187530" y="558930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Lifetime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35620" y="98066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Luminosity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20046520">
            <a:off x="5788364" y="3601274"/>
            <a:ext cx="1800249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No effect on beam lifetime</a:t>
            </a:r>
            <a:endParaRPr lang="en-US" sz="1800" i="1" dirty="0"/>
          </a:p>
        </p:txBody>
      </p:sp>
      <p:sp>
        <p:nvSpPr>
          <p:cNvPr id="16" name="Rectangle 15"/>
          <p:cNvSpPr/>
          <p:nvPr/>
        </p:nvSpPr>
        <p:spPr>
          <a:xfrm>
            <a:off x="6084210" y="1916790"/>
            <a:ext cx="2898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Twice nominal bunch intensity, half nominal </a:t>
            </a:r>
            <a:r>
              <a:rPr lang="en-US" b="1" dirty="0" err="1" smtClean="0">
                <a:solidFill>
                  <a:srgbClr val="FF0000"/>
                </a:solidFill>
              </a:rPr>
              <a:t>emittance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51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Injecting nominal </a:t>
            </a:r>
            <a:r>
              <a:rPr lang="en-US" dirty="0" err="1" smtClean="0"/>
              <a:t>emittances</a:t>
            </a:r>
            <a:r>
              <a:rPr lang="en-US" dirty="0" smtClean="0"/>
              <a:t> </a:t>
            </a:r>
            <a:r>
              <a:rPr lang="en-US" sz="2000" dirty="0" smtClean="0"/>
              <a:t>V. </a:t>
            </a:r>
            <a:r>
              <a:rPr lang="en-US" sz="2000" dirty="0" err="1" smtClean="0"/>
              <a:t>Kain</a:t>
            </a:r>
            <a:r>
              <a:rPr lang="en-US" sz="2000" dirty="0" smtClean="0"/>
              <a:t> et al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r>
              <a:rPr lang="en-US" dirty="0" smtClean="0"/>
              <a:t>Longitudinal checks:</a:t>
            </a:r>
          </a:p>
          <a:p>
            <a:pPr lvl="1"/>
            <a:r>
              <a:rPr lang="en-US" dirty="0" smtClean="0"/>
              <a:t>Created </a:t>
            </a:r>
            <a:r>
              <a:rPr lang="en-US" dirty="0" smtClean="0"/>
              <a:t>satellites in </a:t>
            </a:r>
            <a:r>
              <a:rPr lang="en-US" dirty="0" smtClean="0"/>
              <a:t>PS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smtClean="0"/>
              <a:t>bunch length </a:t>
            </a:r>
            <a:r>
              <a:rPr lang="en-US" dirty="0" smtClean="0"/>
              <a:t>(</a:t>
            </a:r>
            <a:r>
              <a:rPr lang="en-US" dirty="0" smtClean="0"/>
              <a:t>up to 5 ns) into </a:t>
            </a:r>
            <a:r>
              <a:rPr lang="en-US" dirty="0" smtClean="0"/>
              <a:t>SPS: create </a:t>
            </a:r>
            <a:r>
              <a:rPr lang="en-US" dirty="0" smtClean="0"/>
              <a:t>satellites in </a:t>
            </a:r>
            <a:r>
              <a:rPr lang="en-US" dirty="0" smtClean="0"/>
              <a:t>SPS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err="1" smtClean="0"/>
              <a:t>dp</a:t>
            </a:r>
            <a:r>
              <a:rPr lang="en-US" dirty="0" smtClean="0"/>
              <a:t>/p at extraction to &gt; 2 </a:t>
            </a:r>
            <a:r>
              <a:rPr lang="en-US" dirty="0" smtClean="0"/>
              <a:t>ns. Changed freq. </a:t>
            </a:r>
            <a:r>
              <a:rPr lang="en-US" dirty="0" smtClean="0"/>
              <a:t>of 800 </a:t>
            </a:r>
            <a:r>
              <a:rPr lang="en-US" dirty="0" smtClean="0"/>
              <a:t>MHz</a:t>
            </a:r>
          </a:p>
          <a:p>
            <a:pPr lvl="1"/>
            <a:r>
              <a:rPr lang="en-US" dirty="0" smtClean="0"/>
              <a:t>Switched </a:t>
            </a:r>
            <a:r>
              <a:rPr lang="en-US" dirty="0" smtClean="0"/>
              <a:t>off 800 </a:t>
            </a:r>
            <a:r>
              <a:rPr lang="en-US" dirty="0" err="1" smtClean="0"/>
              <a:t>MHz.</a:t>
            </a:r>
            <a:r>
              <a:rPr lang="en-US" dirty="0" smtClean="0"/>
              <a:t> Change </a:t>
            </a:r>
            <a:r>
              <a:rPr lang="en-US" dirty="0" smtClean="0"/>
              <a:t>of radial steering in the </a:t>
            </a:r>
            <a:r>
              <a:rPr lang="en-US" dirty="0" smtClean="0"/>
              <a:t>SPS.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significant degradation of injection quality </a:t>
            </a:r>
            <a:r>
              <a:rPr lang="en-US" dirty="0" smtClean="0"/>
              <a:t>(12 </a:t>
            </a:r>
            <a:r>
              <a:rPr lang="en-US" dirty="0" smtClean="0"/>
              <a:t>or 36 bunch </a:t>
            </a:r>
            <a:r>
              <a:rPr lang="en-US" dirty="0" smtClean="0"/>
              <a:t>injections). </a:t>
            </a:r>
            <a:r>
              <a:rPr lang="en-US" dirty="0" smtClean="0"/>
              <a:t>R</a:t>
            </a:r>
            <a:r>
              <a:rPr lang="en-US" dirty="0" smtClean="0"/>
              <a:t>adial </a:t>
            </a:r>
            <a:r>
              <a:rPr lang="en-US" dirty="0" smtClean="0"/>
              <a:t>steering </a:t>
            </a:r>
            <a:r>
              <a:rPr lang="en-US" dirty="0" smtClean="0"/>
              <a:t>effect </a:t>
            </a:r>
            <a:r>
              <a:rPr lang="en-US" dirty="0" smtClean="0"/>
              <a:t>due to changing </a:t>
            </a:r>
            <a:r>
              <a:rPr lang="en-US" dirty="0" smtClean="0"/>
              <a:t>position </a:t>
            </a:r>
            <a:r>
              <a:rPr lang="en-US" dirty="0" smtClean="0"/>
              <a:t>at </a:t>
            </a:r>
            <a:r>
              <a:rPr lang="en-US" dirty="0" smtClean="0"/>
              <a:t>scraper 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therefore did not try to move the momentum collimator and also did not check the momentum acceptance with TCDIs. </a:t>
            </a:r>
            <a:endParaRPr lang="en-US" dirty="0" smtClean="0"/>
          </a:p>
          <a:p>
            <a:r>
              <a:rPr lang="en-US" dirty="0" smtClean="0"/>
              <a:t>Transverse checks:</a:t>
            </a:r>
          </a:p>
          <a:p>
            <a:pPr lvl="1"/>
            <a:r>
              <a:rPr lang="en-US" dirty="0" smtClean="0"/>
              <a:t>Scanned </a:t>
            </a:r>
            <a:r>
              <a:rPr lang="en-US" dirty="0" smtClean="0"/>
              <a:t>with H and V scraper for 2.5 um </a:t>
            </a:r>
            <a:r>
              <a:rPr lang="en-US" dirty="0" err="1" smtClean="0"/>
              <a:t>emittances</a:t>
            </a:r>
            <a:r>
              <a:rPr lang="en-US" dirty="0" smtClean="0"/>
              <a:t>. 12 bunches injected without scraping did not dump the </a:t>
            </a:r>
            <a:r>
              <a:rPr lang="en-US" dirty="0" smtClean="0"/>
              <a:t>beam.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Inj. </a:t>
            </a:r>
            <a:r>
              <a:rPr lang="en-US" b="1" dirty="0" err="1" smtClean="0">
                <a:solidFill>
                  <a:srgbClr val="FF0000"/>
                </a:solidFill>
              </a:rPr>
              <a:t>emittances</a:t>
            </a:r>
            <a:r>
              <a:rPr lang="en-US" b="1" dirty="0" smtClean="0">
                <a:solidFill>
                  <a:srgbClr val="FF0000"/>
                </a:solidFill>
              </a:rPr>
              <a:t> of ~ 3.5 um with comparable losses to 2.5 um on </a:t>
            </a:r>
            <a:r>
              <a:rPr lang="en-US" b="1" dirty="0" smtClean="0">
                <a:solidFill>
                  <a:srgbClr val="FF0000"/>
                </a:solidFill>
              </a:rPr>
              <a:t>TCDIs </a:t>
            </a:r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nom. </a:t>
            </a:r>
            <a:r>
              <a:rPr lang="en-US" b="1" dirty="0" smtClean="0">
                <a:solidFill>
                  <a:srgbClr val="FF0000"/>
                </a:solidFill>
              </a:rPr>
              <a:t>scraping </a:t>
            </a:r>
            <a:r>
              <a:rPr lang="en-US" b="1" dirty="0" smtClean="0">
                <a:solidFill>
                  <a:srgbClr val="FF0000"/>
                </a:solidFill>
              </a:rPr>
              <a:t>(int. loss in SPS </a:t>
            </a:r>
            <a:r>
              <a:rPr lang="en-US" b="1" dirty="0" smtClean="0">
                <a:solidFill>
                  <a:srgbClr val="FF0000"/>
                </a:solidFill>
              </a:rPr>
              <a:t>due to scraping 10 %).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Injected </a:t>
            </a:r>
            <a:r>
              <a:rPr lang="en-US" dirty="0" err="1" smtClean="0"/>
              <a:t>emittances</a:t>
            </a:r>
            <a:r>
              <a:rPr lang="en-US" dirty="0" smtClean="0"/>
              <a:t> up to 7.5 um and varying scraping with expected unacceptable losses for physics filling. </a:t>
            </a:r>
            <a:br>
              <a:rPr lang="en-US" dirty="0" smtClean="0"/>
            </a:br>
            <a:r>
              <a:rPr lang="en-US" dirty="0" smtClean="0"/>
              <a:t>The TCDIs were kept at nominal settings throughout the test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971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MKI </a:t>
            </a:r>
            <a:r>
              <a:rPr lang="en-US" dirty="0"/>
              <a:t>&amp; </a:t>
            </a:r>
            <a:r>
              <a:rPr lang="en-US" dirty="0" smtClean="0"/>
              <a:t>UFO’s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760800"/>
          </a:xfrm>
        </p:spPr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Uythoven</a:t>
            </a:r>
            <a:r>
              <a:rPr lang="en-US" dirty="0" smtClean="0"/>
              <a:t> et </a:t>
            </a:r>
            <a:r>
              <a:rPr lang="en-US" dirty="0" smtClean="0"/>
              <a:t>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Worked </a:t>
            </a:r>
            <a:r>
              <a:rPr lang="en-US" dirty="0" smtClean="0"/>
              <a:t>on B2 only, where additional BLMs have been </a:t>
            </a:r>
            <a:r>
              <a:rPr lang="en-US" dirty="0" smtClean="0"/>
              <a:t>installed.</a:t>
            </a:r>
          </a:p>
          <a:p>
            <a:pPr lvl="1"/>
            <a:r>
              <a:rPr lang="en-US" dirty="0" smtClean="0"/>
              <a:t>Tested </a:t>
            </a:r>
            <a:r>
              <a:rPr lang="en-US" dirty="0" smtClean="0"/>
              <a:t>pulsing MKI-D and MKI-A only, without beam, after having filled the machine with 12 pilots. All worked </a:t>
            </a:r>
            <a:r>
              <a:rPr lang="en-US" dirty="0" smtClean="0"/>
              <a:t>fine.</a:t>
            </a:r>
          </a:p>
          <a:p>
            <a:pPr lvl="1"/>
            <a:r>
              <a:rPr lang="en-US" dirty="0" smtClean="0"/>
              <a:t>Then </a:t>
            </a:r>
            <a:r>
              <a:rPr lang="en-US" dirty="0" smtClean="0"/>
              <a:t>used nominal filling scheme, of 1380, but did not inject the last batch of 144 bunches - so 1236 bunches </a:t>
            </a:r>
            <a:r>
              <a:rPr lang="en-US" dirty="0" smtClean="0"/>
              <a:t>injected.</a:t>
            </a:r>
          </a:p>
          <a:p>
            <a:pPr lvl="1"/>
            <a:r>
              <a:rPr lang="en-US" dirty="0" smtClean="0"/>
              <a:t>Moved </a:t>
            </a:r>
            <a:r>
              <a:rPr lang="en-US" dirty="0" smtClean="0"/>
              <a:t>in the TT40 TED and disabled the MKE extraction kicker and pulsed the MKI on the last injection batch without </a:t>
            </a:r>
            <a:r>
              <a:rPr lang="en-US" dirty="0" smtClean="0"/>
              <a:t>beam.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following injection kicks were </a:t>
            </a:r>
            <a:r>
              <a:rPr lang="en-US" dirty="0" smtClean="0"/>
              <a:t>made:</a:t>
            </a:r>
          </a:p>
          <a:p>
            <a:pPr lvl="2"/>
            <a:r>
              <a:rPr lang="en-US" dirty="0" smtClean="0"/>
              <a:t>4 </a:t>
            </a:r>
            <a:r>
              <a:rPr lang="en-US" dirty="0" smtClean="0"/>
              <a:t>kickers: 23:05, 23:38, 23:54, </a:t>
            </a:r>
            <a:r>
              <a:rPr lang="en-US" dirty="0" smtClean="0"/>
              <a:t>23:56</a:t>
            </a:r>
          </a:p>
          <a:p>
            <a:pPr lvl="2"/>
            <a:r>
              <a:rPr lang="en-US" dirty="0" smtClean="0"/>
              <a:t>MKI-D </a:t>
            </a:r>
            <a:r>
              <a:rPr lang="en-US" dirty="0" smtClean="0"/>
              <a:t>only: 00:15, 00:22, </a:t>
            </a:r>
            <a:r>
              <a:rPr lang="en-US" dirty="0" smtClean="0"/>
              <a:t>00:29</a:t>
            </a:r>
          </a:p>
          <a:p>
            <a:pPr lvl="2"/>
            <a:r>
              <a:rPr lang="en-US" dirty="0" smtClean="0"/>
              <a:t>4 </a:t>
            </a:r>
            <a:r>
              <a:rPr lang="en-US" dirty="0" smtClean="0"/>
              <a:t>kickers: </a:t>
            </a:r>
            <a:r>
              <a:rPr lang="en-US" dirty="0" smtClean="0"/>
              <a:t>00:35</a:t>
            </a:r>
          </a:p>
          <a:p>
            <a:pPr lvl="2"/>
            <a:r>
              <a:rPr lang="en-US" dirty="0" smtClean="0"/>
              <a:t>MKI-A </a:t>
            </a:r>
            <a:r>
              <a:rPr lang="en-US" dirty="0" smtClean="0"/>
              <a:t>only: 00:40, 00:48, 00:56, </a:t>
            </a:r>
            <a:r>
              <a:rPr lang="en-US" dirty="0" smtClean="0"/>
              <a:t>01:02</a:t>
            </a:r>
          </a:p>
          <a:p>
            <a:pPr lvl="2"/>
            <a:r>
              <a:rPr lang="en-US" dirty="0" smtClean="0"/>
              <a:t>4 </a:t>
            </a:r>
            <a:r>
              <a:rPr lang="en-US" dirty="0" smtClean="0"/>
              <a:t>kickers: 01:07, 01:18, 01:29, 01:30, 01:31, 01:34, 01:35, 01:37, </a:t>
            </a:r>
            <a:r>
              <a:rPr lang="en-US" dirty="0" smtClean="0"/>
              <a:t>01:38.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9713056"/>
      </p:ext>
    </p:extLst>
  </p:cSld>
  <p:clrMapOvr>
    <a:masterClrMapping/>
  </p:clrMapOvr>
</p:sld>
</file>

<file path=ppt/theme/theme1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B04B43CECEB4284DC1048BD9A7E71" ma:contentTypeVersion="1" ma:contentTypeDescription="Create a new document." ma:contentTypeScope="" ma:versionID="8cca731c8a18d525af234bc8afc37e6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29FD2C7-8142-4FB3-8557-790D71E5E8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A7899F3-7C33-4518-B4F7-68A7E74164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F9A2EF-7E83-43BA-BA6F-97EF9DBD12D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50068</TotalTime>
  <Words>1198</Words>
  <Application>Microsoft Office PowerPoint</Application>
  <PresentationFormat>On-screen Show (4:3)</PresentationFormat>
  <Paragraphs>179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1_Pixel</vt:lpstr>
      <vt:lpstr>Thursday, June 30th </vt:lpstr>
      <vt:lpstr>TED Problem TI8: Report Tono Riesco</vt:lpstr>
      <vt:lpstr>Friday, July 1st </vt:lpstr>
      <vt:lpstr>MD Report Thursday R. Assmann, F. Zimmermann, G. Papotti</vt:lpstr>
      <vt:lpstr>Head-on beam-beam MD (Werner Herr et al)</vt:lpstr>
      <vt:lpstr>Fills for head-on beam-beam limit</vt:lpstr>
      <vt:lpstr>Luminosity and Lifetime</vt:lpstr>
      <vt:lpstr>Injecting nominal emittances V. Kain et al</vt:lpstr>
      <vt:lpstr>MKI &amp; UFO’s</vt:lpstr>
      <vt:lpstr>MKI &amp; UFO’s – Preliminary Conclusions</vt:lpstr>
      <vt:lpstr>MD Planning Fri – Sat (1. – 2.7.)</vt:lpstr>
      <vt:lpstr>MD Planning Sun – Mon (3. – 4.7.)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3105</cp:revision>
  <cp:lastPrinted>2011-06-29T07:39:33Z</cp:lastPrinted>
  <dcterms:created xsi:type="dcterms:W3CDTF">2011-06-23T18:13:25Z</dcterms:created>
  <dcterms:modified xsi:type="dcterms:W3CDTF">2011-07-01T06:24:38Z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0x010100E5DB04B43CECEB4284DC1048BD9A7E71</vt:lpwstr>
  </property>
</Properties>
</file>