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1" r:id="rId1"/>
  </p:sldMasterIdLst>
  <p:notesMasterIdLst>
    <p:notesMasterId r:id="rId10"/>
  </p:notesMasterIdLst>
  <p:sldIdLst>
    <p:sldId id="863" r:id="rId2"/>
    <p:sldId id="847" r:id="rId3"/>
    <p:sldId id="851" r:id="rId4"/>
    <p:sldId id="848" r:id="rId5"/>
    <p:sldId id="852" r:id="rId6"/>
    <p:sldId id="853" r:id="rId7"/>
    <p:sldId id="861" r:id="rId8"/>
    <p:sldId id="864" r:id="rId9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0370" autoAdjust="0"/>
    <p:restoredTop sz="94706" autoAdjust="0"/>
  </p:normalViewPr>
  <p:slideViewPr>
    <p:cSldViewPr>
      <p:cViewPr>
        <p:scale>
          <a:sx n="100" d="100"/>
          <a:sy n="100" d="100"/>
        </p:scale>
        <p:origin x="-1376" y="-4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gif"/><Relationship Id="rId4" Type="http://schemas.openxmlformats.org/officeDocument/2006/relationships/slideLayout" Target="../slideLayouts/slideLayout4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6/16/11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 txBox="1">
            <a:spLocks/>
          </p:cNvSpPr>
          <p:nvPr/>
        </p:nvSpPr>
        <p:spPr bwMode="auto">
          <a:xfrm>
            <a:off x="685800" y="228600"/>
            <a:ext cx="8153400" cy="175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LHC Status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Thu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Morning </a:t>
            </a:r>
            <a:r>
              <a:rPr lang="en-GB" sz="3200" kern="0" noProof="0" dirty="0" smtClean="0">
                <a:solidFill>
                  <a:srgbClr val="FF0000"/>
                </a:solidFill>
                <a:latin typeface="+mn-lt"/>
              </a:rPr>
              <a:t>16</a:t>
            </a: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-June</a:t>
            </a: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Bernhard Holzer, </a:t>
            </a:r>
            <a:r>
              <a:rPr lang="en-GB" sz="1900" kern="0" dirty="0" err="1" smtClean="0">
                <a:solidFill>
                  <a:schemeClr val="tx2"/>
                </a:solidFill>
                <a:latin typeface="+mn-lt"/>
              </a:rPr>
              <a:t>Gianluigi</a:t>
            </a:r>
            <a:r>
              <a:rPr lang="en-GB" sz="1900" kern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lang="en-GB" sz="1900" kern="0" dirty="0" err="1" smtClean="0">
                <a:solidFill>
                  <a:schemeClr val="tx2"/>
                </a:solidFill>
                <a:latin typeface="+mn-lt"/>
              </a:rPr>
              <a:t>Arduini</a:t>
            </a:r>
            <a:r>
              <a:rPr lang="en-GB" sz="1900" kern="0" dirty="0" smtClean="0">
                <a:solidFill>
                  <a:schemeClr val="tx2"/>
                </a:solidFill>
                <a:latin typeface="+mn-lt"/>
              </a:rPr>
              <a:t> </a:t>
            </a:r>
            <a:r>
              <a:rPr kumimoji="0" lang="en-GB" sz="1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et al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1380" y="1371600"/>
            <a:ext cx="6244368" cy="44165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Tentative Planning: </a:t>
            </a:r>
          </a:p>
          <a:p>
            <a:endParaRPr lang="en-US" sz="27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Luminosity</a:t>
            </a:r>
          </a:p>
          <a:p>
            <a:endParaRPr lang="en-US" sz="20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Access: installing low pass filter at RF couplers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                Thu evening / Fri Morning</a:t>
            </a:r>
          </a:p>
          <a:p>
            <a:endParaRPr lang="en-US" sz="20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 SPS intervention: 400kV cable repair: EDF 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	 Thu afternoon </a:t>
            </a:r>
          </a:p>
          <a:p>
            <a:endParaRPr lang="en-US" sz="20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 CMS van </a:t>
            </a:r>
            <a:r>
              <a:rPr lang="en-US" sz="2000" b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der</a:t>
            </a:r>
            <a:r>
              <a:rPr lang="en-US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Meer scan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	Beginning of next fill	 </a:t>
            </a:r>
            <a:endParaRPr lang="en-US" sz="20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152400"/>
            <a:ext cx="55943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600" b="1" i="1" dirty="0" smtClean="0">
                <a:latin typeface="Times New Roman"/>
                <a:cs typeface="Times New Roman"/>
              </a:rPr>
              <a:t> just a collection of technical problems</a:t>
            </a:r>
            <a:endParaRPr lang="en-US" sz="2600" b="1" i="1" dirty="0">
              <a:latin typeface="Times New Roman"/>
              <a:cs typeface="Times New Roman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61813" y="76200"/>
            <a:ext cx="1045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15. June 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rcRect t="3691" b="35064"/>
          <a:stretch>
            <a:fillRect/>
          </a:stretch>
        </p:blipFill>
        <p:spPr>
          <a:xfrm>
            <a:off x="609600" y="1444189"/>
            <a:ext cx="8128000" cy="37335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152400"/>
            <a:ext cx="391277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600" b="1" i="1" dirty="0" smtClean="0">
                <a:latin typeface="Times New Roman"/>
                <a:cs typeface="Times New Roman"/>
              </a:rPr>
              <a:t> Tue Night / Wed Morning</a:t>
            </a:r>
            <a:endParaRPr lang="en-US" sz="2600" b="1" i="1" dirty="0">
              <a:latin typeface="Times New Roman"/>
              <a:cs typeface="Times New Roman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061813" y="76200"/>
            <a:ext cx="1045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15. June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" y="1219200"/>
            <a:ext cx="8416969" cy="46166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Tue Late: 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22:37h</a:t>
            </a:r>
            <a:r>
              <a:rPr lang="en-US" dirty="0" smtClean="0">
                <a:solidFill>
                  <a:srgbClr val="000000"/>
                </a:solidFill>
              </a:rPr>
              <a:t>	    Beam Dump</a:t>
            </a:r>
            <a:r>
              <a:rPr lang="en-US" dirty="0" smtClean="0">
                <a:latin typeface="CourierNewPSMT"/>
              </a:rPr>
              <a:t>: </a:t>
            </a:r>
          </a:p>
          <a:p>
            <a:r>
              <a:rPr lang="en-US" dirty="0" smtClean="0">
                <a:latin typeface="CourierNewPSMT"/>
              </a:rPr>
              <a:t>Electrical Distribution, trip of sector 81 after a </a:t>
            </a:r>
          </a:p>
          <a:p>
            <a:r>
              <a:rPr lang="en-US" b="1" i="1" dirty="0" smtClean="0">
                <a:solidFill>
                  <a:srgbClr val="FF0000"/>
                </a:solidFill>
                <a:latin typeface="CourierNewPSMT"/>
              </a:rPr>
              <a:t>problem on 400V distribution in RR13</a:t>
            </a:r>
          </a:p>
          <a:p>
            <a:endParaRPr lang="en-US" b="1" i="1" dirty="0" smtClean="0">
              <a:solidFill>
                <a:srgbClr val="FF0000"/>
              </a:solidFill>
              <a:latin typeface="CourierNewPSMT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02:49h</a:t>
            </a:r>
            <a:r>
              <a:rPr lang="en-US" dirty="0" smtClean="0">
                <a:solidFill>
                  <a:srgbClr val="000000"/>
                </a:solidFill>
              </a:rPr>
              <a:t>	   </a:t>
            </a:r>
            <a:r>
              <a:rPr lang="en-US" dirty="0" smtClean="0">
                <a:latin typeface="CourierNewPSMT"/>
              </a:rPr>
              <a:t> </a:t>
            </a:r>
          </a:p>
          <a:p>
            <a:r>
              <a:rPr lang="en-US" dirty="0" smtClean="0">
                <a:latin typeface="CourierNewPSMT"/>
              </a:rPr>
              <a:t>We can not close the machine. The SR5 </a:t>
            </a:r>
            <a:r>
              <a:rPr lang="en-US" b="1" i="1" dirty="0" smtClean="0">
                <a:solidFill>
                  <a:srgbClr val="FF0000"/>
                </a:solidFill>
                <a:latin typeface="CourierNewPSMT"/>
              </a:rPr>
              <a:t>beam imminent warning </a:t>
            </a:r>
          </a:p>
          <a:p>
            <a:r>
              <a:rPr lang="en-US" b="1" i="1" dirty="0" smtClean="0">
                <a:solidFill>
                  <a:srgbClr val="FF0000"/>
                </a:solidFill>
                <a:latin typeface="CourierNewPSMT"/>
              </a:rPr>
              <a:t>is not ok. </a:t>
            </a:r>
            <a:r>
              <a:rPr lang="en-US" dirty="0" smtClean="0">
                <a:latin typeface="CourierNewPSMT"/>
              </a:rPr>
              <a:t>Apparently TI has a problem reading alarms that </a:t>
            </a:r>
          </a:p>
          <a:p>
            <a:r>
              <a:rPr lang="en-US" dirty="0" smtClean="0">
                <a:latin typeface="CourierNewPSMT"/>
              </a:rPr>
              <a:t>include beam imminent warning in SR5, there is a piquet </a:t>
            </a:r>
          </a:p>
          <a:p>
            <a:r>
              <a:rPr lang="en-US" dirty="0" smtClean="0">
                <a:latin typeface="CourierNewPSMT"/>
              </a:rPr>
              <a:t>working on it.</a:t>
            </a:r>
          </a:p>
          <a:p>
            <a:endParaRPr lang="en-US" b="1" i="1" dirty="0" smtClean="0">
              <a:solidFill>
                <a:srgbClr val="FF0000"/>
              </a:solidFill>
              <a:latin typeface="CourierNewPSMT"/>
            </a:endParaRPr>
          </a:p>
          <a:p>
            <a:r>
              <a:rPr lang="en-US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06:11h </a:t>
            </a:r>
            <a:r>
              <a:rPr lang="en-US" dirty="0" smtClean="0">
                <a:latin typeface="CourierNewPSMT"/>
              </a:rPr>
              <a:t>Set up injection: </a:t>
            </a:r>
          </a:p>
          <a:p>
            <a:r>
              <a:rPr lang="en-US" dirty="0" smtClean="0">
                <a:latin typeface="CourierNewPSMT"/>
              </a:rPr>
              <a:t>Beam Losses during injection</a:t>
            </a:r>
          </a:p>
          <a:p>
            <a:endParaRPr lang="en-US" b="1" i="1" dirty="0" smtClean="0">
              <a:solidFill>
                <a:srgbClr val="FF0000"/>
              </a:solidFill>
              <a:latin typeface="CourierNewPSMT"/>
            </a:endParaRPr>
          </a:p>
          <a:p>
            <a:r>
              <a:rPr lang="en-US" b="1" i="1" dirty="0" smtClean="0">
                <a:solidFill>
                  <a:srgbClr val="FF0000"/>
                </a:solidFill>
                <a:latin typeface="CourierNewPSMT"/>
              </a:rPr>
              <a:t>   72 bunch transfer </a:t>
            </a:r>
          </a:p>
          <a:p>
            <a:r>
              <a:rPr lang="en-US" b="1" i="1" dirty="0" smtClean="0">
                <a:solidFill>
                  <a:srgbClr val="FF0000"/>
                </a:solidFill>
                <a:latin typeface="CourierNewPSMT"/>
              </a:rPr>
              <a:t>     -&gt; 60% loss threshold !!</a:t>
            </a:r>
            <a:endParaRPr lang="en-US" b="1" i="1" dirty="0" smtClean="0">
              <a:solidFill>
                <a:srgbClr val="FF00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6214" y="3581400"/>
            <a:ext cx="4623986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 bwMode="auto">
          <a:xfrm>
            <a:off x="838200" y="76200"/>
            <a:ext cx="7848600" cy="792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kern="0" noProof="0" dirty="0" smtClean="0">
                <a:latin typeface="Times New Roman"/>
                <a:ea typeface="+mj-ea"/>
                <a:cs typeface="Times New Roman"/>
              </a:rPr>
              <a:t>Wed Morning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914400"/>
            <a:ext cx="8615520" cy="584775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07:00h ... 10:00h Set up Injection</a:t>
            </a:r>
            <a:r>
              <a:rPr lang="en-US" dirty="0" smtClean="0">
                <a:solidFill>
                  <a:srgbClr val="000000"/>
                </a:solidFill>
              </a:rPr>
              <a:t>	    </a:t>
            </a:r>
            <a:r>
              <a:rPr lang="en-US" b="1" i="1" dirty="0" smtClean="0">
                <a:solidFill>
                  <a:srgbClr val="008000"/>
                </a:solidFill>
              </a:rPr>
              <a:t>“</a:t>
            </a:r>
            <a:r>
              <a:rPr lang="en-US" b="1" i="1" dirty="0" smtClean="0">
                <a:solidFill>
                  <a:srgbClr val="008000"/>
                </a:solidFill>
                <a:latin typeface="CourierNewPSMT"/>
              </a:rPr>
              <a:t>We are quite happy with beam1!”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10:10h       </a:t>
            </a:r>
            <a:r>
              <a:rPr lang="en-US" dirty="0" smtClean="0">
                <a:latin typeface="CourierNewPSMT"/>
              </a:rPr>
              <a:t>injection for physics</a:t>
            </a:r>
          </a:p>
          <a:p>
            <a:endParaRPr lang="en-US" dirty="0" smtClean="0">
              <a:latin typeface="CourierNewPSMT"/>
            </a:endParaRPr>
          </a:p>
          <a:p>
            <a:endParaRPr lang="en-US" dirty="0" smtClean="0">
              <a:latin typeface="CourierNewPSMT"/>
            </a:endParaRPr>
          </a:p>
          <a:p>
            <a:endParaRPr lang="en-US" dirty="0" smtClean="0">
              <a:latin typeface="CourierNewPSMT"/>
            </a:endParaRPr>
          </a:p>
          <a:p>
            <a:endParaRPr lang="en-US" dirty="0" smtClean="0">
              <a:latin typeface="CourierNewPSMT"/>
            </a:endParaRPr>
          </a:p>
          <a:p>
            <a:endParaRPr lang="en-US" dirty="0" smtClean="0">
              <a:latin typeface="CourierNewPSMT"/>
            </a:endParaRPr>
          </a:p>
          <a:p>
            <a:endParaRPr lang="en-US" dirty="0" smtClean="0">
              <a:latin typeface="CourierNewPSMT"/>
            </a:endParaRPr>
          </a:p>
          <a:p>
            <a:endParaRPr lang="en-US" dirty="0" smtClean="0">
              <a:latin typeface="CourierNewPSMT"/>
            </a:endParaRPr>
          </a:p>
          <a:p>
            <a:endParaRPr lang="en-US" dirty="0" smtClean="0">
              <a:latin typeface="CourierNewPSMT"/>
            </a:endParaRPr>
          </a:p>
          <a:p>
            <a:endParaRPr lang="en-US" dirty="0" smtClean="0">
              <a:latin typeface="CourierNewPSMT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11:02h Dump</a:t>
            </a:r>
            <a:r>
              <a:rPr lang="en-US" sz="2000" dirty="0" smtClean="0">
                <a:latin typeface="CourierNewPSMT"/>
              </a:rPr>
              <a:t> </a:t>
            </a:r>
            <a:r>
              <a:rPr lang="en-US" dirty="0" smtClean="0">
                <a:latin typeface="CourierNewPSMT"/>
              </a:rPr>
              <a:t>Power converter fault </a:t>
            </a:r>
            <a:r>
              <a:rPr lang="en-US" b="1" i="1" dirty="0" smtClean="0">
                <a:solidFill>
                  <a:srgbClr val="FF0000"/>
                </a:solidFill>
                <a:latin typeface="CourierNewPSMT"/>
              </a:rPr>
              <a:t>400 V distribution </a:t>
            </a:r>
          </a:p>
          <a:p>
            <a:r>
              <a:rPr lang="en-US" dirty="0" smtClean="0">
                <a:latin typeface="CourierNewPSMT"/>
              </a:rPr>
              <a:t>	     Access required to repair 400V supply at point 1</a:t>
            </a:r>
            <a:r>
              <a:rPr lang="en-US" dirty="0" smtClean="0">
                <a:solidFill>
                  <a:srgbClr val="000000"/>
                </a:solidFill>
              </a:rPr>
              <a:t>	   </a:t>
            </a:r>
            <a:endParaRPr lang="en-US" dirty="0" smtClean="0">
              <a:latin typeface="CourierNewPSMT"/>
            </a:endParaRPr>
          </a:p>
          <a:p>
            <a:endParaRPr lang="en-US" b="1" i="1" dirty="0" smtClean="0">
              <a:solidFill>
                <a:srgbClr val="FF0000"/>
              </a:solidFill>
              <a:latin typeface="CourierNewPSMT"/>
            </a:endParaRPr>
          </a:p>
          <a:p>
            <a:r>
              <a:rPr lang="en-US" sz="2000" dirty="0" smtClean="0">
                <a:latin typeface="CourierNewPSMT"/>
              </a:rPr>
              <a:t>	     </a:t>
            </a:r>
            <a:r>
              <a:rPr lang="en-US" sz="2000" i="1" dirty="0" smtClean="0">
                <a:latin typeface="Times New Roman"/>
                <a:cs typeface="Times New Roman"/>
              </a:rPr>
              <a:t>in parallel: </a:t>
            </a:r>
          </a:p>
          <a:p>
            <a:r>
              <a:rPr lang="en-US" sz="2000" i="1" dirty="0" smtClean="0">
                <a:latin typeface="Times New Roman"/>
                <a:cs typeface="Times New Roman"/>
              </a:rPr>
              <a:t>		Access for ATLAS, ALICE, CRYO (Point 6) </a:t>
            </a:r>
          </a:p>
          <a:p>
            <a:r>
              <a:rPr lang="en-US" sz="2000" i="1" dirty="0" smtClean="0">
                <a:latin typeface="Times New Roman"/>
                <a:cs typeface="Times New Roman"/>
              </a:rPr>
              <a:t>		RF (low pass filters) </a:t>
            </a:r>
          </a:p>
          <a:p>
            <a:r>
              <a:rPr lang="en-US" sz="2000" i="1" dirty="0" smtClean="0">
                <a:latin typeface="Times New Roman"/>
                <a:cs typeface="Times New Roman"/>
              </a:rPr>
              <a:t>	              UPS in US85,  CV in PM45</a:t>
            </a:r>
          </a:p>
          <a:p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	              </a:t>
            </a:r>
            <a:r>
              <a:rPr lang="en-US" sz="2000" i="1" dirty="0" smtClean="0">
                <a:latin typeface="Times New Roman"/>
                <a:cs typeface="Times New Roman"/>
              </a:rPr>
              <a:t>fire </a:t>
            </a:r>
            <a:r>
              <a:rPr lang="en-US" sz="2000" i="1" dirty="0" err="1" smtClean="0">
                <a:latin typeface="Times New Roman"/>
                <a:cs typeface="Times New Roman"/>
              </a:rPr>
              <a:t>detecton</a:t>
            </a:r>
            <a:r>
              <a:rPr lang="en-US" sz="2000" i="1" dirty="0" smtClean="0">
                <a:latin typeface="Times New Roman"/>
                <a:cs typeface="Times New Roman"/>
              </a:rPr>
              <a:t> point 3</a:t>
            </a:r>
            <a:endParaRPr lang="en-US" i="1" dirty="0" smtClean="0">
              <a:latin typeface="Times New Roman"/>
              <a:cs typeface="Times New Roman"/>
            </a:endParaRPr>
          </a:p>
          <a:p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061813" y="76200"/>
            <a:ext cx="1045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15. June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1600201"/>
            <a:ext cx="2819400" cy="18832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 txBox="1">
            <a:spLocks/>
          </p:cNvSpPr>
          <p:nvPr/>
        </p:nvSpPr>
        <p:spPr bwMode="auto">
          <a:xfrm>
            <a:off x="762000" y="46037"/>
            <a:ext cx="7848600" cy="792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kern="0" dirty="0" smtClean="0">
                <a:latin typeface="Times New Roman"/>
                <a:ea typeface="+mj-ea"/>
                <a:cs typeface="Times New Roman"/>
              </a:rPr>
              <a:t>Wed </a:t>
            </a:r>
            <a:r>
              <a:rPr lang="en-US" sz="3200" b="1" i="1" kern="0" noProof="0" dirty="0" smtClean="0">
                <a:latin typeface="Times New Roman"/>
                <a:ea typeface="+mj-ea"/>
                <a:cs typeface="Times New Roman"/>
              </a:rPr>
              <a:t>Afternoon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606" y="990600"/>
            <a:ext cx="9287994" cy="5940088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16:30 </a:t>
            </a:r>
            <a:r>
              <a:rPr lang="en-US" sz="20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</a:t>
            </a:r>
            <a:r>
              <a:rPr lang="en-US" sz="2000" b="1" i="1" dirty="0" smtClean="0">
                <a:solidFill>
                  <a:srgbClr val="008000"/>
                </a:solidFill>
                <a:latin typeface="CourierNewPSMT"/>
              </a:rPr>
              <a:t>fire detection ok  </a:t>
            </a:r>
            <a:r>
              <a:rPr lang="en-US" sz="2000" b="1" i="1" dirty="0" smtClean="0">
                <a:solidFill>
                  <a:srgbClr val="FF0000"/>
                </a:solidFill>
                <a:latin typeface="CourierNewPSMT"/>
              </a:rPr>
              <a:t>... for the moment</a:t>
            </a:r>
          </a:p>
          <a:p>
            <a:endParaRPr lang="en-US" sz="2000" dirty="0" smtClean="0">
              <a:latin typeface="CourierNewPSMT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18:40 </a:t>
            </a:r>
            <a:r>
              <a:rPr lang="en-US" sz="20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400V problem ... not really ok !! 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        </a:t>
            </a:r>
            <a:r>
              <a:rPr lang="en-US" sz="2000" dirty="0" smtClean="0">
                <a:latin typeface="CourierNewPSMT"/>
              </a:rPr>
              <a:t>The two previous trips (last night and this morning) </a:t>
            </a:r>
          </a:p>
          <a:p>
            <a:r>
              <a:rPr lang="en-US" sz="2000" dirty="0" smtClean="0">
                <a:latin typeface="CourierNewPSMT"/>
              </a:rPr>
              <a:t>     were caused by a measurement of about 10 A, </a:t>
            </a:r>
          </a:p>
          <a:p>
            <a:r>
              <a:rPr lang="en-US" sz="2000" dirty="0" smtClean="0">
                <a:latin typeface="CourierNewPSMT"/>
              </a:rPr>
              <a:t>     but the measurements they did now in the tunnel gave </a:t>
            </a:r>
          </a:p>
          <a:p>
            <a:r>
              <a:rPr lang="en-US" sz="2000" dirty="0" smtClean="0">
                <a:latin typeface="CourierNewPSMT"/>
              </a:rPr>
              <a:t>     only 0.2/0.3 A: the problem could not be reproduced.</a:t>
            </a:r>
          </a:p>
          <a:p>
            <a:endParaRPr lang="en-US" sz="2000" dirty="0" smtClean="0">
              <a:latin typeface="CourierNewPSMT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18:55 </a:t>
            </a:r>
            <a:r>
              <a:rPr lang="en-US" sz="20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Problem to restart the machine: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000" dirty="0" smtClean="0">
                <a:latin typeface="CourierNewPSMT"/>
              </a:rPr>
              <a:t>Cannot move the LHC access key. no beam imminent </a:t>
            </a:r>
          </a:p>
          <a:p>
            <a:r>
              <a:rPr lang="en-US" sz="2000" dirty="0" smtClean="0">
                <a:latin typeface="CourierNewPSMT"/>
              </a:rPr>
              <a:t>      warning in pt 5. </a:t>
            </a:r>
          </a:p>
          <a:p>
            <a:endParaRPr lang="en-US" sz="2000" dirty="0" smtClean="0">
              <a:latin typeface="CourierNewPSMT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21:19 </a:t>
            </a:r>
            <a:r>
              <a:rPr lang="en-US" sz="20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</a:t>
            </a:r>
            <a:r>
              <a:rPr lang="en-US" sz="2000" b="1" i="1" dirty="0" smtClean="0">
                <a:solidFill>
                  <a:srgbClr val="FF0000"/>
                </a:solidFill>
                <a:latin typeface="CourierNewPSMT"/>
              </a:rPr>
              <a:t>Fire detection </a:t>
            </a:r>
            <a:r>
              <a:rPr lang="en-US" sz="2000" dirty="0" smtClean="0">
                <a:latin typeface="CourierNewPSMT"/>
              </a:rPr>
              <a:t>piquet's changed 2 relays out of 3 </a:t>
            </a:r>
          </a:p>
          <a:p>
            <a:r>
              <a:rPr lang="en-US" sz="2000" dirty="0" smtClean="0">
                <a:latin typeface="CourierNewPSMT"/>
              </a:rPr>
              <a:t>      in pt 5 ... </a:t>
            </a:r>
            <a:r>
              <a:rPr lang="en-US" sz="2000" b="1" i="1" dirty="0" smtClean="0">
                <a:solidFill>
                  <a:srgbClr val="FF0000"/>
                </a:solidFill>
                <a:latin typeface="CourierNewPSMT"/>
              </a:rPr>
              <a:t>he could not solve the problem, </a:t>
            </a:r>
          </a:p>
          <a:p>
            <a:r>
              <a:rPr lang="en-US" sz="2000" dirty="0" smtClean="0">
                <a:latin typeface="CourierNewPSMT"/>
              </a:rPr>
              <a:t>      but he forced the relay by hand. We can carry on </a:t>
            </a:r>
          </a:p>
          <a:p>
            <a:r>
              <a:rPr lang="en-US" sz="2000" dirty="0" smtClean="0">
                <a:latin typeface="CourierNewPSMT"/>
              </a:rPr>
              <a:t>      for now, but the problem will come back at the next </a:t>
            </a:r>
          </a:p>
          <a:p>
            <a:r>
              <a:rPr lang="en-US" sz="2000" dirty="0" smtClean="0">
                <a:latin typeface="CourierNewPSMT"/>
              </a:rPr>
              <a:t>      access. He'll follow it up with the experts tomorrow.</a:t>
            </a:r>
          </a:p>
          <a:p>
            <a:r>
              <a:rPr lang="en-US" sz="2000" dirty="0" smtClean="0">
                <a:latin typeface="CourierNewPSMT"/>
              </a:rPr>
              <a:t>     </a:t>
            </a:r>
            <a:endParaRPr lang="en-US" sz="2000" b="1" i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61813" y="76200"/>
            <a:ext cx="1045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15. June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990600"/>
            <a:ext cx="8514687" cy="4062651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21:38 </a:t>
            </a:r>
            <a:r>
              <a:rPr lang="en-US" sz="20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</a:t>
            </a:r>
            <a:r>
              <a:rPr lang="en-US" b="1" i="1" dirty="0" smtClean="0">
                <a:solidFill>
                  <a:schemeClr val="accent4"/>
                </a:solidFill>
                <a:latin typeface="Times New Roman"/>
                <a:cs typeface="Times New Roman"/>
              </a:rPr>
              <a:t>Injection probe beam</a:t>
            </a: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22:20 </a:t>
            </a:r>
            <a:r>
              <a:rPr lang="en-US" sz="20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</a:t>
            </a:r>
            <a:r>
              <a:rPr lang="en-US" b="1" i="1" dirty="0" smtClean="0">
                <a:solidFill>
                  <a:srgbClr val="008000"/>
                </a:solidFill>
                <a:latin typeface="CourierNewPSMT"/>
              </a:rPr>
              <a:t>Injection Physics Beam</a:t>
            </a:r>
          </a:p>
          <a:p>
            <a:r>
              <a:rPr lang="en-US" dirty="0" smtClean="0">
                <a:latin typeface="CourierNewPSMT"/>
              </a:rPr>
              <a:t>	 Injection of 12 bunches show losses at 5% at MSI ... </a:t>
            </a:r>
          </a:p>
          <a:p>
            <a:r>
              <a:rPr lang="en-US" dirty="0" smtClean="0">
                <a:latin typeface="CourierNewPSMT"/>
              </a:rPr>
              <a:t> 	 this would cause problems when injecting higher </a:t>
            </a:r>
          </a:p>
          <a:p>
            <a:r>
              <a:rPr lang="en-US" dirty="0" smtClean="0">
                <a:latin typeface="CourierNewPSMT"/>
              </a:rPr>
              <a:t>	 intensities, trying to improve </a:t>
            </a:r>
            <a:endParaRPr lang="en-US" b="1" i="1" dirty="0" smtClean="0">
              <a:solidFill>
                <a:srgbClr val="008000"/>
              </a:solidFill>
              <a:latin typeface="CourierNewPSMT"/>
            </a:endParaRPr>
          </a:p>
          <a:p>
            <a:endParaRPr lang="en-US" b="1" i="1" dirty="0" smtClean="0">
              <a:solidFill>
                <a:srgbClr val="FF0000"/>
              </a:solidFill>
              <a:latin typeface="CourierNewPSMT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03:12 </a:t>
            </a:r>
            <a:r>
              <a:rPr lang="en-US" sz="20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</a:t>
            </a:r>
            <a:r>
              <a:rPr lang="en-US" dirty="0" smtClean="0">
                <a:latin typeface="CourierNewPSMT"/>
              </a:rPr>
              <a:t>All bunches in, </a:t>
            </a:r>
            <a:r>
              <a:rPr lang="en-US" b="1" i="1" dirty="0" smtClean="0">
                <a:solidFill>
                  <a:srgbClr val="FF0000"/>
                </a:solidFill>
                <a:latin typeface="CourierNewPSMT"/>
              </a:rPr>
              <a:t>very difficult injection</a:t>
            </a:r>
            <a:r>
              <a:rPr lang="en-US" dirty="0" smtClean="0">
                <a:latin typeface="CourierNewPSMT"/>
              </a:rPr>
              <a:t>, </a:t>
            </a:r>
          </a:p>
          <a:p>
            <a:r>
              <a:rPr lang="en-US" dirty="0" smtClean="0">
                <a:latin typeface="CourierNewPSMT"/>
              </a:rPr>
              <a:t>       </a:t>
            </a:r>
            <a:r>
              <a:rPr lang="en-US" dirty="0" smtClean="0">
                <a:latin typeface="CourierNewPSMT"/>
              </a:rPr>
              <a:t> especially </a:t>
            </a:r>
            <a:r>
              <a:rPr lang="en-US" dirty="0" smtClean="0">
                <a:latin typeface="CourierNewPSMT"/>
              </a:rPr>
              <a:t>for beam 1 with a lot of requests stopped </a:t>
            </a:r>
          </a:p>
          <a:p>
            <a:r>
              <a:rPr lang="en-US" dirty="0" smtClean="0">
                <a:latin typeface="CourierNewPSMT"/>
              </a:rPr>
              <a:t>        at SPS because of satellites</a:t>
            </a:r>
          </a:p>
          <a:p>
            <a:endParaRPr lang="en-US" b="1" i="1" dirty="0" smtClean="0">
              <a:solidFill>
                <a:schemeClr val="accent4"/>
              </a:solidFill>
              <a:latin typeface="CourierNewPSMT"/>
              <a:cs typeface="Times New Roman"/>
            </a:endParaRPr>
          </a:p>
          <a:p>
            <a:r>
              <a:rPr lang="en-US" b="1" i="1" dirty="0" smtClean="0">
                <a:solidFill>
                  <a:schemeClr val="accent4"/>
                </a:solidFill>
                <a:latin typeface="CourierNewPSMT"/>
                <a:cs typeface="Times New Roman"/>
              </a:rPr>
              <a:t>		    </a:t>
            </a:r>
          </a:p>
          <a:p>
            <a:r>
              <a:rPr lang="en-US" b="1" i="1" dirty="0" smtClean="0">
                <a:solidFill>
                  <a:schemeClr val="accent4"/>
                </a:solidFill>
                <a:latin typeface="CourierNewPSMT"/>
                <a:cs typeface="Times New Roman"/>
              </a:rPr>
              <a:t>       	   83 % </a:t>
            </a:r>
          </a:p>
          <a:p>
            <a:r>
              <a:rPr lang="en-US" b="1" i="1" dirty="0" smtClean="0">
                <a:solidFill>
                  <a:schemeClr val="accent4"/>
                </a:solidFill>
                <a:latin typeface="CourierNewPSMT"/>
                <a:cs typeface="Times New Roman"/>
              </a:rPr>
              <a:t>		  loss threshold</a:t>
            </a:r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endParaRPr lang="en-US" b="1" i="1" dirty="0" smtClean="0">
              <a:solidFill>
                <a:srgbClr val="FF00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762000" y="46037"/>
            <a:ext cx="7848600" cy="792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kern="0" dirty="0" smtClean="0">
                <a:latin typeface="Times New Roman"/>
                <a:ea typeface="+mj-ea"/>
                <a:cs typeface="Times New Roman"/>
              </a:rPr>
              <a:t>Wed Afternoon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061813" y="76200"/>
            <a:ext cx="1045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15. June 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657600"/>
            <a:ext cx="4269811" cy="30256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762000" y="46037"/>
            <a:ext cx="7848600" cy="7921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kern="0" dirty="0" smtClean="0">
                <a:latin typeface="Times New Roman"/>
                <a:ea typeface="+mj-ea"/>
                <a:cs typeface="Times New Roman"/>
              </a:rPr>
              <a:t>Wed Night / Thu</a:t>
            </a:r>
            <a:r>
              <a:rPr lang="en-US" sz="3200" b="1" i="1" kern="0" noProof="0" dirty="0" smtClean="0">
                <a:latin typeface="Times New Roman"/>
                <a:ea typeface="+mj-ea"/>
                <a:cs typeface="Times New Roman"/>
              </a:rPr>
              <a:t> Morning</a:t>
            </a:r>
            <a:endParaRPr kumimoji="0" lang="en-US" sz="24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 t="35165" b="30397"/>
          <a:stretch>
            <a:fillRect/>
          </a:stretch>
        </p:blipFill>
        <p:spPr>
          <a:xfrm>
            <a:off x="4109705" y="1131917"/>
            <a:ext cx="5034295" cy="145888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2400" y="1219200"/>
            <a:ext cx="9133931" cy="5909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03:12 </a:t>
            </a:r>
            <a:r>
              <a:rPr lang="en-US" sz="20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   </a:t>
            </a:r>
            <a:r>
              <a:rPr lang="en-US" b="1" i="1" dirty="0" smtClean="0">
                <a:solidFill>
                  <a:schemeClr val="accent4"/>
                </a:solidFill>
                <a:latin typeface="Times New Roman"/>
                <a:cs typeface="Times New Roman"/>
              </a:rPr>
              <a:t>Injection, complete, Ramp</a:t>
            </a:r>
          </a:p>
          <a:p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r>
              <a:rPr lang="en-US" b="1" i="1" dirty="0" smtClean="0">
                <a:solidFill>
                  <a:schemeClr val="accent4"/>
                </a:solidFill>
                <a:latin typeface="Times New Roman"/>
                <a:cs typeface="Times New Roman"/>
              </a:rPr>
              <a:t>	... and UFO in 1L8</a:t>
            </a:r>
          </a:p>
          <a:p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endParaRPr lang="en-US" b="1" i="1" dirty="0" smtClean="0">
              <a:solidFill>
                <a:schemeClr val="accent4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04:36 </a:t>
            </a:r>
            <a:r>
              <a:rPr lang="en-US" sz="20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</a:t>
            </a:r>
            <a:r>
              <a:rPr lang="en-US" sz="2000" dirty="0" smtClean="0">
                <a:latin typeface="CourierNewPSMT"/>
              </a:rPr>
              <a:t>Restart: Injection Probe Beam</a:t>
            </a:r>
          </a:p>
          <a:p>
            <a:endParaRPr lang="en-US" sz="2000" dirty="0" smtClean="0">
              <a:latin typeface="CourierNewPSMT"/>
            </a:endParaRPr>
          </a:p>
          <a:p>
            <a:r>
              <a:rPr lang="en-US" sz="2000" dirty="0" smtClean="0">
                <a:latin typeface="CourierNewPSMT"/>
              </a:rPr>
              <a:t>      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Again: problems due to injection losses: </a:t>
            </a:r>
          </a:p>
          <a:p>
            <a:r>
              <a:rPr lang="en-US" sz="2000" dirty="0" smtClean="0">
                <a:latin typeface="CourierNewPSMT"/>
              </a:rPr>
              <a:t>	87 % losses on MSI at first injection of 72 bunches!</a:t>
            </a:r>
          </a:p>
          <a:p>
            <a:endParaRPr lang="en-US" sz="2000" dirty="0" smtClean="0">
              <a:latin typeface="CourierNewPSMT"/>
            </a:endParaRPr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06:46 </a:t>
            </a:r>
            <a:r>
              <a:rPr lang="en-US" sz="20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h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 start ramp  </a:t>
            </a:r>
            <a:endParaRPr lang="en-US" sz="2000" dirty="0" smtClean="0">
              <a:latin typeface="CourierNewPSMT"/>
            </a:endParaRPr>
          </a:p>
          <a:p>
            <a:endParaRPr lang="en-US" sz="2000" dirty="0" smtClean="0"/>
          </a:p>
          <a:p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chemeClr val="accent4"/>
                </a:solidFill>
                <a:latin typeface="Times New Roman"/>
                <a:cs typeface="Times New Roman"/>
              </a:rPr>
              <a:t>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rcRect t="31890"/>
          <a:stretch>
            <a:fillRect/>
          </a:stretch>
        </p:blipFill>
        <p:spPr>
          <a:xfrm>
            <a:off x="5791200" y="2819400"/>
            <a:ext cx="3079750" cy="16780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304800"/>
            <a:ext cx="6404910" cy="5955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7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Resume:</a:t>
            </a:r>
          </a:p>
          <a:p>
            <a:endParaRPr lang="en-US" sz="2700" b="1" dirty="0" smtClean="0">
              <a:solidFill>
                <a:srgbClr val="0000FF"/>
              </a:solidFill>
              <a:latin typeface="Times New Roman"/>
              <a:cs typeface="Times New Roman"/>
            </a:endParaRPr>
          </a:p>
          <a:p>
            <a:r>
              <a:rPr lang="en-US" sz="27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Problems at injection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lang="en-US" sz="2000" b="1" i="1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optimisation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very difficult,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             beam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dumps due to high losses in beam 1</a:t>
            </a: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400V problem unclear</a:t>
            </a:r>
          </a:p>
          <a:p>
            <a:endParaRPr lang="en-US" sz="2000" b="1" i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sirene</a:t>
            </a:r>
            <a:r>
              <a:rPr lang="en-US" sz="2000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problem in point 5 unsolved</a:t>
            </a: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Access: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   installing low pass filter at RF couplers</a:t>
            </a:r>
          </a:p>
          <a:p>
            <a:r>
              <a:rPr lang="en-US" sz="2000" b="1" i="1" smtClean="0">
                <a:solidFill>
                  <a:srgbClr val="000000"/>
                </a:solidFill>
                <a:latin typeface="Times New Roman"/>
                <a:cs typeface="Times New Roman"/>
              </a:rPr>
              <a:t>	</a:t>
            </a:r>
            <a:r>
              <a:rPr lang="en-US" sz="2000" b="1" i="1" smtClean="0">
                <a:solidFill>
                  <a:srgbClr val="000000"/>
                </a:solidFill>
                <a:latin typeface="Times New Roman"/>
                <a:cs typeface="Times New Roman"/>
              </a:rPr>
              <a:t>	 Thu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evening / Fri Morning</a:t>
            </a: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SPS intervention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: 400kV cable repair: EDF 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	 Thu afternoon </a:t>
            </a:r>
          </a:p>
          <a:p>
            <a:endParaRPr lang="en-US" sz="2000" b="1" i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CMS van </a:t>
            </a:r>
            <a:r>
              <a:rPr lang="en-US" sz="2000" b="1" i="1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der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Meer scan</a:t>
            </a:r>
          </a:p>
          <a:p>
            <a:r>
              <a:rPr lang="en-US" sz="2000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		beginning of next fill</a:t>
            </a:r>
            <a:r>
              <a:rPr lang="en-US" b="1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	 </a:t>
            </a:r>
            <a:endParaRPr lang="en-US" b="1" i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28231</TotalTime>
  <Words>693</Words>
  <Application>Microsoft Macintosh PowerPoint</Application>
  <PresentationFormat>On-screen Show (4:3)</PresentationFormat>
  <Paragraphs>131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LHCpresentations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Bernhard Holzer</cp:lastModifiedBy>
  <cp:revision>2057</cp:revision>
  <dcterms:created xsi:type="dcterms:W3CDTF">2011-06-16T05:21:54Z</dcterms:created>
  <dcterms:modified xsi:type="dcterms:W3CDTF">2011-06-16T05:23:49Z</dcterms:modified>
</cp:coreProperties>
</file>