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5"/>
  </p:notesMasterIdLst>
  <p:sldIdLst>
    <p:sldId id="863" r:id="rId2"/>
    <p:sldId id="868" r:id="rId3"/>
    <p:sldId id="870" r:id="rId4"/>
    <p:sldId id="871" r:id="rId5"/>
    <p:sldId id="847" r:id="rId6"/>
    <p:sldId id="851" r:id="rId7"/>
    <p:sldId id="852" r:id="rId8"/>
    <p:sldId id="853" r:id="rId9"/>
    <p:sldId id="861" r:id="rId10"/>
    <p:sldId id="865" r:id="rId11"/>
    <p:sldId id="866" r:id="rId12"/>
    <p:sldId id="867" r:id="rId13"/>
    <p:sldId id="869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952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6/19/11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5" Type="http://schemas.openxmlformats.org/officeDocument/2006/relationships/oleObject" Target="../embeddings/Microsoft_Equation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762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20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Gianluigi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Arduini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4521200" cy="324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contrast="10000"/>
          </a:blip>
          <a:srcRect r="10683" b="7434"/>
          <a:stretch>
            <a:fillRect/>
          </a:stretch>
        </p:blipFill>
        <p:spPr>
          <a:xfrm>
            <a:off x="4527046" y="3200400"/>
            <a:ext cx="4616954" cy="3438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24400"/>
            <a:ext cx="919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7 runs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" y="5257800"/>
          <a:ext cx="2133600" cy="418353"/>
        </p:xfrm>
        <a:graphic>
          <a:graphicData uri="http://schemas.openxmlformats.org/presentationml/2006/ole">
            <p:oleObj spid="_x0000_s7170" name="Equation" r:id="rId5" imgW="1295400" imgH="25400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001000" y="3746500"/>
            <a:ext cx="10668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01000" y="3910012"/>
            <a:ext cx="10668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0" y="1828800"/>
            <a:ext cx="153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 Week</a:t>
            </a:r>
            <a:endParaRPr 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4400"/>
            <a:ext cx="3184778" cy="4170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07:00h ramp, squeeze,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CourierNewPSMT"/>
            </a:endParaRPr>
          </a:p>
          <a:p>
            <a:endParaRPr lang="en-US" b="1" i="1" dirty="0" smtClean="0">
              <a:solidFill>
                <a:srgbClr val="0000FF"/>
              </a:solidFill>
              <a:latin typeface="CourierNewPSMT"/>
              <a:cs typeface="Times New Roman"/>
            </a:endParaRPr>
          </a:p>
          <a:p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 / Sat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8909" b="27537"/>
          <a:stretch>
            <a:fillRect/>
          </a:stretch>
        </p:blipFill>
        <p:spPr>
          <a:xfrm>
            <a:off x="685800" y="1676400"/>
            <a:ext cx="7868049" cy="2849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4431268"/>
            <a:ext cx="23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undulator</a:t>
            </a:r>
            <a:r>
              <a:rPr lang="en-US" i="1" dirty="0" smtClean="0">
                <a:latin typeface="Times New Roman"/>
                <a:cs typeface="Times New Roman"/>
              </a:rPr>
              <a:t> / beam orbit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4507468"/>
            <a:ext cx="118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RF power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4507468"/>
            <a:ext cx="59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BIS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017" y="5105400"/>
            <a:ext cx="82275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07:48h Dump</a:t>
            </a:r>
            <a:r>
              <a:rPr lang="en-US" sz="2000" b="1" i="1" dirty="0" smtClean="0">
                <a:latin typeface="Times New Roman"/>
                <a:cs typeface="Times New Roman"/>
              </a:rPr>
              <a:t> ... </a:t>
            </a:r>
            <a:r>
              <a:rPr lang="en-US" sz="2000" b="1" i="1" dirty="0" smtClean="0">
                <a:latin typeface="Times New Roman"/>
                <a:cs typeface="Times New Roman"/>
              </a:rPr>
              <a:t>BIS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      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Access:</a:t>
            </a:r>
            <a:r>
              <a:rPr lang="en-US" sz="2000" b="1" i="1" dirty="0" smtClean="0">
                <a:latin typeface="Times New Roman"/>
                <a:cs typeface="Times New Roman"/>
              </a:rPr>
              <a:t> RF repair, BIS check &amp; repair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12:50h Restart: </a:t>
            </a:r>
            <a:r>
              <a:rPr lang="en-US" sz="2000" dirty="0" smtClean="0">
                <a:latin typeface="CourierNewPSMT"/>
              </a:rPr>
              <a:t>The </a:t>
            </a:r>
            <a:r>
              <a:rPr lang="en-US" sz="2000" dirty="0" smtClean="0">
                <a:latin typeface="CourierNewPSMT"/>
              </a:rPr>
              <a:t>SPS is measuring huge </a:t>
            </a:r>
            <a:r>
              <a:rPr lang="en-US" sz="2000" dirty="0" err="1" smtClean="0">
                <a:latin typeface="CourierNewPSMT"/>
              </a:rPr>
              <a:t>emittances</a:t>
            </a:r>
            <a:r>
              <a:rPr lang="en-US" sz="2000" dirty="0" smtClean="0">
                <a:latin typeface="CourierNewPSMT"/>
              </a:rPr>
              <a:t> (and</a:t>
            </a:r>
            <a:r>
              <a:rPr lang="en-US" sz="2000" dirty="0" smtClean="0">
                <a:latin typeface="CourierNewPSMT"/>
              </a:rPr>
              <a:t> </a:t>
            </a:r>
          </a:p>
          <a:p>
            <a:r>
              <a:rPr lang="en-US" sz="2000" dirty="0" smtClean="0">
                <a:latin typeface="CourierNewPSMT"/>
              </a:rPr>
              <a:t>           not </a:t>
            </a:r>
            <a:r>
              <a:rPr lang="en-US" sz="2000" dirty="0" smtClean="0">
                <a:latin typeface="CourierNewPSMT"/>
              </a:rPr>
              <a:t>stable).</a:t>
            </a:r>
            <a:r>
              <a:rPr lang="en-US" sz="2000" dirty="0" smtClean="0">
                <a:latin typeface="CourierNewPSMT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430" y="1149748"/>
            <a:ext cx="94555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lang="en-US" sz="2500" dirty="0" smtClean="0">
              <a:solidFill>
                <a:srgbClr val="FF0000"/>
              </a:solidFill>
              <a:latin typeface="CourierNewPSM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Sat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Afternoon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18.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1016000"/>
            <a:ext cx="2835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Testing injection oscillations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1793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15:00h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Restart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30" y="1454548"/>
            <a:ext cx="4179570" cy="1745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049" y="2292748"/>
            <a:ext cx="183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as it should be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752216"/>
            <a:ext cx="273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as it happens sometimes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830" y="3359548"/>
            <a:ext cx="4179570" cy="17458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5304472"/>
            <a:ext cx="83820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“The oscillations point to corrector MCIAH.208 but leave an initial oscillation starting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before the entrance into TT60. The peaks in TI2 reach close to 0.5 mm, which corresponds</a:t>
            </a:r>
            <a:r>
              <a:rPr lang="en-US" i="1" dirty="0" smtClean="0">
                <a:latin typeface="Times New Roman"/>
                <a:cs typeface="Times New Roman"/>
              </a:rPr>
              <a:t> to </a:t>
            </a:r>
            <a:r>
              <a:rPr lang="en-US" i="1" dirty="0" smtClean="0">
                <a:latin typeface="Times New Roman"/>
                <a:cs typeface="Times New Roman"/>
              </a:rPr>
              <a:t>~ 0.7 mm in the LHC ... eating up to 50% of the 1.5 mm injection oscillation budget.”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Joerg</a:t>
            </a:r>
            <a:r>
              <a:rPr lang="en-US" i="1" dirty="0" smtClean="0">
                <a:latin typeface="Times New Roman"/>
                <a:cs typeface="Times New Roman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Sat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Morning –  Mon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943600"/>
            <a:ext cx="4972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since then:  recovering from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cryo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problem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676400"/>
            <a:ext cx="6604000" cy="419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219200"/>
            <a:ext cx="151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cryo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lost PT8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20009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17:36h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95400"/>
            <a:ext cx="76200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Main issues: </a:t>
            </a: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RF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-input coupler electronics connected to Dump</a:t>
            </a:r>
          </a:p>
          <a:p>
            <a:endParaRPr lang="en-US" sz="1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RF- Klystron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/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Electronics trip 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...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new threshold</a:t>
            </a:r>
          </a:p>
          <a:p>
            <a:endParaRPr lang="en-US" sz="1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ADT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problems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...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fixed</a:t>
            </a:r>
          </a:p>
          <a:p>
            <a:endParaRPr lang="en-US" sz="1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spontaneous loss of BIC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...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checked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and fixed</a:t>
            </a: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200" b="1" i="1" dirty="0" smtClean="0">
                <a:latin typeface="Times New Roman"/>
                <a:cs typeface="Times New Roman"/>
              </a:rPr>
              <a:t>400V distribution ??? </a:t>
            </a:r>
          </a:p>
          <a:p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Cryo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Problem: recovering</a:t>
            </a:r>
          </a:p>
          <a:p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Injection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Oscillations ... ??? </a:t>
            </a:r>
          </a:p>
          <a:p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5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5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18401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The Week: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Run Statistics 13-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20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990600"/>
            <a:ext cx="149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 week</a:t>
            </a:r>
            <a:endParaRPr 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1752600"/>
          <a:ext cx="753972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478"/>
                <a:gridCol w="2443480"/>
                <a:gridCol w="1548478"/>
                <a:gridCol w="19992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delivered</a:t>
                      </a:r>
                      <a:r>
                        <a:rPr lang="en-US" baseline="0" dirty="0" smtClean="0"/>
                        <a:t> Luminosity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Reason for Dump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0:20h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8:26h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46929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15:09h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400V distribution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7:30h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 Quads 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0:54h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7:50h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Undulator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0:50h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6995" y="5486400"/>
            <a:ext cx="478800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ain 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elays: </a:t>
            </a:r>
            <a:r>
              <a:rPr lang="en-US" dirty="0" smtClean="0"/>
              <a:t>	</a:t>
            </a:r>
            <a:r>
              <a:rPr lang="en-US" b="1" dirty="0" err="1" smtClean="0">
                <a:latin typeface="Times New Roman"/>
                <a:cs typeface="Times New Roman"/>
              </a:rPr>
              <a:t>Cryo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		injection oscillations / losses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57418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( technical ) problems of the week:</a:t>
            </a:r>
            <a:endParaRPr lang="en-US" sz="26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4148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22:37 Trip of sector 81 due to </a:t>
            </a:r>
            <a:r>
              <a:rPr lang="en-US" b="1" dirty="0" smtClean="0">
                <a:solidFill>
                  <a:srgbClr val="FF0000"/>
                </a:solidFill>
              </a:rPr>
              <a:t>400V problem in </a:t>
            </a:r>
            <a:r>
              <a:rPr lang="en-US" b="1" dirty="0" smtClean="0">
                <a:solidFill>
                  <a:srgbClr val="FF0000"/>
                </a:solidFill>
              </a:rPr>
              <a:t>RR13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occured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twice)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... checked &amp; no problem found ???</a:t>
            </a:r>
          </a:p>
          <a:p>
            <a:endParaRPr lang="en-US" dirty="0" smtClean="0"/>
          </a:p>
          <a:p>
            <a:r>
              <a:rPr lang="en-US" dirty="0" smtClean="0"/>
              <a:t>02:30 Beam Imminent Warning </a:t>
            </a:r>
            <a:r>
              <a:rPr lang="en-US" dirty="0" smtClean="0"/>
              <a:t>in point 5 not OK (SR5) </a:t>
            </a:r>
            <a:r>
              <a:rPr lang="en-US" dirty="0" err="1" smtClean="0"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changed </a:t>
            </a:r>
            <a:r>
              <a:rPr lang="en-US" dirty="0" smtClean="0">
                <a:sym typeface="Wingdings" pitchFamily="2" charset="2"/>
              </a:rPr>
              <a:t>relay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   </a:t>
            </a:r>
            <a:r>
              <a:rPr lang="en-US" dirty="0" smtClean="0">
                <a:latin typeface="Arial"/>
                <a:cs typeface="Arial"/>
              </a:rPr>
              <a:t>Beam </a:t>
            </a:r>
            <a:r>
              <a:rPr lang="en-US" dirty="0" smtClean="0">
                <a:latin typeface="Arial"/>
                <a:cs typeface="Arial"/>
              </a:rPr>
              <a:t>Losses during </a:t>
            </a:r>
            <a:r>
              <a:rPr lang="en-US" dirty="0" smtClean="0">
                <a:latin typeface="Arial"/>
                <a:cs typeface="Arial"/>
              </a:rPr>
              <a:t>injection</a:t>
            </a:r>
          </a:p>
          <a:p>
            <a:r>
              <a:rPr lang="en-US" dirty="0" smtClean="0">
                <a:latin typeface="Arial"/>
                <a:cs typeface="Arial"/>
              </a:rPr>
              <a:t>      difficult &amp; time consuming </a:t>
            </a:r>
            <a:r>
              <a:rPr lang="en-US" dirty="0" err="1" smtClean="0">
                <a:latin typeface="Arial"/>
                <a:cs typeface="Arial"/>
              </a:rPr>
              <a:t>optimisation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20719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  </a:t>
            </a:r>
            <a:r>
              <a:rPr lang="en-US" sz="2600" b="1" i="1" dirty="0" smtClean="0">
                <a:latin typeface="Times New Roman"/>
                <a:cs typeface="Times New Roman"/>
              </a:rPr>
              <a:t>Wedne</a:t>
            </a:r>
            <a:r>
              <a:rPr lang="en-US" sz="2600" b="1" i="1" dirty="0" smtClean="0">
                <a:latin typeface="Times New Roman"/>
                <a:cs typeface="Times New Roman"/>
              </a:rPr>
              <a:t>sday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352800"/>
            <a:ext cx="2743200" cy="194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673" y="4648200"/>
            <a:ext cx="2764327" cy="19588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800" y="1219200"/>
            <a:ext cx="14327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Tuesday</a:t>
            </a:r>
            <a:endParaRPr lang="en-US" sz="26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34056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The Week:   Thursday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905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03:56 Beam lost </a:t>
            </a:r>
            <a:r>
              <a:rPr lang="en-US" dirty="0" smtClean="0"/>
              <a:t>at the very beginning of the squeeze due to trip of RQTF.A78B1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371600"/>
            <a:ext cx="268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02:06 Beam </a:t>
            </a:r>
            <a:r>
              <a:rPr lang="en-US" dirty="0" smtClean="0"/>
              <a:t>dump: BIC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7301"/>
          <a:stretch>
            <a:fillRect/>
          </a:stretch>
        </p:blipFill>
        <p:spPr>
          <a:xfrm>
            <a:off x="4114800" y="2667000"/>
            <a:ext cx="4483023" cy="331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3124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tune B1v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431268"/>
            <a:ext cx="102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tune B1h</a:t>
            </a: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722673"/>
            <a:ext cx="7924800" cy="175432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+ This dump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most likely came from the BIS.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+ a glitch propagated UA87-SR7-TZ76-UA67 in the A permit loop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+ the glitch was long enough to cause the generator A to switch off. 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Random</a:t>
            </a:r>
            <a:r>
              <a:rPr lang="en-US" i="1" dirty="0" smtClean="0">
                <a:latin typeface="Times New Roman"/>
                <a:cs typeface="Times New Roman"/>
              </a:rPr>
              <a:t> glitches occur, at the same time. It’s the first time we’ve observed a glitch long enough to cause us to stop like this, it could be an indication of degradation of an optical component in SR7 or UA87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(Ben)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3768" b="29156"/>
          <a:stretch>
            <a:fillRect/>
          </a:stretch>
        </p:blipFill>
        <p:spPr>
          <a:xfrm>
            <a:off x="990600" y="1750873"/>
            <a:ext cx="6223000" cy="3017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52400"/>
            <a:ext cx="3826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Thu Night / Fri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02:06h </a:t>
            </a:r>
            <a:r>
              <a:rPr lang="en-US" i="1" dirty="0" smtClean="0">
                <a:latin typeface="Times New Roman"/>
                <a:cs typeface="Times New Roman"/>
              </a:rPr>
              <a:t>dump triggered by BLM on Q4.L6, could be a UFO, but signature not clear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"/>
            <a:ext cx="2048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Fri </a:t>
            </a:r>
            <a:r>
              <a:rPr lang="en-US" sz="2600" b="1" i="1" dirty="0" smtClean="0">
                <a:latin typeface="Times New Roman"/>
                <a:cs typeface="Times New Roman"/>
              </a:rPr>
              <a:t>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143000"/>
            <a:ext cx="8077200" cy="38164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06:15h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08:31h </a:t>
            </a:r>
            <a:r>
              <a:rPr lang="en-US" b="1" i="1" dirty="0" smtClean="0">
                <a:latin typeface="Times New Roman"/>
                <a:cs typeface="Times New Roman"/>
              </a:rPr>
              <a:t>start preparation of </a:t>
            </a:r>
            <a:r>
              <a:rPr lang="en-US" b="1" i="1" dirty="0" err="1" smtClean="0">
                <a:latin typeface="Times New Roman"/>
                <a:cs typeface="Times New Roman"/>
              </a:rPr>
              <a:t>VdM</a:t>
            </a:r>
            <a:r>
              <a:rPr lang="en-US" b="1" i="1" dirty="0" smtClean="0">
                <a:latin typeface="Times New Roman"/>
                <a:cs typeface="Times New Roman"/>
              </a:rPr>
              <a:t> scan in IP5   ... ± 3 </a:t>
            </a:r>
            <a:r>
              <a:rPr lang="en-US" b="1" i="1" dirty="0" err="1" smtClean="0">
                <a:latin typeface="Times New Roman"/>
                <a:cs typeface="Times New Roman"/>
              </a:rPr>
              <a:t>σ</a:t>
            </a:r>
            <a:endParaRPr lang="en-US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14:04h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i="1" dirty="0" smtClean="0">
                <a:latin typeface="Times New Roman"/>
                <a:cs typeface="Times New Roman"/>
              </a:rPr>
              <a:t>SIS dumped because the </a:t>
            </a:r>
            <a:r>
              <a:rPr lang="en-US" b="1" i="1" dirty="0" smtClean="0">
                <a:latin typeface="Times New Roman"/>
                <a:cs typeface="Times New Roman"/>
              </a:rPr>
              <a:t>beam position at the TCDQ was out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          of tolerance</a:t>
            </a:r>
            <a:r>
              <a:rPr lang="en-US" i="1" dirty="0" smtClean="0">
                <a:latin typeface="Times New Roman"/>
                <a:cs typeface="Times New Roman"/>
              </a:rPr>
              <a:t> for BOTH redundant </a:t>
            </a:r>
            <a:r>
              <a:rPr lang="en-US" i="1" dirty="0" err="1" smtClean="0">
                <a:latin typeface="Times New Roman"/>
                <a:cs typeface="Times New Roman"/>
              </a:rPr>
              <a:t>BPMs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            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undulator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tripped </a:t>
            </a:r>
            <a:r>
              <a:rPr lang="en-US" dirty="0" smtClean="0">
                <a:latin typeface="Times New Roman"/>
                <a:cs typeface="Times New Roman"/>
              </a:rPr>
              <a:t>approximately 1.3 seconds before the dump by SIS, it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     is possible that during the current decay, some imbalance in the </a:t>
            </a:r>
            <a:r>
              <a:rPr lang="en-US" dirty="0" err="1" smtClean="0">
                <a:latin typeface="Times New Roman"/>
                <a:cs typeface="Times New Roman"/>
              </a:rPr>
              <a:t>undulator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     lead to the H orbit excursion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62400"/>
            <a:ext cx="3267869" cy="2602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b="-873"/>
          <a:stretch>
            <a:fillRect/>
          </a:stretch>
        </p:blipFill>
        <p:spPr>
          <a:xfrm>
            <a:off x="304800" y="4383880"/>
            <a:ext cx="4419600" cy="1864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4572000"/>
            <a:ext cx="1082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9900"/>
                </a:solidFill>
              </a:rPr>
              <a:t>BPM.b4l6.B2</a:t>
            </a:r>
            <a:endParaRPr lang="en-US" sz="1200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4377" y="4904601"/>
            <a:ext cx="1082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BPM.a4l6.B2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Afternoon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06" y="990600"/>
            <a:ext cx="8826254" cy="527836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15:20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US" sz="2000" dirty="0" smtClean="0">
                <a:latin typeface="CourierNewPSMT"/>
              </a:rPr>
              <a:t>Short access needed for RF (coupler window </a:t>
            </a:r>
          </a:p>
          <a:p>
            <a:r>
              <a:rPr lang="en-US" sz="2000" dirty="0" smtClean="0">
                <a:latin typeface="CourierNewPSMT"/>
              </a:rPr>
              <a:t>       interlock), and for QPS (to check the QPS control </a:t>
            </a:r>
          </a:p>
          <a:p>
            <a:r>
              <a:rPr lang="en-US" sz="2000" dirty="0" smtClean="0">
                <a:latin typeface="CourierNewPSMT"/>
              </a:rPr>
              <a:t>       unit of the </a:t>
            </a:r>
            <a:r>
              <a:rPr lang="en-US" sz="2000" dirty="0" err="1" smtClean="0">
                <a:latin typeface="CourierNewPSMT"/>
              </a:rPr>
              <a:t>undulator</a:t>
            </a:r>
            <a:r>
              <a:rPr lang="en-US" sz="2000" dirty="0" smtClean="0">
                <a:latin typeface="CourierNewPSMT"/>
              </a:rPr>
              <a:t>)</a:t>
            </a:r>
          </a:p>
          <a:p>
            <a:endParaRPr lang="en-US" sz="12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18:16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RF interlock test:  </a:t>
            </a:r>
            <a:r>
              <a:rPr lang="en-US" sz="2000" dirty="0" smtClean="0">
                <a:latin typeface="CourierNewPSMT"/>
              </a:rPr>
              <a:t>An RF External Veto interlock was </a:t>
            </a:r>
          </a:p>
          <a:p>
            <a:r>
              <a:rPr lang="en-US" sz="2000" dirty="0" smtClean="0">
                <a:latin typeface="CourierNewPSMT"/>
              </a:rPr>
              <a:t>      provoked on each of the 16 cavities. A </a:t>
            </a:r>
            <a:r>
              <a:rPr lang="en-US" sz="2000" b="1" dirty="0" smtClean="0">
                <a:solidFill>
                  <a:srgbClr val="008000"/>
                </a:solidFill>
                <a:latin typeface="CourierNewPSMT"/>
              </a:rPr>
              <a:t>beam 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CourierNewPSMT"/>
              </a:rPr>
              <a:t>      interlock was correctly observed</a:t>
            </a:r>
            <a:r>
              <a:rPr lang="en-US" sz="2000" b="1" dirty="0" smtClean="0">
                <a:latin typeface="CourierNewPSMT"/>
              </a:rPr>
              <a:t> </a:t>
            </a:r>
            <a:r>
              <a:rPr lang="en-US" sz="2000" dirty="0" smtClean="0">
                <a:latin typeface="CourierNewPSMT"/>
              </a:rPr>
              <a:t>in each case.</a:t>
            </a:r>
          </a:p>
          <a:p>
            <a:endParaRPr lang="en-US" sz="8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 the machine: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CourierNewPSMT"/>
              </a:rPr>
              <a:t>problem with H1B2 of ADT. Gate Control failure on </a:t>
            </a:r>
          </a:p>
          <a:p>
            <a:r>
              <a:rPr lang="en-US" sz="2000" dirty="0" smtClean="0">
                <a:latin typeface="CourierNewPSMT"/>
              </a:rPr>
              <a:t>      HV power supply. Needs piquet intervention at SR4</a:t>
            </a:r>
          </a:p>
          <a:p>
            <a:endParaRPr lang="en-US" sz="9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20:13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 the machine: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20:49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latin typeface="CourierNewPSMT"/>
              </a:rPr>
              <a:t>Dual power supply in TT60 is down</a:t>
            </a:r>
          </a:p>
          <a:p>
            <a:endParaRPr lang="en-US" sz="8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22:00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Injection for physics ... but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</a:t>
            </a:r>
            <a:r>
              <a:rPr lang="en-US" sz="2000" dirty="0" smtClean="0">
                <a:latin typeface="CourierNewPSMT"/>
              </a:rPr>
              <a:t>IQC cash appears to be </a:t>
            </a:r>
          </a:p>
          <a:p>
            <a:r>
              <a:rPr lang="en-US" sz="2000" dirty="0" smtClean="0">
                <a:latin typeface="CourierNewPSMT"/>
              </a:rPr>
              <a:t>      corrupted.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822" y="4673600"/>
            <a:ext cx="2697978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990600"/>
            <a:ext cx="8936528" cy="594008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for physics</a:t>
            </a:r>
          </a:p>
          <a:p>
            <a:endParaRPr lang="en-US" sz="1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dirty="0" smtClean="0">
                <a:latin typeface="CourierNewPSMT"/>
              </a:rPr>
              <a:t>Dump Classification: </a:t>
            </a:r>
            <a:r>
              <a:rPr lang="en-US" b="1" dirty="0" smtClean="0">
                <a:solidFill>
                  <a:srgbClr val="FF0000"/>
                </a:solidFill>
                <a:latin typeface="CourierNewPSMT"/>
              </a:rPr>
              <a:t>RF power fault module ACSM2B1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        </a:t>
            </a:r>
            <a:r>
              <a:rPr lang="en-US" dirty="0" smtClean="0">
                <a:latin typeface="CourierNewPSMT"/>
              </a:rPr>
              <a:t>Calling RF power piquet</a:t>
            </a:r>
          </a:p>
          <a:p>
            <a:r>
              <a:rPr lang="en-US" dirty="0" smtClean="0">
                <a:latin typeface="CourierNewPSMT"/>
              </a:rPr>
              <a:t>        ... It looks like a problem </a:t>
            </a:r>
          </a:p>
          <a:p>
            <a:r>
              <a:rPr lang="en-US" dirty="0" smtClean="0">
                <a:latin typeface="CourierNewPSMT"/>
              </a:rPr>
              <a:t>        on the electronics rather than</a:t>
            </a:r>
          </a:p>
          <a:p>
            <a:r>
              <a:rPr lang="en-US" dirty="0" smtClean="0">
                <a:latin typeface="CourierNewPSMT"/>
              </a:rPr>
              <a:t>        the klystron itself.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        </a:t>
            </a:r>
          </a:p>
          <a:p>
            <a:r>
              <a:rPr lang="en-US" dirty="0" smtClean="0">
                <a:latin typeface="CourierNewPSMT"/>
              </a:rPr>
              <a:t>        </a:t>
            </a:r>
            <a:r>
              <a:rPr lang="en-US" dirty="0" err="1" smtClean="0">
                <a:latin typeface="CourierNewPSMT"/>
              </a:rPr>
              <a:t>Phillippe</a:t>
            </a:r>
            <a:r>
              <a:rPr lang="en-US" dirty="0" smtClean="0">
                <a:latin typeface="CourierNewPSMT"/>
              </a:rPr>
              <a:t>: </a:t>
            </a:r>
            <a:r>
              <a:rPr lang="en-US" dirty="0" smtClean="0">
                <a:latin typeface="CourierNewPSMT"/>
              </a:rPr>
              <a:t>We have switched 6B1 off, detuned the cavity </a:t>
            </a:r>
          </a:p>
          <a:p>
            <a:r>
              <a:rPr lang="en-US" dirty="0" smtClean="0">
                <a:latin typeface="CourierNewPSMT"/>
              </a:rPr>
              <a:t>        and</a:t>
            </a:r>
            <a:r>
              <a:rPr lang="en-US" dirty="0" smtClean="0">
                <a:latin typeface="CourierNewPSMT"/>
              </a:rPr>
              <a:t> kept </a:t>
            </a:r>
            <a:r>
              <a:rPr lang="en-US" dirty="0" smtClean="0">
                <a:latin typeface="CourierNewPSMT"/>
              </a:rPr>
              <a:t>the coupler at low (20k) loaded Q in physics. </a:t>
            </a: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CourierNewPSMT"/>
              <a:cs typeface="Times New Roman"/>
            </a:endParaRPr>
          </a:p>
          <a:p>
            <a:r>
              <a:rPr lang="en-US" b="1" i="1" dirty="0" smtClean="0">
                <a:solidFill>
                  <a:schemeClr val="accent4"/>
                </a:solidFill>
                <a:latin typeface="CourierNewPSMT"/>
                <a:cs typeface="Times New Roman"/>
              </a:rPr>
              <a:t>		    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905000"/>
            <a:ext cx="2438400" cy="1576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b="40113"/>
          <a:stretch>
            <a:fillRect/>
          </a:stretch>
        </p:blipFill>
        <p:spPr>
          <a:xfrm>
            <a:off x="4495800" y="4191000"/>
            <a:ext cx="4153459" cy="19643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Fri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418027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addition to all this ...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err="1" smtClean="0">
                <a:latin typeface="CourierNewPSMT"/>
              </a:rPr>
              <a:t>Inj</a:t>
            </a:r>
            <a:r>
              <a:rPr lang="en-US" sz="2000" dirty="0" smtClean="0">
                <a:latin typeface="CourierNewPSMT"/>
              </a:rPr>
              <a:t> oscillations b1...</a:t>
            </a:r>
          </a:p>
          <a:p>
            <a:r>
              <a:rPr lang="en-US" sz="2000" dirty="0" smtClean="0">
                <a:latin typeface="CourierNewPSMT"/>
              </a:rPr>
              <a:t>     </a:t>
            </a:r>
            <a:r>
              <a:rPr lang="en-US" sz="2000" dirty="0" smtClean="0">
                <a:latin typeface="CourierNewPSMT"/>
              </a:rPr>
              <a:t> </a:t>
            </a:r>
          </a:p>
          <a:p>
            <a:endParaRPr lang="en-US" sz="2000" dirty="0" smtClean="0">
              <a:solidFill>
                <a:srgbClr val="000000"/>
              </a:solidFill>
              <a:latin typeface="CourierNewPSMT"/>
            </a:endParaRPr>
          </a:p>
          <a:p>
            <a:endParaRPr lang="en-US" sz="2000" dirty="0" smtClean="0">
              <a:solidFill>
                <a:srgbClr val="000000"/>
              </a:solidFill>
              <a:latin typeface="CourierNewPSMT"/>
            </a:endParaRPr>
          </a:p>
          <a:p>
            <a:endParaRPr lang="en-US" sz="2000" dirty="0" smtClean="0">
              <a:solidFill>
                <a:srgbClr val="000000"/>
              </a:solidFill>
              <a:latin typeface="CourierNewPSMT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?? problems with unstable orbit correctors in the TL ??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01:22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Alarm for ADT. In fact, looking back at the afternoon </a:t>
            </a:r>
          </a:p>
          <a:p>
            <a:r>
              <a:rPr lang="en-US" dirty="0" smtClean="0">
                <a:latin typeface="CourierNewPSMT"/>
              </a:rPr>
              <a:t>      logbook, it is the same module that tripped then.</a:t>
            </a:r>
            <a:endParaRPr lang="en-US" dirty="0" smtClean="0">
              <a:latin typeface="CourierNewPSMT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4234231" cy="1697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61813" y="76200"/>
            <a:ext cx="104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17. June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28908</TotalTime>
  <Words>929</Words>
  <Application>Microsoft Macintosh PowerPoint</Application>
  <PresentationFormat>On-screen Show (4:3)</PresentationFormat>
  <Paragraphs>194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LHCpresentations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2075</cp:revision>
  <dcterms:created xsi:type="dcterms:W3CDTF">2011-06-19T19:43:19Z</dcterms:created>
  <dcterms:modified xsi:type="dcterms:W3CDTF">2011-06-20T05:22:56Z</dcterms:modified>
</cp:coreProperties>
</file>