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1"/>
  </p:notesMasterIdLst>
  <p:sldIdLst>
    <p:sldId id="673" r:id="rId2"/>
    <p:sldId id="784" r:id="rId3"/>
    <p:sldId id="781" r:id="rId4"/>
    <p:sldId id="786" r:id="rId5"/>
    <p:sldId id="785" r:id="rId6"/>
    <p:sldId id="787" r:id="rId7"/>
    <p:sldId id="783" r:id="rId8"/>
    <p:sldId id="788" r:id="rId9"/>
    <p:sldId id="764" r:id="rId10"/>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3882" autoAdjust="0"/>
  </p:normalViewPr>
  <p:slideViewPr>
    <p:cSldViewPr>
      <p:cViewPr varScale="1">
        <p:scale>
          <a:sx n="86" d="100"/>
          <a:sy n="86"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3</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4</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E9550DCE-C0F6-4BD3-85B0-042E7AADD9F5}" type="slidenum">
              <a:rPr lang="en-GB" smtClean="0"/>
              <a:pPr>
                <a:defRPr/>
              </a:pPr>
              <a:t>7</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6/19/2011</a:t>
            </a:fld>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dirty="0"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Sat 18/6 – Sun 19/6</a:t>
            </a:r>
            <a:endParaRPr lang="en-US" dirty="0"/>
          </a:p>
        </p:txBody>
      </p:sp>
      <p:sp>
        <p:nvSpPr>
          <p:cNvPr id="6" name="Content Placeholder 5"/>
          <p:cNvSpPr>
            <a:spLocks noGrp="1"/>
          </p:cNvSpPr>
          <p:nvPr>
            <p:ph idx="1"/>
          </p:nvPr>
        </p:nvSpPr>
        <p:spPr>
          <a:xfrm>
            <a:off x="304800" y="914400"/>
            <a:ext cx="8686800" cy="2057400"/>
          </a:xfrm>
        </p:spPr>
        <p:txBody>
          <a:bodyPr/>
          <a:lstStyle/>
          <a:p>
            <a:pPr lvl="0"/>
            <a:r>
              <a:rPr lang="en-US" sz="2000" dirty="0" smtClean="0"/>
              <a:t>07:48 Beam dump due to spurious interlock from BIS</a:t>
            </a:r>
          </a:p>
          <a:p>
            <a:pPr lvl="0"/>
            <a:r>
              <a:rPr lang="en-US" sz="2000" dirty="0" smtClean="0"/>
              <a:t>08:30 access BIC repair. RF intervention in parallel.</a:t>
            </a:r>
          </a:p>
          <a:p>
            <a:pPr lvl="0"/>
            <a:r>
              <a:rPr lang="en-US" sz="2000" dirty="0" smtClean="0"/>
              <a:t>13:00 Intervention on BIC finished (replacement of optical fiber receiver in point 8)</a:t>
            </a:r>
          </a:p>
          <a:p>
            <a:pPr lvl="0"/>
            <a:r>
              <a:rPr lang="en-US" sz="2000" dirty="0" smtClean="0"/>
              <a:t>13:00-15:00 Large </a:t>
            </a:r>
            <a:r>
              <a:rPr lang="en-US" sz="2000" dirty="0" err="1" smtClean="0"/>
              <a:t>emittance</a:t>
            </a:r>
            <a:r>
              <a:rPr lang="en-US" sz="2000" dirty="0" smtClean="0"/>
              <a:t> beam in the SPS. Tuning of the machine</a:t>
            </a:r>
          </a:p>
          <a:p>
            <a:pPr lvl="0"/>
            <a:r>
              <a:rPr lang="en-US" sz="2000" dirty="0" smtClean="0"/>
              <a:t>15:00-17:00: check of injection</a:t>
            </a:r>
          </a:p>
          <a:p>
            <a:pPr lvl="0"/>
            <a:r>
              <a:rPr lang="en-US" sz="2000" dirty="0" smtClean="0"/>
              <a:t>17:00 - ongoing: </a:t>
            </a:r>
            <a:r>
              <a:rPr lang="en-US" sz="2000" dirty="0" err="1" smtClean="0"/>
              <a:t>Cryo</a:t>
            </a:r>
            <a:r>
              <a:rPr lang="en-US" sz="2000" dirty="0" smtClean="0"/>
              <a:t> problem in point 8</a:t>
            </a:r>
          </a:p>
          <a:p>
            <a:pPr lvl="0"/>
            <a:r>
              <a:rPr lang="en-US" sz="2000" dirty="0" smtClean="0"/>
              <a:t>In the shadow:</a:t>
            </a:r>
          </a:p>
          <a:p>
            <a:pPr lvl="1"/>
            <a:r>
              <a:rPr lang="en-US" sz="1600" dirty="0" smtClean="0"/>
              <a:t>Access for: TOTEM, ALICE, CMS. Loss of patrol PM56 (PAD)</a:t>
            </a:r>
          </a:p>
          <a:p>
            <a:pPr lvl="1"/>
            <a:r>
              <a:rPr lang="en-US" sz="1600" dirty="0" smtClean="0"/>
              <a:t>Damper intervention</a:t>
            </a:r>
            <a:endParaRPr lang="en-US" sz="1200" dirty="0" smtClean="0"/>
          </a:p>
          <a:p>
            <a:pPr lvl="1"/>
            <a:endParaRPr lang="en-US" sz="1600" dirty="0" smtClean="0"/>
          </a:p>
          <a:p>
            <a:pPr lvl="1"/>
            <a:endParaRPr lang="en-US" sz="1600" dirty="0" smtClean="0"/>
          </a:p>
          <a:p>
            <a:endParaRPr lang="en-US" sz="2000" dirty="0" smtClean="0"/>
          </a:p>
          <a:p>
            <a:endParaRPr lang="en-US" sz="2000" dirty="0" smtClean="0">
              <a:sym typeface="Wingdings" pitchFamily="2" charset="2"/>
            </a:endParaRPr>
          </a:p>
          <a:p>
            <a:endParaRPr lang="en-US" sz="2000" dirty="0" smtClean="0"/>
          </a:p>
          <a:p>
            <a:endParaRPr lang="en-US" sz="2000" dirty="0" smtClean="0"/>
          </a:p>
          <a:p>
            <a:pPr>
              <a:buNone/>
            </a:pPr>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RF</a:t>
            </a:r>
            <a:endParaRPr lang="en-US" dirty="0"/>
          </a:p>
        </p:txBody>
      </p:sp>
      <p:sp>
        <p:nvSpPr>
          <p:cNvPr id="6" name="Content Placeholder 5"/>
          <p:cNvSpPr>
            <a:spLocks noGrp="1"/>
          </p:cNvSpPr>
          <p:nvPr>
            <p:ph idx="1"/>
          </p:nvPr>
        </p:nvSpPr>
        <p:spPr>
          <a:xfrm>
            <a:off x="152400" y="1044766"/>
            <a:ext cx="8686800" cy="5257800"/>
          </a:xfrm>
        </p:spPr>
        <p:txBody>
          <a:bodyPr/>
          <a:lstStyle/>
          <a:p>
            <a:r>
              <a:rPr lang="en-US" sz="2000" dirty="0" smtClean="0"/>
              <a:t>End of RF intervention:</a:t>
            </a:r>
            <a:br>
              <a:rPr lang="en-US" sz="2000" dirty="0" smtClean="0"/>
            </a:br>
            <a:r>
              <a:rPr lang="en-US" sz="2000" dirty="0" smtClean="0"/>
              <a:t/>
            </a:r>
            <a:br>
              <a:rPr lang="en-US" sz="2000" dirty="0" smtClean="0"/>
            </a:br>
            <a:r>
              <a:rPr lang="en-US" sz="2000" dirty="0" smtClean="0">
                <a:solidFill>
                  <a:srgbClr val="FF0000"/>
                </a:solidFill>
              </a:rPr>
              <a:t>The problem with 6B1 was traced to the electronics of the monitoring of the Mod Anode current. </a:t>
            </a:r>
            <a:r>
              <a:rPr lang="en-US" sz="2000" dirty="0" smtClean="0"/>
              <a:t>This is a LEP heritage: It would detect a klystron instability where the electrons would return backward in the tube, from the output cavity back to the grid (backscattered electrons). This never happened with the LHC klystrons because they are driven far from saturation (150 kW for 220 kW max). This interlock was kept however as it also monitors the cathode heating current. </a:t>
            </a:r>
            <a:r>
              <a:rPr lang="en-US" sz="2000" dirty="0" smtClean="0">
                <a:solidFill>
                  <a:srgbClr val="FF0000"/>
                </a:solidFill>
              </a:rPr>
              <a:t>Over the last 24 h the cathode heating is normal. So it was decided to increase the threshold for the Mod Anode current.</a:t>
            </a:r>
            <a:br>
              <a:rPr lang="en-US" sz="2000" dirty="0" smtClean="0">
                <a:solidFill>
                  <a:srgbClr val="FF0000"/>
                </a:solidFill>
              </a:rPr>
            </a:br>
            <a:r>
              <a:rPr lang="en-US" sz="2000" dirty="0" smtClean="0">
                <a:solidFill>
                  <a:srgbClr val="FF0000"/>
                </a:solidFill>
              </a:rPr>
              <a:t>Cavity 6B1 back in operation. Voltages and coupler positions returned to normal. RF Beam dump conditions back to normal: Any klystron trip will dump the beam. OK to increase intensity.</a:t>
            </a:r>
            <a:br>
              <a:rPr lang="en-US" sz="2000" dirty="0" smtClean="0">
                <a:solidFill>
                  <a:srgbClr val="FF0000"/>
                </a:solidFill>
              </a:rPr>
            </a:br>
            <a:r>
              <a:rPr lang="en-US" sz="2000" dirty="0" smtClean="0"/>
              <a:t/>
            </a:r>
            <a:br>
              <a:rPr lang="en-US" sz="2000" dirty="0" smtClean="0"/>
            </a:br>
            <a:r>
              <a:rPr lang="en-US" sz="2000" dirty="0" smtClean="0"/>
              <a:t>David et Philippe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3"/>
          </p:nvPr>
        </p:nvSpPr>
        <p:spPr>
          <a:xfrm>
            <a:off x="0" y="914400"/>
            <a:ext cx="4114800" cy="5257800"/>
          </a:xfrm>
        </p:spPr>
        <p:txBody>
          <a:bodyPr/>
          <a:lstStyle/>
          <a:p>
            <a:r>
              <a:rPr lang="en-US" sz="2800" dirty="0" smtClean="0"/>
              <a:t>3 of these cases</a:t>
            </a:r>
          </a:p>
          <a:p>
            <a:r>
              <a:rPr lang="en-US" sz="2800" dirty="0" smtClean="0"/>
              <a:t>Sun 18/6 at 07:48:44</a:t>
            </a:r>
          </a:p>
          <a:p>
            <a:pPr lvl="1"/>
            <a:r>
              <a:rPr lang="en-US" sz="1600" dirty="0" smtClean="0"/>
              <a:t>Global beam permit B2-A T-&gt;F: 	07:48:44+479156</a:t>
            </a:r>
          </a:p>
          <a:p>
            <a:pPr lvl="1"/>
            <a:r>
              <a:rPr lang="en-US" sz="1600" dirty="0" smtClean="0">
                <a:solidFill>
                  <a:srgbClr val="FF0000"/>
                </a:solidFill>
              </a:rPr>
              <a:t>Dump request B2 TSU-A: </a:t>
            </a:r>
            <a:r>
              <a:rPr lang="en-US" sz="1600" dirty="0" smtClean="0"/>
              <a:t> 		07:48:44+479153 (BIS fast)</a:t>
            </a:r>
          </a:p>
          <a:p>
            <a:pPr lvl="1"/>
            <a:r>
              <a:rPr lang="en-US" sz="1600" dirty="0" smtClean="0"/>
              <a:t>Dump trigger: 			07:48:44+479193</a:t>
            </a:r>
          </a:p>
          <a:p>
            <a:pPr lvl="1"/>
            <a:r>
              <a:rPr lang="en-US" sz="1600" dirty="0" smtClean="0"/>
              <a:t>Dump request B2 TSU-B: 		07:48:44+479194 (BETS fast)</a:t>
            </a:r>
          </a:p>
          <a:p>
            <a:r>
              <a:rPr lang="en-US" sz="2000" dirty="0" smtClean="0"/>
              <a:t> First BLM trigger:</a:t>
            </a:r>
          </a:p>
          <a:p>
            <a:pPr lvl="1"/>
            <a:r>
              <a:rPr lang="en-US" sz="1600" dirty="0" smtClean="0">
                <a:solidFill>
                  <a:srgbClr val="FF0000"/>
                </a:solidFill>
              </a:rPr>
              <a:t>07:48:44+479250</a:t>
            </a:r>
          </a:p>
          <a:p>
            <a:pPr lvl="1"/>
            <a:r>
              <a:rPr lang="en-US" sz="1600" dirty="0" smtClean="0">
                <a:solidFill>
                  <a:srgbClr val="FF0000"/>
                </a:solidFill>
              </a:rPr>
              <a:t>i.e. after the beam dump</a:t>
            </a:r>
          </a:p>
          <a:p>
            <a:r>
              <a:rPr lang="en-US" sz="2000" dirty="0" smtClean="0"/>
              <a:t>No LBDS internal fault</a:t>
            </a:r>
          </a:p>
          <a:p>
            <a:endParaRPr lang="en-US" sz="2000" dirty="0" smtClean="0"/>
          </a:p>
          <a:p>
            <a:endParaRPr lang="en-US" sz="2000" dirty="0" smtClean="0"/>
          </a:p>
        </p:txBody>
      </p:sp>
      <p:sp>
        <p:nvSpPr>
          <p:cNvPr id="3" name="Title 2"/>
          <p:cNvSpPr>
            <a:spLocks noGrp="1"/>
          </p:cNvSpPr>
          <p:nvPr>
            <p:ph type="title"/>
          </p:nvPr>
        </p:nvSpPr>
        <p:spPr>
          <a:xfrm>
            <a:off x="304800" y="152400"/>
            <a:ext cx="8610600" cy="792163"/>
          </a:xfrm>
        </p:spPr>
        <p:txBody>
          <a:bodyPr/>
          <a:lstStyle/>
          <a:p>
            <a:r>
              <a:rPr lang="en-GB" dirty="0" smtClean="0"/>
              <a:t>Beam dumps due to BIC (E. Carlier, B. </a:t>
            </a:r>
            <a:r>
              <a:rPr lang="en-GB" dirty="0" err="1" smtClean="0"/>
              <a:t>Puccio</a:t>
            </a:r>
            <a:r>
              <a:rPr lang="en-GB" dirty="0" smtClean="0"/>
              <a:t>, B. Todd) </a:t>
            </a:r>
            <a:endParaRPr lang="en-GB" dirty="0"/>
          </a:p>
        </p:txBody>
      </p:sp>
      <p:sp>
        <p:nvSpPr>
          <p:cNvPr id="14338" name="AutoShape 2"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194" name="Picture 2" descr="\\cern.ch\dfs\Users\a\arduini\Public\BIC.png"/>
          <p:cNvPicPr>
            <a:picLocks noChangeAspect="1" noChangeArrowheads="1"/>
          </p:cNvPicPr>
          <p:nvPr/>
        </p:nvPicPr>
        <p:blipFill>
          <a:blip r:embed="rId3" cstate="print"/>
          <a:srcRect/>
          <a:stretch>
            <a:fillRect/>
          </a:stretch>
        </p:blipFill>
        <p:spPr bwMode="auto">
          <a:xfrm>
            <a:off x="3824653" y="1524000"/>
            <a:ext cx="5319347" cy="3657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idx="1"/>
          </p:nvPr>
        </p:nvSpPr>
        <p:spPr/>
        <p:txBody>
          <a:bodyPr/>
          <a:lstStyle/>
          <a:p>
            <a:r>
              <a:rPr lang="en-GB" sz="2800" dirty="0" smtClean="0"/>
              <a:t>a glitch propagated UA87-SR7-TZ76-UA67 in the A permit loop for Beam 2</a:t>
            </a:r>
            <a:endParaRPr lang="en-US" sz="2800" dirty="0" smtClean="0"/>
          </a:p>
          <a:p>
            <a:r>
              <a:rPr lang="en-GB" sz="2800" dirty="0" smtClean="0"/>
              <a:t>The glitch was long enough to cause the generator A to switch off.</a:t>
            </a:r>
            <a:endParaRPr lang="en-US" sz="2800" dirty="0" smtClean="0"/>
          </a:p>
          <a:p>
            <a:r>
              <a:rPr lang="en-US" sz="2800" dirty="0" smtClean="0"/>
              <a:t>Replaced optical receiver for the optical fiber in point 8 (most likely source of the problem)</a:t>
            </a:r>
          </a:p>
          <a:p>
            <a:r>
              <a:rPr lang="en-US" sz="2800" dirty="0" smtClean="0"/>
              <a:t>Expert following the </a:t>
            </a:r>
            <a:r>
              <a:rPr lang="en-US" sz="2800" dirty="0" err="1" smtClean="0"/>
              <a:t>behaviour</a:t>
            </a:r>
            <a:r>
              <a:rPr lang="en-US" sz="2800" dirty="0" smtClean="0"/>
              <a:t> of BIS after the intervention</a:t>
            </a:r>
          </a:p>
          <a:p>
            <a:endParaRPr lang="en-US" dirty="0"/>
          </a:p>
        </p:txBody>
      </p:sp>
      <p:sp>
        <p:nvSpPr>
          <p:cNvPr id="3" name="Title 2"/>
          <p:cNvSpPr>
            <a:spLocks noGrp="1"/>
          </p:cNvSpPr>
          <p:nvPr>
            <p:ph type="title"/>
          </p:nvPr>
        </p:nvSpPr>
        <p:spPr>
          <a:xfrm>
            <a:off x="685800" y="152400"/>
            <a:ext cx="8229600" cy="792163"/>
          </a:xfrm>
        </p:spPr>
        <p:txBody>
          <a:bodyPr/>
          <a:lstStyle/>
          <a:p>
            <a:r>
              <a:rPr lang="en-GB" dirty="0" smtClean="0"/>
              <a:t>Beam dumps due to BIC (B. </a:t>
            </a:r>
            <a:r>
              <a:rPr lang="en-GB" dirty="0" err="1" smtClean="0"/>
              <a:t>Puccio</a:t>
            </a:r>
            <a:r>
              <a:rPr lang="en-GB" dirty="0" smtClean="0"/>
              <a:t>, B. Todd) </a:t>
            </a:r>
            <a:endParaRPr lang="en-GB" dirty="0"/>
          </a:p>
        </p:txBody>
      </p:sp>
      <p:sp>
        <p:nvSpPr>
          <p:cNvPr id="14338" name="AutoShape 2"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Injection (V. Kain)</a:t>
            </a:r>
            <a:endParaRPr lang="en-US" dirty="0"/>
          </a:p>
        </p:txBody>
      </p:sp>
      <p:pic>
        <p:nvPicPr>
          <p:cNvPr id="6145" name="Picture 1" descr="\\cern.ch\dfs\Users\a\arduini\Public\TL1.png"/>
          <p:cNvPicPr>
            <a:picLocks noGrp="1" noChangeAspect="1" noChangeArrowheads="1"/>
          </p:cNvPicPr>
          <p:nvPr>
            <p:ph idx="1"/>
          </p:nvPr>
        </p:nvPicPr>
        <p:blipFill>
          <a:blip r:embed="rId2" cstate="print"/>
          <a:srcRect/>
          <a:stretch>
            <a:fillRect/>
          </a:stretch>
        </p:blipFill>
        <p:spPr bwMode="auto">
          <a:xfrm>
            <a:off x="228601" y="990600"/>
            <a:ext cx="8551069" cy="3571875"/>
          </a:xfrm>
          <a:prstGeom prst="rect">
            <a:avLst/>
          </a:prstGeom>
          <a:noFill/>
        </p:spPr>
      </p:pic>
      <p:pic>
        <p:nvPicPr>
          <p:cNvPr id="6147" name="Picture 3" descr="\\cern.ch\dfs\Users\a\arduini\Public\TL2.png"/>
          <p:cNvPicPr>
            <a:picLocks noChangeAspect="1" noChangeArrowheads="1"/>
          </p:cNvPicPr>
          <p:nvPr/>
        </p:nvPicPr>
        <p:blipFill>
          <a:blip r:embed="rId3" cstate="print"/>
          <a:srcRect/>
          <a:stretch>
            <a:fillRect/>
          </a:stretch>
        </p:blipFill>
        <p:spPr bwMode="auto">
          <a:xfrm>
            <a:off x="228600" y="2971800"/>
            <a:ext cx="8551069" cy="3571875"/>
          </a:xfrm>
          <a:prstGeom prst="rect">
            <a:avLst/>
          </a:prstGeom>
          <a:noFill/>
        </p:spPr>
      </p:pic>
      <p:pic>
        <p:nvPicPr>
          <p:cNvPr id="6146" name="Picture 2" descr="\\cern.ch\dfs\Users\a\arduini\Public\TL3.png"/>
          <p:cNvPicPr>
            <a:picLocks noChangeAspect="1" noChangeArrowheads="1"/>
          </p:cNvPicPr>
          <p:nvPr/>
        </p:nvPicPr>
        <p:blipFill>
          <a:blip r:embed="rId4" cstate="print"/>
          <a:srcRect/>
          <a:stretch>
            <a:fillRect/>
          </a:stretch>
        </p:blipFill>
        <p:spPr bwMode="auto">
          <a:xfrm>
            <a:off x="249715" y="4572000"/>
            <a:ext cx="8551069" cy="35718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Beam 1: 1 injection out of 9 was with bigger oscillations. Origin not clear yet. Correction for beam 1 mostly occurring at MCIAH.20804 </a:t>
            </a:r>
            <a:r>
              <a:rPr lang="en-US" sz="2400" dirty="0" smtClean="0"/>
              <a:t>(could be </a:t>
            </a:r>
            <a:r>
              <a:rPr lang="en-US" sz="2400" smtClean="0"/>
              <a:t>also upstream)</a:t>
            </a:r>
            <a:r>
              <a:rPr lang="en-US" sz="2400" smtClean="0">
                <a:sym typeface="Wingdings" pitchFamily="2" charset="2"/>
              </a:rPr>
              <a:t> </a:t>
            </a:r>
            <a:r>
              <a:rPr lang="en-US" sz="2400" dirty="0" smtClean="0">
                <a:sym typeface="Wingdings" pitchFamily="2" charset="2"/>
              </a:rPr>
              <a:t>analysis ongoing</a:t>
            </a:r>
            <a:endParaRPr lang="en-US" sz="2400" dirty="0" smtClean="0"/>
          </a:p>
          <a:p>
            <a:r>
              <a:rPr lang="en-US" sz="2400" dirty="0" smtClean="0"/>
              <a:t>Also, beam 2 is jittering a bit. </a:t>
            </a:r>
          </a:p>
          <a:p>
            <a:r>
              <a:rPr lang="en-US" sz="2400" dirty="0" smtClean="0"/>
              <a:t>The way around it is to have enough margin and correct only with enough statistics.</a:t>
            </a:r>
          </a:p>
          <a:p>
            <a:pPr lvl="1"/>
            <a:r>
              <a:rPr lang="en-US" sz="2000" dirty="0" smtClean="0"/>
              <a:t>e.g.: use the 12b injection scheme, check the proposed corrections. If the same correction corresponds to MOST of the injections, then send it and check with the remaining injections.</a:t>
            </a:r>
          </a:p>
          <a:p>
            <a:pPr>
              <a:buNone/>
            </a:pPr>
            <a:r>
              <a:rPr lang="en-US" sz="2400" dirty="0" smtClean="0"/>
              <a:t/>
            </a:r>
            <a:br>
              <a:rPr lang="en-US" sz="2400"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r>
              <a:rPr lang="en-US" dirty="0" smtClean="0"/>
              <a:t>Injection (V. Kain)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3"/>
          </p:nvPr>
        </p:nvSpPr>
        <p:spPr>
          <a:xfrm>
            <a:off x="304800" y="990600"/>
            <a:ext cx="8610600" cy="5257800"/>
          </a:xfrm>
        </p:spPr>
        <p:txBody>
          <a:bodyPr/>
          <a:lstStyle/>
          <a:p>
            <a:r>
              <a:rPr lang="en-US" sz="2400" dirty="0" smtClean="0"/>
              <a:t>Filters on one warm compressor in point 8 starting to clog. Decided to switch to “spare” warm compressor on Friday afternoon. </a:t>
            </a:r>
          </a:p>
          <a:p>
            <a:r>
              <a:rPr lang="en-US" sz="2400" dirty="0" smtClean="0"/>
              <a:t>Saturday: Filters of the “spare” warm compressor starting to give signs of clogging</a:t>
            </a:r>
          </a:p>
          <a:p>
            <a:r>
              <a:rPr lang="en-US" sz="2400" dirty="0" smtClean="0"/>
              <a:t>Call in maintenance team to clean filters of the “main” compressor.</a:t>
            </a:r>
          </a:p>
          <a:p>
            <a:r>
              <a:rPr lang="en-US" sz="2400" dirty="0" smtClean="0"/>
              <a:t>Done and restarted successfully</a:t>
            </a:r>
          </a:p>
          <a:p>
            <a:r>
              <a:rPr lang="en-US" sz="2400" dirty="0" smtClean="0"/>
              <a:t>During the switch off of the “spare” compressor reduction of the oil pressure leading to a stop of the installation</a:t>
            </a:r>
          </a:p>
        </p:txBody>
      </p:sp>
      <p:sp>
        <p:nvSpPr>
          <p:cNvPr id="9" name="Title 8"/>
          <p:cNvSpPr>
            <a:spLocks noGrp="1"/>
          </p:cNvSpPr>
          <p:nvPr>
            <p:ph type="title"/>
          </p:nvPr>
        </p:nvSpPr>
        <p:spPr/>
        <p:txBody>
          <a:bodyPr/>
          <a:lstStyle/>
          <a:p>
            <a:r>
              <a:rPr lang="en-US" dirty="0" smtClean="0"/>
              <a:t>Cryogenics problem</a:t>
            </a:r>
            <a:endParaRPr lang="en-US" dirty="0"/>
          </a:p>
        </p:txBody>
      </p:sp>
      <p:sp>
        <p:nvSpPr>
          <p:cNvPr id="14338" name="AutoShape 2"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342" name="AutoShape 6"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0" name="AutoShape 2" descr="https://atlas.web.cern.ch/Atlas/GROUPS/DATAPREPARATION/DataSummary/2011/daydata/figs/daytotal_ilum.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8" name="AutoShape 2"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https://lhc-statistics.web.cern.ch/LHC-Statistics/PRO/Plots/2011/LHC2011_1.pn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3"/>
          </p:nvPr>
        </p:nvSpPr>
        <p:spPr/>
        <p:txBody>
          <a:bodyPr/>
          <a:lstStyle/>
          <a:p>
            <a:endParaRPr lang="en-US"/>
          </a:p>
        </p:txBody>
      </p:sp>
      <p:sp>
        <p:nvSpPr>
          <p:cNvPr id="3" name="Title 2"/>
          <p:cNvSpPr>
            <a:spLocks noGrp="1"/>
          </p:cNvSpPr>
          <p:nvPr>
            <p:ph type="title"/>
          </p:nvPr>
        </p:nvSpPr>
        <p:spPr/>
        <p:txBody>
          <a:bodyPr/>
          <a:lstStyle/>
          <a:p>
            <a:r>
              <a:rPr lang="en-US" dirty="0" smtClean="0"/>
              <a:t>Vacuum</a:t>
            </a:r>
            <a:endParaRPr lang="en-US" dirty="0"/>
          </a:p>
        </p:txBody>
      </p:sp>
      <p:sp>
        <p:nvSpPr>
          <p:cNvPr id="4" name="Text Placeholder 3"/>
          <p:cNvSpPr>
            <a:spLocks noGrp="1"/>
          </p:cNvSpPr>
          <p:nvPr>
            <p:ph type="body" sz="half" idx="10"/>
          </p:nvPr>
        </p:nvSpPr>
        <p:spPr>
          <a:xfrm>
            <a:off x="152400" y="990600"/>
            <a:ext cx="3124200" cy="5257800"/>
          </a:xfrm>
        </p:spPr>
        <p:txBody>
          <a:bodyPr/>
          <a:lstStyle/>
          <a:p>
            <a:r>
              <a:rPr lang="en-US" sz="2000" dirty="0" smtClean="0"/>
              <a:t>Keeping an eye on vacuum. We have preventively closed the vacuum valves in point 8 and 1.</a:t>
            </a:r>
          </a:p>
          <a:p>
            <a:r>
              <a:rPr lang="en-US" sz="2000" dirty="0" err="1" smtClean="0"/>
              <a:t>Cryo</a:t>
            </a:r>
            <a:r>
              <a:rPr lang="en-US" sz="2000" dirty="0" smtClean="0"/>
              <a:t> team keeping beam screen temperature higher than cold mass</a:t>
            </a:r>
          </a:p>
          <a:p>
            <a:r>
              <a:rPr lang="en-US" sz="2000" dirty="0" smtClean="0"/>
              <a:t>Might need “bake-out” of the beam screen. Follow-up with vacuum expert.</a:t>
            </a:r>
            <a:endParaRPr lang="en-US" sz="2000" dirty="0"/>
          </a:p>
        </p:txBody>
      </p:sp>
      <p:pic>
        <p:nvPicPr>
          <p:cNvPr id="1026" name="Picture 2" descr="http://elogbook.cern.ch/eLogbook/attach_reader?attach_id=1170271"/>
          <p:cNvPicPr>
            <a:picLocks noChangeAspect="1" noChangeArrowheads="1"/>
          </p:cNvPicPr>
          <p:nvPr/>
        </p:nvPicPr>
        <p:blipFill>
          <a:blip r:embed="rId2" cstate="print"/>
          <a:srcRect/>
          <a:stretch>
            <a:fillRect/>
          </a:stretch>
        </p:blipFill>
        <p:spPr bwMode="auto">
          <a:xfrm>
            <a:off x="3331845" y="990600"/>
            <a:ext cx="5812155" cy="496633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2800" dirty="0" err="1" smtClean="0"/>
              <a:t>Cryo</a:t>
            </a:r>
            <a:r>
              <a:rPr lang="en-GB" sz="2800" dirty="0" smtClean="0"/>
              <a:t> recovery: not before 22:00</a:t>
            </a:r>
          </a:p>
          <a:p>
            <a:r>
              <a:rPr lang="en-GB" sz="2800" dirty="0" smtClean="0"/>
              <a:t>Restart this evening.</a:t>
            </a:r>
          </a:p>
          <a:p>
            <a:endParaRPr lang="en-GB" sz="2000" dirty="0" smtClean="0"/>
          </a:p>
          <a:p>
            <a:pPr lvl="1"/>
            <a:endParaRPr lang="en-GB" sz="2400" dirty="0" smtClean="0"/>
          </a:p>
          <a:p>
            <a:pPr lvl="1"/>
            <a:endParaRPr lang="en-GB" sz="2400" dirty="0" smtClean="0"/>
          </a:p>
          <a:p>
            <a:pPr>
              <a:buNone/>
            </a:pPr>
            <a:endParaRPr lang="en-GB" sz="2800" dirty="0"/>
          </a:p>
        </p:txBody>
      </p:sp>
      <p:sp>
        <p:nvSpPr>
          <p:cNvPr id="3" name="Title 2"/>
          <p:cNvSpPr>
            <a:spLocks noGrp="1"/>
          </p:cNvSpPr>
          <p:nvPr>
            <p:ph type="title"/>
          </p:nvPr>
        </p:nvSpPr>
        <p:spPr/>
        <p:txBody>
          <a:bodyPr/>
          <a:lstStyle/>
          <a:p>
            <a:r>
              <a:rPr lang="en-GB" dirty="0" smtClean="0"/>
              <a:t>Plan</a:t>
            </a:r>
            <a:endParaRPr lang="en-GB" dirty="0"/>
          </a:p>
        </p:txBody>
      </p:sp>
    </p:spTree>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23466</TotalTime>
  <Words>443</Words>
  <Application>Microsoft Office PowerPoint</Application>
  <PresentationFormat>On-screen Show (4:3)</PresentationFormat>
  <Paragraphs>65</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LHCpresentations</vt:lpstr>
      <vt:lpstr>Sat 18/6 – Sun 19/6</vt:lpstr>
      <vt:lpstr>RF</vt:lpstr>
      <vt:lpstr>Beam dumps due to BIC (E. Carlier, B. Puccio, B. Todd) </vt:lpstr>
      <vt:lpstr>Beam dumps due to BIC (B. Puccio, B. Todd) </vt:lpstr>
      <vt:lpstr>Injection (V. Kain)</vt:lpstr>
      <vt:lpstr>Injection (V. Kain)</vt:lpstr>
      <vt:lpstr>Cryogenics problem</vt:lpstr>
      <vt:lpstr>Vacuum</vt:lpstr>
      <vt:lpstr>Plan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2047</cp:revision>
  <dcterms:created xsi:type="dcterms:W3CDTF">2010-04-25T23:23:07Z</dcterms:created>
  <dcterms:modified xsi:type="dcterms:W3CDTF">2011-06-19T07:41:55Z</dcterms:modified>
</cp:coreProperties>
</file>