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7"/>
  </p:notesMasterIdLst>
  <p:handoutMasterIdLst>
    <p:handoutMasterId r:id="rId28"/>
  </p:handoutMasterIdLst>
  <p:sldIdLst>
    <p:sldId id="1310" r:id="rId2"/>
    <p:sldId id="1317" r:id="rId3"/>
    <p:sldId id="1285" r:id="rId4"/>
    <p:sldId id="1318" r:id="rId5"/>
    <p:sldId id="1311" r:id="rId6"/>
    <p:sldId id="1320" r:id="rId7"/>
    <p:sldId id="1321" r:id="rId8"/>
    <p:sldId id="1286" r:id="rId9"/>
    <p:sldId id="1305" r:id="rId10"/>
    <p:sldId id="1287" r:id="rId11"/>
    <p:sldId id="1293" r:id="rId12"/>
    <p:sldId id="1289" r:id="rId13"/>
    <p:sldId id="1301" r:id="rId14"/>
    <p:sldId id="1302" r:id="rId15"/>
    <p:sldId id="1313" r:id="rId16"/>
    <p:sldId id="1315" r:id="rId17"/>
    <p:sldId id="1312" r:id="rId18"/>
    <p:sldId id="1291" r:id="rId19"/>
    <p:sldId id="1292" r:id="rId20"/>
    <p:sldId id="1294" r:id="rId21"/>
    <p:sldId id="1316" r:id="rId22"/>
    <p:sldId id="1309" r:id="rId23"/>
    <p:sldId id="1307" r:id="rId24"/>
    <p:sldId id="1319" r:id="rId25"/>
    <p:sldId id="1322" r:id="rId26"/>
  </p:sldIdLst>
  <p:sldSz cx="9144000" cy="6858000" type="screen4x3"/>
  <p:notesSz cx="6797675" cy="9928225"/>
  <p:defaultTextStyle>
    <a:defPPr>
      <a:defRPr lang="en-US"/>
    </a:defPPr>
    <a:lvl1pPr algn="ctr" rtl="0" eaLnBrk="0" fontAlgn="base" hangingPunct="0">
      <a:spcBef>
        <a:spcPct val="50000"/>
      </a:spcBef>
      <a:spcAft>
        <a:spcPct val="0"/>
      </a:spcAft>
      <a:defRPr sz="2000" kern="1200">
        <a:solidFill>
          <a:schemeClr val="bg2"/>
        </a:solidFill>
        <a:latin typeface="Arial" charset="0"/>
        <a:ea typeface="+mn-ea"/>
        <a:cs typeface="+mn-cs"/>
      </a:defRPr>
    </a:lvl1pPr>
    <a:lvl2pPr marL="457200" algn="ctr" rtl="0" eaLnBrk="0" fontAlgn="base" hangingPunct="0">
      <a:spcBef>
        <a:spcPct val="50000"/>
      </a:spcBef>
      <a:spcAft>
        <a:spcPct val="0"/>
      </a:spcAft>
      <a:defRPr sz="2000" kern="1200">
        <a:solidFill>
          <a:schemeClr val="bg2"/>
        </a:solidFill>
        <a:latin typeface="Arial" charset="0"/>
        <a:ea typeface="+mn-ea"/>
        <a:cs typeface="+mn-cs"/>
      </a:defRPr>
    </a:lvl2pPr>
    <a:lvl3pPr marL="914400" algn="ctr" rtl="0" eaLnBrk="0" fontAlgn="base" hangingPunct="0">
      <a:spcBef>
        <a:spcPct val="50000"/>
      </a:spcBef>
      <a:spcAft>
        <a:spcPct val="0"/>
      </a:spcAft>
      <a:defRPr sz="2000" kern="1200">
        <a:solidFill>
          <a:schemeClr val="bg2"/>
        </a:solidFill>
        <a:latin typeface="Arial" charset="0"/>
        <a:ea typeface="+mn-ea"/>
        <a:cs typeface="+mn-cs"/>
      </a:defRPr>
    </a:lvl3pPr>
    <a:lvl4pPr marL="1371600" algn="ctr" rtl="0" eaLnBrk="0" fontAlgn="base" hangingPunct="0">
      <a:spcBef>
        <a:spcPct val="50000"/>
      </a:spcBef>
      <a:spcAft>
        <a:spcPct val="0"/>
      </a:spcAft>
      <a:defRPr sz="2000" kern="1200">
        <a:solidFill>
          <a:schemeClr val="bg2"/>
        </a:solidFill>
        <a:latin typeface="Arial" charset="0"/>
        <a:ea typeface="+mn-ea"/>
        <a:cs typeface="+mn-cs"/>
      </a:defRPr>
    </a:lvl4pPr>
    <a:lvl5pPr marL="1828800" algn="ctr" rtl="0" eaLnBrk="0" fontAlgn="base" hangingPunct="0">
      <a:spcBef>
        <a:spcPct val="50000"/>
      </a:spcBef>
      <a:spcAft>
        <a:spcPct val="0"/>
      </a:spcAft>
      <a:defRPr sz="2000" kern="1200">
        <a:solidFill>
          <a:schemeClr val="bg2"/>
        </a:solidFill>
        <a:latin typeface="Arial" charset="0"/>
        <a:ea typeface="+mn-ea"/>
        <a:cs typeface="+mn-cs"/>
      </a:defRPr>
    </a:lvl5pPr>
    <a:lvl6pPr marL="2286000" algn="l" defTabSz="914400" rtl="0" eaLnBrk="1" latinLnBrk="0" hangingPunct="1">
      <a:defRPr sz="2000" kern="1200">
        <a:solidFill>
          <a:schemeClr val="bg2"/>
        </a:solidFill>
        <a:latin typeface="Arial" charset="0"/>
        <a:ea typeface="+mn-ea"/>
        <a:cs typeface="+mn-cs"/>
      </a:defRPr>
    </a:lvl6pPr>
    <a:lvl7pPr marL="2743200" algn="l" defTabSz="914400" rtl="0" eaLnBrk="1" latinLnBrk="0" hangingPunct="1">
      <a:defRPr sz="2000" kern="1200">
        <a:solidFill>
          <a:schemeClr val="bg2"/>
        </a:solidFill>
        <a:latin typeface="Arial" charset="0"/>
        <a:ea typeface="+mn-ea"/>
        <a:cs typeface="+mn-cs"/>
      </a:defRPr>
    </a:lvl7pPr>
    <a:lvl8pPr marL="3200400" algn="l" defTabSz="914400" rtl="0" eaLnBrk="1" latinLnBrk="0" hangingPunct="1">
      <a:defRPr sz="2000" kern="1200">
        <a:solidFill>
          <a:schemeClr val="bg2"/>
        </a:solidFill>
        <a:latin typeface="Arial" charset="0"/>
        <a:ea typeface="+mn-ea"/>
        <a:cs typeface="+mn-cs"/>
      </a:defRPr>
    </a:lvl8pPr>
    <a:lvl9pPr marL="3657600" algn="l" defTabSz="914400" rtl="0" eaLnBrk="1" latinLnBrk="0" hangingPunct="1">
      <a:defRPr sz="20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4FBE"/>
    <a:srgbClr val="B02E9D"/>
    <a:srgbClr val="0000FF"/>
    <a:srgbClr val="008000"/>
    <a:srgbClr val="FF0000"/>
    <a:srgbClr val="FFFF99"/>
    <a:srgbClr val="CC0066"/>
    <a:srgbClr val="99FF99"/>
    <a:srgbClr val="FFCCCC"/>
    <a:srgbClr val="9FCA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7" autoAdjust="0"/>
    <p:restoredTop sz="95267" autoAdjust="0"/>
  </p:normalViewPr>
  <p:slideViewPr>
    <p:cSldViewPr>
      <p:cViewPr varScale="1">
        <p:scale>
          <a:sx n="97" d="100"/>
          <a:sy n="97" d="100"/>
        </p:scale>
        <p:origin x="-468" y="-90"/>
      </p:cViewPr>
      <p:guideLst>
        <p:guide orient="horz" pos="2160"/>
        <p:guide pos="5103"/>
      </p:guideLst>
    </p:cSldViewPr>
  </p:slideViewPr>
  <p:notesTextViewPr>
    <p:cViewPr>
      <p:scale>
        <a:sx n="100" d="100"/>
        <a:sy n="100" d="100"/>
      </p:scale>
      <p:origin x="0" y="0"/>
    </p:cViewPr>
  </p:notesTextViewPr>
  <p:sorterViewPr>
    <p:cViewPr>
      <p:scale>
        <a:sx n="66" d="100"/>
        <a:sy n="66"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7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6751"/>
          </a:xfrm>
          <a:prstGeom prst="rect">
            <a:avLst/>
          </a:prstGeom>
        </p:spPr>
        <p:txBody>
          <a:bodyPr vert="horz" lIns="91440" tIns="45720" rIns="91440" bIns="45720" rtlCol="0"/>
          <a:lstStyle>
            <a:lvl1pPr algn="r">
              <a:defRPr sz="1200"/>
            </a:lvl1pPr>
          </a:lstStyle>
          <a:p>
            <a:fld id="{0271544C-6647-7A44-A30B-40518DF4CE46}" type="datetimeFigureOut">
              <a:rPr lang="en-US" smtClean="0"/>
              <a:pPr/>
              <a:t>6/14/2011</a:t>
            </a:fld>
            <a:endParaRPr lang="en-US"/>
          </a:p>
        </p:txBody>
      </p:sp>
      <p:sp>
        <p:nvSpPr>
          <p:cNvPr id="4" name="Footer Placeholder 3"/>
          <p:cNvSpPr>
            <a:spLocks noGrp="1"/>
          </p:cNvSpPr>
          <p:nvPr>
            <p:ph type="ftr" sz="quarter" idx="2"/>
          </p:nvPr>
        </p:nvSpPr>
        <p:spPr>
          <a:xfrm>
            <a:off x="0" y="9429779"/>
            <a:ext cx="2946275" cy="4967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9779"/>
            <a:ext cx="2946275" cy="496751"/>
          </a:xfrm>
          <a:prstGeom prst="rect">
            <a:avLst/>
          </a:prstGeom>
        </p:spPr>
        <p:txBody>
          <a:bodyPr vert="horz" lIns="91440" tIns="45720" rIns="91440" bIns="45720" rtlCol="0" anchor="b"/>
          <a:lstStyle>
            <a:lvl1pPr algn="r">
              <a:defRPr sz="1200"/>
            </a:lvl1pPr>
          </a:lstStyle>
          <a:p>
            <a:fld id="{311DEE20-7222-3F4B-902C-214D1A5332D5}" type="slidenum">
              <a:rPr lang="en-US" smtClean="0"/>
              <a:pPr/>
              <a:t>‹#›</a:t>
            </a:fld>
            <a:endParaRPr lang="en-US"/>
          </a:p>
        </p:txBody>
      </p:sp>
    </p:spTree>
    <p:extLst>
      <p:ext uri="{BB962C8B-B14F-4D97-AF65-F5344CB8AC3E}">
        <p14:creationId xmlns:p14="http://schemas.microsoft.com/office/powerpoint/2010/main" xmlns="" val="347026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4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spcBef>
                <a:spcPct val="0"/>
              </a:spcBef>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174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eaLnBrk="1" hangingPunct="1">
              <a:spcBef>
                <a:spcPct val="0"/>
              </a:spcBef>
              <a:defRPr sz="1200">
                <a:solidFill>
                  <a:schemeClr val="tx1"/>
                </a:solidFill>
              </a:defRPr>
            </a:lvl1pPr>
          </a:lstStyle>
          <a:p>
            <a:endParaRPr lang="en-US"/>
          </a:p>
        </p:txBody>
      </p:sp>
      <p:sp>
        <p:nvSpPr>
          <p:cNvPr id="3175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spcBef>
                <a:spcPct val="0"/>
              </a:spcBef>
              <a:defRPr sz="1200">
                <a:solidFill>
                  <a:schemeClr val="tx1"/>
                </a:solidFill>
              </a:defRPr>
            </a:lvl1pPr>
          </a:lstStyle>
          <a:p>
            <a:fld id="{1EE94C69-A77A-4829-890D-081FF2A6740B}" type="slidenum">
              <a:rPr lang="en-US"/>
              <a:pPr/>
              <a:t>‹#›</a:t>
            </a:fld>
            <a:endParaRPr lang="en-US"/>
          </a:p>
        </p:txBody>
      </p:sp>
    </p:spTree>
    <p:extLst>
      <p:ext uri="{BB962C8B-B14F-4D97-AF65-F5344CB8AC3E}">
        <p14:creationId xmlns:p14="http://schemas.microsoft.com/office/powerpoint/2010/main" xmlns="" val="446173138"/>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06DE8-332D-4A70-902C-D76086C68212}" type="slidenum">
              <a:rPr lang="en-US"/>
              <a:pPr/>
              <a:t>13</a:t>
            </a:fld>
            <a:endParaRPr lang="en-US"/>
          </a:p>
        </p:txBody>
      </p:sp>
      <p:sp>
        <p:nvSpPr>
          <p:cNvPr id="5122" name="Rectangle 2"/>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5123" name="Rectangle 3"/>
          <p:cNvSpPr>
            <a:spLocks noGrp="1" noChangeArrowheads="1"/>
          </p:cNvSpPr>
          <p:nvPr>
            <p:ph type="body" idx="1"/>
          </p:nvPr>
        </p:nvSpPr>
        <p:spPr bwMode="auto">
          <a:xfrm>
            <a:off x="906357" y="4715907"/>
            <a:ext cx="4984962" cy="4467701"/>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44000" cy="6858000"/>
            <a:chOff x="0" y="0"/>
            <a:chExt cx="5760" cy="4320"/>
          </a:xfrm>
        </p:grpSpPr>
        <p:sp>
          <p:nvSpPr>
            <p:cNvPr id="2560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1" hangingPunct="1">
                <a:spcBef>
                  <a:spcPct val="0"/>
                </a:spcBef>
              </a:pPr>
              <a:endParaRPr lang="en-US" sz="2400">
                <a:solidFill>
                  <a:schemeClr val="tx1"/>
                </a:solidFill>
                <a:latin typeface="Times New Roman" pitchFamily="18" charset="0"/>
              </a:endParaRPr>
            </a:p>
          </p:txBody>
        </p:sp>
        <p:sp>
          <p:nvSpPr>
            <p:cNvPr id="2560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nvGrpSpPr>
            <p:cNvPr id="25605" name="Group 5"/>
            <p:cNvGrpSpPr>
              <a:grpSpLocks/>
            </p:cNvGrpSpPr>
            <p:nvPr/>
          </p:nvGrpSpPr>
          <p:grpSpPr bwMode="auto">
            <a:xfrm>
              <a:off x="0" y="672"/>
              <a:ext cx="1806" cy="1989"/>
              <a:chOff x="0" y="672"/>
              <a:chExt cx="1806" cy="1989"/>
            </a:xfrm>
          </p:grpSpPr>
          <p:sp>
            <p:nvSpPr>
              <p:cNvPr id="2560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0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sp>
            <p:nvSpPr>
              <p:cNvPr id="2561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eaLnBrk="1" hangingPunct="1">
                  <a:spcBef>
                    <a:spcPct val="0"/>
                  </a:spcBef>
                </a:pPr>
                <a:endParaRPr lang="en-US" sz="2400">
                  <a:solidFill>
                    <a:schemeClr val="tx1"/>
                  </a:solidFill>
                  <a:latin typeface="Times New Roman" pitchFamily="18" charset="0"/>
                </a:endParaRPr>
              </a:p>
            </p:txBody>
          </p:sp>
        </p:grpSp>
      </p:grpSp>
      <p:sp>
        <p:nvSpPr>
          <p:cNvPr id="25616" name="Rectangle 16"/>
          <p:cNvSpPr>
            <a:spLocks noGrp="1" noChangeArrowheads="1"/>
          </p:cNvSpPr>
          <p:nvPr>
            <p:ph type="dt" sz="half" idx="2"/>
          </p:nvPr>
        </p:nvSpPr>
        <p:spPr>
          <a:xfrm>
            <a:off x="457200" y="6248400"/>
            <a:ext cx="2133600" cy="457200"/>
          </a:xfrm>
        </p:spPr>
        <p:txBody>
          <a:bodyPr/>
          <a:lstStyle>
            <a:lvl1pPr>
              <a:defRPr>
                <a:solidFill>
                  <a:schemeClr val="tx1"/>
                </a:solidFill>
              </a:defRPr>
            </a:lvl1pPr>
          </a:lstStyle>
          <a:p>
            <a:r>
              <a:rPr lang="en-US" smtClean="0"/>
              <a:t>14/6/2011</a:t>
            </a:r>
            <a:endParaRPr lang="en-US"/>
          </a:p>
        </p:txBody>
      </p:sp>
      <p:sp>
        <p:nvSpPr>
          <p:cNvPr id="25617" name="Rectangle 17"/>
          <p:cNvSpPr>
            <a:spLocks noGrp="1" noChangeArrowheads="1"/>
          </p:cNvSpPr>
          <p:nvPr>
            <p:ph type="ftr" sz="quarter" idx="3"/>
          </p:nvPr>
        </p:nvSpPr>
        <p:spPr>
          <a:xfrm>
            <a:off x="3124200" y="6248400"/>
            <a:ext cx="2895600" cy="457200"/>
          </a:xfrm>
        </p:spPr>
        <p:txBody>
          <a:bodyPr/>
          <a:lstStyle>
            <a:lvl1pPr>
              <a:defRPr>
                <a:solidFill>
                  <a:schemeClr val="tx1"/>
                </a:solidFill>
              </a:defRPr>
            </a:lvl1pPr>
          </a:lstStyle>
          <a:p>
            <a:r>
              <a:rPr lang="en-US" smtClean="0"/>
              <a:t>LHC status</a:t>
            </a:r>
            <a:endParaRPr lang="en-US"/>
          </a:p>
        </p:txBody>
      </p:sp>
      <p:sp>
        <p:nvSpPr>
          <p:cNvPr id="25618" name="Rectangle 18"/>
          <p:cNvSpPr>
            <a:spLocks noGrp="1" noChangeArrowheads="1"/>
          </p:cNvSpPr>
          <p:nvPr>
            <p:ph type="sldNum" sz="quarter" idx="4"/>
          </p:nvPr>
        </p:nvSpPr>
        <p:spPr>
          <a:xfrm>
            <a:off x="6553200" y="6248400"/>
            <a:ext cx="2133600" cy="457200"/>
          </a:xfrm>
        </p:spPr>
        <p:txBody>
          <a:bodyPr/>
          <a:lstStyle>
            <a:lvl1pPr>
              <a:defRPr sz="1200">
                <a:solidFill>
                  <a:schemeClr val="tx1"/>
                </a:solidFill>
                <a:latin typeface="Arial Black" pitchFamily="34" charset="0"/>
              </a:defRPr>
            </a:lvl1pPr>
          </a:lstStyle>
          <a:p>
            <a:fld id="{42080964-D815-4D51-9BE1-AC88875DFBA6}" type="slidenum">
              <a:rPr lang="en-US"/>
              <a:pPr/>
              <a:t>‹#›</a:t>
            </a:fld>
            <a:endParaRPr lang="en-US"/>
          </a:p>
        </p:txBody>
      </p:sp>
      <p:sp>
        <p:nvSpPr>
          <p:cNvPr id="25619" name="Rectangle 19"/>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r>
              <a:rPr lang="en-US"/>
              <a:t>Click to edit Master title style</a:t>
            </a:r>
          </a:p>
        </p:txBody>
      </p:sp>
      <p:sp>
        <p:nvSpPr>
          <p:cNvPr id="256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89DD70A9-BAE9-49B5-BB4A-4022358022C0}"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14/6/2011</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5400"/>
            <a:ext cx="2112963" cy="628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400"/>
            <a:ext cx="6191250" cy="628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EE8FBF62-69F5-429E-9AEA-628EF2B2989F}"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14/6/2011</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632575"/>
            <a:ext cx="2895600" cy="252413"/>
          </a:xfrm>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a:xfrm>
            <a:off x="6902450" y="6632575"/>
            <a:ext cx="2133600" cy="252413"/>
          </a:xfrm>
        </p:spPr>
        <p:txBody>
          <a:bodyPr/>
          <a:lstStyle>
            <a:lvl1pPr>
              <a:defRPr/>
            </a:lvl1pPr>
          </a:lstStyle>
          <a:p>
            <a:fld id="{C49955D0-AFF1-4FD6-B1E6-F241286C4CD1}" type="slidenum">
              <a:rPr lang="en-US"/>
              <a:pPr/>
              <a:t>‹#›</a:t>
            </a:fld>
            <a:endParaRPr lang="en-US"/>
          </a:p>
        </p:txBody>
      </p:sp>
      <p:sp>
        <p:nvSpPr>
          <p:cNvPr id="7" name="Date Placeholder 6"/>
          <p:cNvSpPr>
            <a:spLocks noGrp="1"/>
          </p:cNvSpPr>
          <p:nvPr>
            <p:ph type="dt" sz="half" idx="12"/>
          </p:nvPr>
        </p:nvSpPr>
        <p:spPr>
          <a:xfrm>
            <a:off x="34925" y="6616700"/>
            <a:ext cx="2133600" cy="268288"/>
          </a:xfrm>
        </p:spPr>
        <p:txBody>
          <a:bodyPr/>
          <a:lstStyle>
            <a:lvl1pPr>
              <a:defRPr/>
            </a:lvl1pPr>
          </a:lstStyle>
          <a:p>
            <a:r>
              <a:rPr lang="en-US" smtClean="0"/>
              <a:t>14/6/2011</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25400"/>
            <a:ext cx="8229600" cy="523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96975"/>
            <a:ext cx="8229600" cy="5111750"/>
          </a:xfrm>
        </p:spPr>
        <p:txBody>
          <a:bodyPr/>
          <a:lstStyle/>
          <a:p>
            <a:endParaRPr lang="en-US"/>
          </a:p>
        </p:txBody>
      </p:sp>
      <p:sp>
        <p:nvSpPr>
          <p:cNvPr id="4" name="Footer Placeholder 3"/>
          <p:cNvSpPr>
            <a:spLocks noGrp="1"/>
          </p:cNvSpPr>
          <p:nvPr>
            <p:ph type="ftr" sz="quarter" idx="10"/>
          </p:nvPr>
        </p:nvSpPr>
        <p:spPr>
          <a:xfrm>
            <a:off x="3124200" y="6632575"/>
            <a:ext cx="2895600" cy="252413"/>
          </a:xfrm>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a:xfrm>
            <a:off x="6902450" y="6632575"/>
            <a:ext cx="2133600" cy="252413"/>
          </a:xfrm>
        </p:spPr>
        <p:txBody>
          <a:bodyPr/>
          <a:lstStyle>
            <a:lvl1pPr>
              <a:defRPr/>
            </a:lvl1pPr>
          </a:lstStyle>
          <a:p>
            <a:fld id="{4F3283CE-86ED-4A5A-9952-48D6A180EE0C}" type="slidenum">
              <a:rPr lang="en-US"/>
              <a:pPr/>
              <a:t>‹#›</a:t>
            </a:fld>
            <a:endParaRPr lang="en-US"/>
          </a:p>
        </p:txBody>
      </p:sp>
      <p:sp>
        <p:nvSpPr>
          <p:cNvPr id="6" name="Date Placeholder 5"/>
          <p:cNvSpPr>
            <a:spLocks noGrp="1"/>
          </p:cNvSpPr>
          <p:nvPr>
            <p:ph type="dt" sz="half" idx="12"/>
          </p:nvPr>
        </p:nvSpPr>
        <p:spPr>
          <a:xfrm>
            <a:off x="34925" y="6616700"/>
            <a:ext cx="2133600" cy="268288"/>
          </a:xfrm>
        </p:spPr>
        <p:txBody>
          <a:bodyPr/>
          <a:lstStyle>
            <a:lvl1pPr>
              <a:defRPr/>
            </a:lvl1pPr>
          </a:lstStyle>
          <a:p>
            <a:r>
              <a:rPr lang="en-US" smtClean="0"/>
              <a:t>14/6/2011</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descr="newlhc logo1.gif"/>
          <p:cNvPicPr>
            <a:picLocks noChangeAspect="1"/>
          </p:cNvPicPr>
          <p:nvPr userDrawn="1"/>
        </p:nvPicPr>
        <p:blipFill>
          <a:blip r:embed="rId2"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1" name="Text Placeholder 10"/>
          <p:cNvSpPr>
            <a:spLocks noGrp="1"/>
          </p:cNvSpPr>
          <p:nvPr>
            <p:ph type="body" sz="quarter" idx="10"/>
          </p:nvPr>
        </p:nvSpPr>
        <p:spPr>
          <a:xfrm>
            <a:off x="685800" y="1295400"/>
            <a:ext cx="8128000" cy="459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a:lstStyle>
            <a:lvl1pPr>
              <a:defRPr sz="3600"/>
            </a:lvl1pPr>
          </a:lstStyle>
          <a:p>
            <a:pPr lvl="0"/>
            <a:r>
              <a:rPr lang="en-US" dirty="0" smtClean="0"/>
              <a:t>Click to edit Master title style</a:t>
            </a:r>
          </a:p>
        </p:txBody>
      </p:sp>
      <p:sp>
        <p:nvSpPr>
          <p:cNvPr id="5" name="Date Placeholder 3"/>
          <p:cNvSpPr>
            <a:spLocks noGrp="1"/>
          </p:cNvSpPr>
          <p:nvPr>
            <p:ph type="dt" sz="half" idx="11"/>
          </p:nvPr>
        </p:nvSpPr>
        <p:spPr>
          <a:xfrm>
            <a:off x="204788" y="6553200"/>
            <a:ext cx="1199009" cy="198438"/>
          </a:xfrm>
        </p:spPr>
        <p:txBody>
          <a:bodyPr/>
          <a:lstStyle>
            <a:lvl1pPr algn="l" fontAlgn="auto">
              <a:spcBef>
                <a:spcPts val="0"/>
              </a:spcBef>
              <a:spcAft>
                <a:spcPts val="0"/>
              </a:spcAft>
              <a:defRPr sz="1200" smtClean="0">
                <a:solidFill>
                  <a:schemeClr val="tx1">
                    <a:tint val="75000"/>
                  </a:schemeClr>
                </a:solidFill>
                <a:latin typeface="+mj-lt"/>
              </a:defRPr>
            </a:lvl1pPr>
          </a:lstStyle>
          <a:p>
            <a:pPr>
              <a:defRPr/>
            </a:pPr>
            <a:r>
              <a:rPr lang="en-US" smtClean="0"/>
              <a:t>14/6/2011</a:t>
            </a:r>
            <a:endParaRPr lang="en-US" dirty="0"/>
          </a:p>
        </p:txBody>
      </p:sp>
      <p:sp>
        <p:nvSpPr>
          <p:cNvPr id="6" name="Footer Placeholder 4"/>
          <p:cNvSpPr>
            <a:spLocks noGrp="1"/>
          </p:cNvSpPr>
          <p:nvPr>
            <p:ph type="ftr" sz="quarter" idx="12"/>
          </p:nvPr>
        </p:nvSpPr>
        <p:spPr>
          <a:xfrm>
            <a:off x="1764402" y="6553200"/>
            <a:ext cx="5615189" cy="198438"/>
          </a:xfrm>
        </p:spPr>
        <p:txBody>
          <a:bodyPr/>
          <a:lstStyle>
            <a:lvl1pPr algn="ctr" fontAlgn="auto">
              <a:spcBef>
                <a:spcPts val="0"/>
              </a:spcBef>
              <a:spcAft>
                <a:spcPts val="0"/>
              </a:spcAft>
              <a:defRPr sz="1200" dirty="0" smtClean="0">
                <a:solidFill>
                  <a:schemeClr val="tx1">
                    <a:tint val="75000"/>
                  </a:schemeClr>
                </a:solidFill>
                <a:latin typeface="+mj-lt"/>
              </a:defRPr>
            </a:lvl1pPr>
          </a:lstStyle>
          <a:p>
            <a:pPr>
              <a:defRPr/>
            </a:pPr>
            <a:r>
              <a:rPr lang="en-US" smtClean="0"/>
              <a:t>LHC status</a:t>
            </a:r>
            <a:endParaRPr lang="en-US"/>
          </a:p>
        </p:txBody>
      </p:sp>
      <p:sp>
        <p:nvSpPr>
          <p:cNvPr id="7" name="Slide Number Placeholder 5"/>
          <p:cNvSpPr>
            <a:spLocks noGrp="1"/>
          </p:cNvSpPr>
          <p:nvPr>
            <p:ph type="sldNum" sz="quarter" idx="13"/>
          </p:nvPr>
        </p:nvSpPr>
        <p:spPr>
          <a:xfrm>
            <a:off x="8433851" y="6553200"/>
            <a:ext cx="495837" cy="198438"/>
          </a:xfrm>
        </p:spPr>
        <p:txBody>
          <a:bodyPr/>
          <a:lstStyle>
            <a:lvl1pPr algn="r" fontAlgn="auto">
              <a:spcBef>
                <a:spcPts val="0"/>
              </a:spcBef>
              <a:spcAft>
                <a:spcPts val="0"/>
              </a:spcAft>
              <a:defRPr sz="1200" smtClean="0">
                <a:solidFill>
                  <a:schemeClr val="tx1">
                    <a:tint val="75000"/>
                  </a:schemeClr>
                </a:solidFill>
                <a:latin typeface="+mj-lt"/>
              </a:defRPr>
            </a:lvl1pPr>
          </a:lstStyle>
          <a:p>
            <a:pPr>
              <a:defRPr/>
            </a:pPr>
            <a:fld id="{F5548BC7-4E35-4494-AD1E-CD52997EA5ED}" type="slidenum">
              <a:rPr lang="en-US"/>
              <a:pPr>
                <a:defRPr/>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endParaRPr lang="en-US" dirty="0"/>
          </a:p>
        </p:txBody>
      </p:sp>
      <p:sp>
        <p:nvSpPr>
          <p:cNvPr id="7" name="Footer Placeholder 3"/>
          <p:cNvSpPr>
            <a:spLocks noGrp="1"/>
          </p:cNvSpPr>
          <p:nvPr userDrawn="1">
            <p:ph type="ftr" sz="quarter" idx="10"/>
          </p:nvPr>
        </p:nvSpPr>
        <p:spPr>
          <a:xfrm>
            <a:off x="3124200" y="6632575"/>
            <a:ext cx="2895600" cy="252413"/>
          </a:xfrm>
        </p:spPr>
        <p:txBody>
          <a:bodyPr/>
          <a:lstStyle/>
          <a:p>
            <a:r>
              <a:rPr lang="en-US" smtClean="0"/>
              <a:t>LHC status</a:t>
            </a:r>
            <a:endParaRPr lang="en-US" dirty="0"/>
          </a:p>
        </p:txBody>
      </p:sp>
      <p:sp>
        <p:nvSpPr>
          <p:cNvPr id="8" name="Date Placeholder 4"/>
          <p:cNvSpPr>
            <a:spLocks noGrp="1"/>
          </p:cNvSpPr>
          <p:nvPr userDrawn="1">
            <p:ph type="dt" sz="half" idx="12"/>
          </p:nvPr>
        </p:nvSpPr>
        <p:spPr>
          <a:xfrm>
            <a:off x="34925" y="6616700"/>
            <a:ext cx="2133600" cy="268288"/>
          </a:xfrm>
        </p:spPr>
        <p:txBody>
          <a:bodyPr/>
          <a:lstStyle>
            <a:lvl1pPr>
              <a:defRPr/>
            </a:lvl1pPr>
          </a:lstStyle>
          <a:p>
            <a:r>
              <a:rPr lang="en-US" smtClean="0"/>
              <a:t>14/6/2011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LHC status</a:t>
            </a:r>
            <a:endParaRPr lang="en-US"/>
          </a:p>
        </p:txBody>
      </p:sp>
      <p:sp>
        <p:nvSpPr>
          <p:cNvPr id="5" name="Slide Number Placeholder 4"/>
          <p:cNvSpPr>
            <a:spLocks noGrp="1"/>
          </p:cNvSpPr>
          <p:nvPr>
            <p:ph type="sldNum" sz="quarter" idx="11"/>
          </p:nvPr>
        </p:nvSpPr>
        <p:spPr/>
        <p:txBody>
          <a:bodyPr/>
          <a:lstStyle>
            <a:lvl1pPr>
              <a:defRPr/>
            </a:lvl1pPr>
          </a:lstStyle>
          <a:p>
            <a:fld id="{16E0ED20-7A76-4972-AE92-35B37E632041}"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smtClean="0"/>
              <a:t>14/6/2011</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96975"/>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E8C3C834-58DF-41D7-88B7-80F9B44404A1}"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14/6/2011</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smtClean="0"/>
              <a:t>LHC status</a:t>
            </a:r>
            <a:endParaRPr lang="en-US"/>
          </a:p>
        </p:txBody>
      </p:sp>
      <p:sp>
        <p:nvSpPr>
          <p:cNvPr id="8" name="Slide Number Placeholder 7"/>
          <p:cNvSpPr>
            <a:spLocks noGrp="1"/>
          </p:cNvSpPr>
          <p:nvPr>
            <p:ph type="sldNum" sz="quarter" idx="11"/>
          </p:nvPr>
        </p:nvSpPr>
        <p:spPr/>
        <p:txBody>
          <a:bodyPr/>
          <a:lstStyle>
            <a:lvl1pPr>
              <a:defRPr/>
            </a:lvl1pPr>
          </a:lstStyle>
          <a:p>
            <a:fld id="{B5E1D296-40C6-4194-BE1B-ED8CF69751C5}"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smtClean="0"/>
              <a:t>14/6/2011</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LHC status</a:t>
            </a:r>
            <a:endParaRPr lang="en-US" dirty="0"/>
          </a:p>
        </p:txBody>
      </p:sp>
      <p:sp>
        <p:nvSpPr>
          <p:cNvPr id="4" name="Slide Number Placeholder 3"/>
          <p:cNvSpPr>
            <a:spLocks noGrp="1"/>
          </p:cNvSpPr>
          <p:nvPr>
            <p:ph type="sldNum" sz="quarter" idx="11"/>
          </p:nvPr>
        </p:nvSpPr>
        <p:spPr/>
        <p:txBody>
          <a:bodyPr/>
          <a:lstStyle>
            <a:lvl1pPr>
              <a:defRPr/>
            </a:lvl1pPr>
          </a:lstStyle>
          <a:p>
            <a:fld id="{20D66058-8582-419F-AA3B-A79C8D77E78A}"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smtClean="0"/>
              <a:t>14/6/2011</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LHC status</a:t>
            </a:r>
            <a:endParaRPr lang="en-US"/>
          </a:p>
        </p:txBody>
      </p:sp>
      <p:sp>
        <p:nvSpPr>
          <p:cNvPr id="3" name="Slide Number Placeholder 2"/>
          <p:cNvSpPr>
            <a:spLocks noGrp="1"/>
          </p:cNvSpPr>
          <p:nvPr>
            <p:ph type="sldNum" sz="quarter" idx="11"/>
          </p:nvPr>
        </p:nvSpPr>
        <p:spPr/>
        <p:txBody>
          <a:bodyPr/>
          <a:lstStyle>
            <a:lvl1pPr>
              <a:defRPr/>
            </a:lvl1pPr>
          </a:lstStyle>
          <a:p>
            <a:fld id="{35627ED7-E218-4887-B885-6131837B1356}"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smtClean="0"/>
              <a:t>14/6/2011</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255E8A60-F04D-4DB5-AB5E-D47017D00F30}"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14/6/2011</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LHC status</a:t>
            </a:r>
            <a:endParaRPr lang="en-US"/>
          </a:p>
        </p:txBody>
      </p:sp>
      <p:sp>
        <p:nvSpPr>
          <p:cNvPr id="6" name="Slide Number Placeholder 5"/>
          <p:cNvSpPr>
            <a:spLocks noGrp="1"/>
          </p:cNvSpPr>
          <p:nvPr>
            <p:ph type="sldNum" sz="quarter" idx="11"/>
          </p:nvPr>
        </p:nvSpPr>
        <p:spPr/>
        <p:txBody>
          <a:bodyPr/>
          <a:lstStyle>
            <a:lvl1pPr>
              <a:defRPr/>
            </a:lvl1pPr>
          </a:lstStyle>
          <a:p>
            <a:fld id="{776E6735-74B0-4165-999F-8C826942DD75}"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smtClean="0"/>
              <a:t>14/6/2011</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Rectangle 2"/>
          <p:cNvSpPr>
            <a:spLocks noGrp="1" noChangeArrowheads="1"/>
          </p:cNvSpPr>
          <p:nvPr>
            <p:ph type="ftr" sz="quarter" idx="3"/>
          </p:nvPr>
        </p:nvSpPr>
        <p:spPr bwMode="auto">
          <a:xfrm>
            <a:off x="3124200" y="6632575"/>
            <a:ext cx="2895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lvl1pPr>
          </a:lstStyle>
          <a:p>
            <a:r>
              <a:rPr lang="en-US" smtClean="0"/>
              <a:t>LHC status</a:t>
            </a:r>
            <a:endParaRPr lang="en-US" dirty="0"/>
          </a:p>
        </p:txBody>
      </p:sp>
      <p:sp>
        <p:nvSpPr>
          <p:cNvPr id="24579" name="Rectangle 3"/>
          <p:cNvSpPr>
            <a:spLocks noGrp="1" noChangeArrowheads="1"/>
          </p:cNvSpPr>
          <p:nvPr>
            <p:ph type="sldNum" sz="quarter" idx="4"/>
          </p:nvPr>
        </p:nvSpPr>
        <p:spPr bwMode="auto">
          <a:xfrm>
            <a:off x="6902450" y="6632575"/>
            <a:ext cx="2133600" cy="252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a:lvl1pPr>
          </a:lstStyle>
          <a:p>
            <a:fld id="{212BBE4B-11BF-433F-B4D5-C48334632EB9}" type="slidenum">
              <a:rPr lang="en-US"/>
              <a:pPr/>
              <a:t>‹#›</a:t>
            </a:fld>
            <a:endParaRPr lang="en-US"/>
          </a:p>
        </p:txBody>
      </p:sp>
      <p:sp>
        <p:nvSpPr>
          <p:cNvPr id="24590" name="Rectangle 14"/>
          <p:cNvSpPr>
            <a:spLocks noGrp="1" noChangeArrowheads="1"/>
          </p:cNvSpPr>
          <p:nvPr>
            <p:ph type="title"/>
          </p:nvPr>
        </p:nvSpPr>
        <p:spPr bwMode="auto">
          <a:xfrm>
            <a:off x="684213" y="25400"/>
            <a:ext cx="8229600" cy="523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91" name="Rectangle 15"/>
          <p:cNvSpPr>
            <a:spLocks noGrp="1" noChangeArrowheads="1"/>
          </p:cNvSpPr>
          <p:nvPr>
            <p:ph type="body" idx="1"/>
          </p:nvPr>
        </p:nvSpPr>
        <p:spPr bwMode="auto">
          <a:xfrm>
            <a:off x="457200" y="1196975"/>
            <a:ext cx="8229600" cy="5111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592" name="Rectangle 16"/>
          <p:cNvSpPr>
            <a:spLocks noGrp="1" noChangeArrowheads="1"/>
          </p:cNvSpPr>
          <p:nvPr>
            <p:ph type="dt" sz="half" idx="2"/>
          </p:nvPr>
        </p:nvSpPr>
        <p:spPr bwMode="auto">
          <a:xfrm>
            <a:off x="34925" y="6616700"/>
            <a:ext cx="2133600"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vl1pPr>
          </a:lstStyle>
          <a:p>
            <a:r>
              <a:rPr lang="en-US" smtClean="0"/>
              <a:t>14/6/2011</a:t>
            </a:r>
            <a:endParaRPr lang="en-US" dirty="0"/>
          </a:p>
        </p:txBody>
      </p:sp>
      <p:sp>
        <p:nvSpPr>
          <p:cNvPr id="24593" name="Line 17"/>
          <p:cNvSpPr>
            <a:spLocks noChangeShapeType="1"/>
          </p:cNvSpPr>
          <p:nvPr/>
        </p:nvSpPr>
        <p:spPr bwMode="auto">
          <a:xfrm>
            <a:off x="684213" y="620713"/>
            <a:ext cx="8280400" cy="0"/>
          </a:xfrm>
          <a:prstGeom prst="line">
            <a:avLst/>
          </a:prstGeom>
          <a:noFill/>
          <a:ln w="25400" cap="sq">
            <a:solidFill>
              <a:schemeClr val="bg2"/>
            </a:solidFill>
            <a:round/>
            <a:headEnd/>
            <a:tailEnd type="none" w="lg" len="lg"/>
          </a:ln>
          <a:effectLst/>
        </p:spPr>
        <p:txBody>
          <a:bodyPr wrap="none" anchor="ctr"/>
          <a:lstStyle/>
          <a:p>
            <a:endParaRPr lang="en-US"/>
          </a:p>
        </p:txBody>
      </p:sp>
      <p:pic>
        <p:nvPicPr>
          <p:cNvPr id="24594" name="Picture 18"/>
          <p:cNvPicPr>
            <a:picLocks noChangeAspect="1" noChangeArrowheads="1"/>
          </p:cNvPicPr>
          <p:nvPr/>
        </p:nvPicPr>
        <p:blipFill>
          <a:blip r:embed="rId16" cstate="print"/>
          <a:srcRect/>
          <a:stretch>
            <a:fillRect/>
          </a:stretch>
        </p:blipFill>
        <p:spPr bwMode="auto">
          <a:xfrm>
            <a:off x="0" y="0"/>
            <a:ext cx="654050" cy="623888"/>
          </a:xfrm>
          <a:prstGeom prst="rect">
            <a:avLst/>
          </a:prstGeom>
          <a:noFill/>
          <a:ln w="12700" cap="sq" algn="ctr">
            <a:noFill/>
            <a:miter lim="800000"/>
            <a:headEnd/>
            <a:tailEnd type="none" w="lg" len="lg"/>
          </a:ln>
          <a:effec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hf sldNum="0" hdr="0"/>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bg2"/>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rgbClr val="0000FF"/>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Weekend: Sat 11</a:t>
            </a:r>
            <a:r>
              <a:rPr lang="en-US" baseline="30000" dirty="0" smtClean="0"/>
              <a:t>th</a:t>
            </a:r>
            <a:r>
              <a:rPr lang="en-US" dirty="0" smtClean="0"/>
              <a:t> – Mon 13</a:t>
            </a:r>
            <a:r>
              <a:rPr lang="en-US" baseline="30000" dirty="0" smtClean="0"/>
              <a:t>th</a:t>
            </a:r>
            <a:endParaRPr lang="en-US" dirty="0"/>
          </a:p>
        </p:txBody>
      </p:sp>
      <p:sp>
        <p:nvSpPr>
          <p:cNvPr id="5" name="Content Placeholder 4"/>
          <p:cNvSpPr>
            <a:spLocks noGrp="1"/>
          </p:cNvSpPr>
          <p:nvPr>
            <p:ph idx="1"/>
          </p:nvPr>
        </p:nvSpPr>
        <p:spPr>
          <a:xfrm>
            <a:off x="467430" y="980660"/>
            <a:ext cx="8229600" cy="5400750"/>
          </a:xfrm>
        </p:spPr>
        <p:txBody>
          <a:bodyPr/>
          <a:lstStyle/>
          <a:p>
            <a:r>
              <a:rPr lang="en-US" dirty="0" smtClean="0"/>
              <a:t>Reasonably smooth running</a:t>
            </a:r>
          </a:p>
          <a:p>
            <a:endParaRPr lang="en-US" dirty="0"/>
          </a:p>
          <a:p>
            <a:r>
              <a:rPr lang="en-US" dirty="0" smtClean="0"/>
              <a:t>Saturday:</a:t>
            </a:r>
          </a:p>
          <a:p>
            <a:pPr lvl="1"/>
            <a:r>
              <a:rPr lang="en-US" dirty="0" smtClean="0"/>
              <a:t>PS </a:t>
            </a:r>
            <a:r>
              <a:rPr lang="en-US" dirty="0"/>
              <a:t>vacuum leak on wire scanner. </a:t>
            </a:r>
            <a:r>
              <a:rPr lang="en-US" dirty="0" smtClean="0"/>
              <a:t>No beam from ~8:30</a:t>
            </a:r>
          </a:p>
          <a:p>
            <a:pPr lvl="1"/>
            <a:r>
              <a:rPr lang="en-US" dirty="0" smtClean="0"/>
              <a:t>Lost </a:t>
            </a:r>
            <a:r>
              <a:rPr lang="en-US" dirty="0"/>
              <a:t>beams </a:t>
            </a:r>
            <a:r>
              <a:rPr lang="en-US" dirty="0" smtClean="0"/>
              <a:t>in LHC </a:t>
            </a:r>
            <a:r>
              <a:rPr lang="en-US" dirty="0"/>
              <a:t>13:00, beam back in PS around 21:</a:t>
            </a:r>
            <a:r>
              <a:rPr lang="en-US" dirty="0" smtClean="0"/>
              <a:t>00</a:t>
            </a:r>
          </a:p>
          <a:p>
            <a:pPr lvl="2"/>
            <a:r>
              <a:rPr lang="en-US" dirty="0" smtClean="0"/>
              <a:t>Access for UPS in shadow</a:t>
            </a:r>
          </a:p>
          <a:p>
            <a:pPr lvl="2"/>
            <a:r>
              <a:rPr lang="en-US" dirty="0" smtClean="0"/>
              <a:t>RB.81 tripped again – cooling problem on </a:t>
            </a:r>
            <a:r>
              <a:rPr lang="en-US" dirty="0" err="1" smtClean="0"/>
              <a:t>thyristor</a:t>
            </a:r>
            <a:r>
              <a:rPr lang="en-US" dirty="0" smtClean="0"/>
              <a:t> bridge</a:t>
            </a:r>
          </a:p>
          <a:p>
            <a:pPr lvl="2"/>
            <a:r>
              <a:rPr lang="en-US" dirty="0" smtClean="0"/>
              <a:t>Beam back in LHC around 23:00</a:t>
            </a:r>
          </a:p>
          <a:p>
            <a:pPr lvl="2"/>
            <a:endParaRPr lang="en-US" dirty="0"/>
          </a:p>
          <a:p>
            <a:r>
              <a:rPr lang="en-US" dirty="0" smtClean="0"/>
              <a:t>Fills lost to:</a:t>
            </a:r>
          </a:p>
          <a:p>
            <a:pPr lvl="1"/>
            <a:r>
              <a:rPr lang="en-US" dirty="0"/>
              <a:t>PLC DFB-</a:t>
            </a:r>
            <a:r>
              <a:rPr lang="en-US" dirty="0" err="1"/>
              <a:t>cyro</a:t>
            </a:r>
            <a:r>
              <a:rPr lang="en-US" dirty="0"/>
              <a:t> </a:t>
            </a:r>
            <a:r>
              <a:rPr lang="en-US" dirty="0" smtClean="0"/>
              <a:t>matching section L1</a:t>
            </a:r>
          </a:p>
          <a:p>
            <a:pPr lvl="1"/>
            <a:r>
              <a:rPr lang="en-US" dirty="0" smtClean="0"/>
              <a:t>D2</a:t>
            </a:r>
            <a:r>
              <a:rPr lang="en-US" dirty="0"/>
              <a:t>.L1 bus bar </a:t>
            </a:r>
            <a:r>
              <a:rPr lang="en-US" dirty="0" smtClean="0"/>
              <a:t>quench – controls electronics</a:t>
            </a:r>
          </a:p>
          <a:p>
            <a:pPr lvl="1"/>
            <a:r>
              <a:rPr lang="en-US" dirty="0"/>
              <a:t>Collimator </a:t>
            </a:r>
            <a:r>
              <a:rPr lang="en-US" dirty="0" smtClean="0"/>
              <a:t>controls – power supply</a:t>
            </a:r>
          </a:p>
          <a:p>
            <a:pPr lvl="1"/>
            <a:r>
              <a:rPr lang="en-US" dirty="0" smtClean="0"/>
              <a:t>RF voltage interlock – restarting tripped klystron</a:t>
            </a:r>
            <a:endParaRPr lang="en-GB" dirty="0"/>
          </a:p>
          <a:p>
            <a:pPr lvl="1"/>
            <a:endParaRPr lang="en-GB" dirty="0"/>
          </a:p>
          <a:p>
            <a:pPr lvl="1"/>
            <a:endParaRPr lang="en-US" dirty="0" smtClean="0"/>
          </a:p>
          <a:p>
            <a:pPr lvl="2"/>
            <a:endParaRPr lang="en-GB" dirty="0"/>
          </a:p>
          <a:p>
            <a:endParaRPr lang="en-US" dirty="0" smtClean="0"/>
          </a:p>
          <a:p>
            <a:endParaRPr lang="en-US" dirty="0"/>
          </a:p>
        </p:txBody>
      </p:sp>
      <p:sp>
        <p:nvSpPr>
          <p:cNvPr id="6" name="Date Placeholder 5"/>
          <p:cNvSpPr>
            <a:spLocks noGrp="1"/>
          </p:cNvSpPr>
          <p:nvPr>
            <p:ph type="dt" sz="half" idx="12"/>
          </p:nvPr>
        </p:nvSpPr>
        <p:spPr/>
        <p:txBody>
          <a:bodyPr/>
          <a:lstStyle/>
          <a:p>
            <a:r>
              <a:rPr lang="en-US" smtClean="0"/>
              <a:t>14/6/2011</a:t>
            </a:r>
            <a:endParaRPr lang="en-US" dirty="0"/>
          </a:p>
        </p:txBody>
      </p:sp>
      <p:sp>
        <p:nvSpPr>
          <p:cNvPr id="7" name="Footer Placeholder 6"/>
          <p:cNvSpPr>
            <a:spLocks noGrp="1"/>
          </p:cNvSpPr>
          <p:nvPr>
            <p:ph type="ftr" sz="quarter" idx="10"/>
          </p:nvPr>
        </p:nvSpPr>
        <p:spPr/>
        <p:txBody>
          <a:bodyPr/>
          <a:lstStyle/>
          <a:p>
            <a:r>
              <a:rPr lang="en-US" smtClean="0"/>
              <a:t>LHC status</a:t>
            </a:r>
            <a:endParaRPr lang="en-US" dirty="0"/>
          </a:p>
        </p:txBody>
      </p:sp>
    </p:spTree>
    <p:extLst>
      <p:ext uri="{BB962C8B-B14F-4D97-AF65-F5344CB8AC3E}">
        <p14:creationId xmlns:p14="http://schemas.microsoft.com/office/powerpoint/2010/main" xmlns="" val="3150781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Main time outs</a:t>
            </a:r>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r>
              <a:rPr lang="en-US" smtClean="0"/>
              <a:t>14/6/2011</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1706888778"/>
              </p:ext>
            </p:extLst>
          </p:nvPr>
        </p:nvGraphicFramePr>
        <p:xfrm>
          <a:off x="251400" y="1124680"/>
          <a:ext cx="8569190" cy="4023360"/>
        </p:xfrm>
        <a:graphic>
          <a:graphicData uri="http://schemas.openxmlformats.org/drawingml/2006/table">
            <a:tbl>
              <a:tblPr bandRow="1">
                <a:tableStyleId>{5C22544A-7EE6-4342-B048-85BDC9FD1C3A}</a:tableStyleId>
              </a:tblPr>
              <a:tblGrid>
                <a:gridCol w="1266750"/>
                <a:gridCol w="7302440"/>
              </a:tblGrid>
              <a:tr h="370840">
                <a:tc>
                  <a:txBody>
                    <a:bodyPr/>
                    <a:lstStyle/>
                    <a:p>
                      <a:r>
                        <a:rPr lang="en-US" sz="2000" dirty="0" smtClean="0"/>
                        <a:t>Tuesday</a:t>
                      </a:r>
                      <a:endParaRPr lang="en-GB" sz="2000" dirty="0"/>
                    </a:p>
                  </a:txBody>
                  <a:tcPr/>
                </a:tc>
                <a:tc>
                  <a:txBody>
                    <a:bodyPr/>
                    <a:lstStyle/>
                    <a:p>
                      <a:pPr>
                        <a:buFont typeface="Arial" pitchFamily="34" charset="0"/>
                        <a:buChar char="•"/>
                      </a:pPr>
                      <a:r>
                        <a:rPr lang="en-US" sz="2000" dirty="0" smtClean="0"/>
                        <a:t> Access for QPS + ...mixed bag of problems</a:t>
                      </a:r>
                    </a:p>
                    <a:p>
                      <a:pPr>
                        <a:buFont typeface="Arial" pitchFamily="34" charset="0"/>
                        <a:buChar char="•"/>
                      </a:pPr>
                      <a:r>
                        <a:rPr lang="en-US" sz="2000" baseline="0" dirty="0" smtClean="0"/>
                        <a:t> Patrol lost x 2, problem with PAD, BIW</a:t>
                      </a:r>
                    </a:p>
                    <a:p>
                      <a:pPr>
                        <a:buFont typeface="Arial" pitchFamily="34" charset="0"/>
                        <a:buChar char="•"/>
                      </a:pPr>
                      <a:r>
                        <a:rPr lang="en-US" sz="2000" baseline="0" dirty="0" smtClean="0"/>
                        <a:t> MKD power supply </a:t>
                      </a:r>
                      <a:endParaRPr lang="en-GB" sz="2000" dirty="0"/>
                    </a:p>
                  </a:txBody>
                  <a:tcPr/>
                </a:tc>
              </a:tr>
              <a:tr h="370840">
                <a:tc>
                  <a:txBody>
                    <a:bodyPr/>
                    <a:lstStyle/>
                    <a:p>
                      <a:r>
                        <a:rPr lang="en-US" sz="2000" dirty="0" smtClean="0"/>
                        <a:t>Friday am</a:t>
                      </a:r>
                      <a:endParaRPr lang="en-GB" sz="2000" dirty="0"/>
                    </a:p>
                  </a:txBody>
                  <a:tcPr/>
                </a:tc>
                <a:tc>
                  <a:txBody>
                    <a:bodyPr/>
                    <a:lstStyle/>
                    <a:p>
                      <a:pPr>
                        <a:buFont typeface="Arial" pitchFamily="34" charset="0"/>
                        <a:buChar char="•"/>
                      </a:pPr>
                      <a:r>
                        <a:rPr lang="en-US" sz="2000" dirty="0" smtClean="0"/>
                        <a:t> Access required - power converter,</a:t>
                      </a:r>
                      <a:r>
                        <a:rPr lang="en-US" sz="2000" baseline="0" dirty="0" smtClean="0"/>
                        <a:t> QPS, Beam dump</a:t>
                      </a:r>
                    </a:p>
                    <a:p>
                      <a:pPr>
                        <a:buFont typeface="Arial" pitchFamily="34" charset="0"/>
                        <a:buChar char="•"/>
                      </a:pPr>
                      <a:r>
                        <a:rPr lang="en-US" sz="2000" baseline="0" dirty="0" smtClean="0"/>
                        <a:t> </a:t>
                      </a:r>
                      <a:r>
                        <a:rPr lang="en-US" sz="2000" dirty="0" smtClean="0"/>
                        <a:t>Friday morning - access - cleaning list before long weekend </a:t>
                      </a:r>
                      <a:endParaRPr lang="en-GB" sz="2000" dirty="0" smtClean="0"/>
                    </a:p>
                    <a:p>
                      <a:pPr>
                        <a:buFont typeface="Arial" pitchFamily="34" charset="0"/>
                        <a:buChar char="•"/>
                      </a:pPr>
                      <a:r>
                        <a:rPr lang="en-GB" sz="2000" dirty="0" smtClean="0"/>
                        <a:t> Leading</a:t>
                      </a:r>
                      <a:r>
                        <a:rPr lang="en-GB" sz="2000" baseline="0" dirty="0" smtClean="0"/>
                        <a:t> into…</a:t>
                      </a:r>
                      <a:endParaRPr lang="en-US" sz="2000" dirty="0" smtClean="0"/>
                    </a:p>
                  </a:txBody>
                  <a:tcPr/>
                </a:tc>
              </a:tr>
              <a:tr h="370840">
                <a:tc>
                  <a:txBody>
                    <a:bodyPr/>
                    <a:lstStyle/>
                    <a:p>
                      <a:r>
                        <a:rPr lang="en-US" sz="2000" dirty="0" smtClean="0"/>
                        <a:t>Friday pm</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 Injection - change LHCB polarity</a:t>
                      </a:r>
                    </a:p>
                    <a:p>
                      <a:pPr>
                        <a:buFont typeface="Arial" pitchFamily="34" charset="0"/>
                        <a:buChar char="•"/>
                      </a:pPr>
                      <a:r>
                        <a:rPr lang="en-US" sz="2000" dirty="0" smtClean="0"/>
                        <a:t> Q'' measurement. Problem with RF frequency program</a:t>
                      </a:r>
                    </a:p>
                    <a:p>
                      <a:pPr>
                        <a:buFont typeface="Arial" pitchFamily="34" charset="0"/>
                        <a:buChar char="•"/>
                      </a:pPr>
                      <a:r>
                        <a:rPr lang="en-US" sz="2000" dirty="0" smtClean="0"/>
                        <a:t> Problem with SPS main power supply cooling</a:t>
                      </a:r>
                    </a:p>
                    <a:p>
                      <a:pPr>
                        <a:buFont typeface="Arial" pitchFamily="34" charset="0"/>
                        <a:buChar char="•"/>
                      </a:pPr>
                      <a:r>
                        <a:rPr lang="en-US" sz="2000" baseline="0" dirty="0" smtClean="0"/>
                        <a:t> </a:t>
                      </a:r>
                      <a:r>
                        <a:rPr lang="en-US" sz="2000" dirty="0" smtClean="0"/>
                        <a:t>Q'' measurement while waiting for SPS</a:t>
                      </a:r>
                      <a:endParaRPr lang="en-GB" sz="2000" dirty="0"/>
                    </a:p>
                  </a:txBody>
                  <a:tcPr/>
                </a:tc>
              </a:tr>
              <a:tr h="370840">
                <a:tc>
                  <a:txBody>
                    <a:bodyPr/>
                    <a:lstStyle/>
                    <a:p>
                      <a:r>
                        <a:rPr lang="en-US" sz="2000" dirty="0" smtClean="0"/>
                        <a:t>Saturday</a:t>
                      </a:r>
                      <a:endParaRPr lang="en-GB" sz="2000" dirty="0"/>
                    </a:p>
                  </a:txBody>
                  <a:tcPr/>
                </a:tc>
                <a:tc>
                  <a:txBody>
                    <a:bodyPr/>
                    <a:lstStyle/>
                    <a:p>
                      <a:pPr>
                        <a:buFont typeface="Arial" pitchFamily="34" charset="0"/>
                        <a:buChar char="•"/>
                      </a:pPr>
                      <a:r>
                        <a:rPr lang="en-US" sz="2000" dirty="0" smtClean="0"/>
                        <a:t> PS vacuum</a:t>
                      </a:r>
                      <a:r>
                        <a:rPr lang="en-US" sz="2000" baseline="0" dirty="0" smtClean="0"/>
                        <a:t> leak on wire scanner. Lost beams at 13:00, beam back in PS around 21:00</a:t>
                      </a:r>
                      <a:endParaRPr lang="en-GB" sz="2000" dirty="0"/>
                    </a:p>
                  </a:txBody>
                  <a:tcPr/>
                </a:tc>
              </a:tr>
            </a:tbl>
          </a:graphicData>
        </a:graphic>
      </p:graphicFrame>
      <p:sp>
        <p:nvSpPr>
          <p:cNvPr id="2" name="TextBox 1"/>
          <p:cNvSpPr txBox="1"/>
          <p:nvPr/>
        </p:nvSpPr>
        <p:spPr>
          <a:xfrm>
            <a:off x="1835620" y="5589300"/>
            <a:ext cx="6984970" cy="400110"/>
          </a:xfrm>
          <a:prstGeom prst="rect">
            <a:avLst/>
          </a:prstGeom>
          <a:noFill/>
        </p:spPr>
        <p:txBody>
          <a:bodyPr wrap="square" rtlCol="0">
            <a:spAutoFit/>
          </a:bodyPr>
          <a:lstStyle/>
          <a:p>
            <a:r>
              <a:rPr lang="en-US" dirty="0" smtClean="0"/>
              <a:t>Plus more smaller problems than you can shake a stick at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Operational development</a:t>
            </a:r>
            <a:endParaRPr lang="en-GB" dirty="0"/>
          </a:p>
        </p:txBody>
      </p:sp>
      <p:sp>
        <p:nvSpPr>
          <p:cNvPr id="7" name="Text Placeholder 6"/>
          <p:cNvSpPr>
            <a:spLocks noGrp="1"/>
          </p:cNvSpPr>
          <p:nvPr>
            <p:ph type="body" idx="1"/>
          </p:nvPr>
        </p:nvSpPr>
        <p:spPr/>
        <p:txBody>
          <a:bodyPr/>
          <a:lstStyle/>
          <a:p>
            <a:r>
              <a:rPr lang="en-US" dirty="0" smtClean="0"/>
              <a:t>What we learnt this week</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r>
              <a:rPr lang="en-US" smtClean="0"/>
              <a:t>14/6/2011</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Bunch length control in the ramp</a:t>
            </a:r>
          </a:p>
        </p:txBody>
      </p:sp>
      <p:sp>
        <p:nvSpPr>
          <p:cNvPr id="3" name="Content Placeholder 2"/>
          <p:cNvSpPr>
            <a:spLocks noGrp="1"/>
          </p:cNvSpPr>
          <p:nvPr>
            <p:ph idx="1"/>
          </p:nvPr>
        </p:nvSpPr>
        <p:spPr/>
        <p:txBody>
          <a:bodyPr/>
          <a:lstStyle/>
          <a:p>
            <a:r>
              <a:rPr lang="en-US" dirty="0" smtClean="0"/>
              <a:t>Implementation, deployment and testing of new functionality for controlled blow-up in the ramp</a:t>
            </a:r>
          </a:p>
          <a:p>
            <a:r>
              <a:rPr lang="en-US" dirty="0" smtClean="0"/>
              <a:t>Followed by the Monte Carlo approach (</a:t>
            </a:r>
            <a:r>
              <a:rPr lang="en-US" dirty="0" smtClean="0"/>
              <a:t>Philippe, </a:t>
            </a:r>
            <a:r>
              <a:rPr lang="en-US" dirty="0" smtClean="0"/>
              <a:t>Themistoklis, Michael, Delphine)</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r>
              <a:rPr lang="en-US" smtClean="0"/>
              <a:t>14/6/2011</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2924930"/>
            <a:ext cx="9144000" cy="3648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p>
        </p:txBody>
      </p:sp>
      <p:pic>
        <p:nvPicPr>
          <p:cNvPr id="3075" name="Picture 3" descr="TIMBER_Low_Bch_Length"/>
          <p:cNvPicPr>
            <a:picLocks noChangeAspect="1" noChangeArrowheads="1"/>
          </p:cNvPicPr>
          <p:nvPr/>
        </p:nvPicPr>
        <p:blipFill>
          <a:blip r:embed="rId3" cstate="print"/>
          <a:srcRect/>
          <a:stretch>
            <a:fillRect/>
          </a:stretch>
        </p:blipFill>
        <p:spPr bwMode="auto">
          <a:xfrm>
            <a:off x="69850" y="76200"/>
            <a:ext cx="8997950" cy="3513138"/>
          </a:xfrm>
          <a:prstGeom prst="rect">
            <a:avLst/>
          </a:prstGeom>
          <a:noFill/>
        </p:spPr>
      </p:pic>
      <p:pic>
        <p:nvPicPr>
          <p:cNvPr id="3076" name="Picture 4" descr="TIMBER_Good_Bch_length"/>
          <p:cNvPicPr>
            <a:picLocks noChangeAspect="1" noChangeArrowheads="1"/>
          </p:cNvPicPr>
          <p:nvPr/>
        </p:nvPicPr>
        <p:blipFill>
          <a:blip r:embed="rId4" cstate="print"/>
          <a:srcRect/>
          <a:stretch>
            <a:fillRect/>
          </a:stretch>
        </p:blipFill>
        <p:spPr bwMode="auto">
          <a:xfrm>
            <a:off x="76200" y="3344863"/>
            <a:ext cx="8997950" cy="3513137"/>
          </a:xfrm>
          <a:prstGeom prst="rect">
            <a:avLst/>
          </a:prstGeom>
          <a:noFill/>
        </p:spPr>
      </p:pic>
      <p:sp>
        <p:nvSpPr>
          <p:cNvPr id="3077" name="Line 5"/>
          <p:cNvSpPr>
            <a:spLocks noChangeShapeType="1"/>
          </p:cNvSpPr>
          <p:nvPr/>
        </p:nvSpPr>
        <p:spPr bwMode="auto">
          <a:xfrm flipH="1">
            <a:off x="1676400" y="990600"/>
            <a:ext cx="152400" cy="1676400"/>
          </a:xfrm>
          <a:prstGeom prst="line">
            <a:avLst/>
          </a:prstGeom>
          <a:noFill/>
          <a:ln w="9525">
            <a:solidFill>
              <a:schemeClr val="folHlink"/>
            </a:solidFill>
            <a:round/>
            <a:headEnd/>
            <a:tailEnd/>
          </a:ln>
          <a:effectLst/>
        </p:spPr>
        <p:txBody>
          <a:bodyPr wrap="none" anchor="ctr"/>
          <a:lstStyle/>
          <a:p>
            <a:endParaRPr lang="en-GB"/>
          </a:p>
        </p:txBody>
      </p:sp>
      <p:sp>
        <p:nvSpPr>
          <p:cNvPr id="3078" name="Text Box 6"/>
          <p:cNvSpPr txBox="1">
            <a:spLocks noChangeArrowheads="1"/>
          </p:cNvSpPr>
          <p:nvPr/>
        </p:nvSpPr>
        <p:spPr bwMode="auto">
          <a:xfrm>
            <a:off x="609600" y="914400"/>
            <a:ext cx="1219200" cy="396875"/>
          </a:xfrm>
          <a:prstGeom prst="rect">
            <a:avLst/>
          </a:prstGeom>
          <a:noFill/>
          <a:ln w="9525">
            <a:noFill/>
            <a:miter lim="800000"/>
            <a:headEnd/>
            <a:tailEnd/>
          </a:ln>
          <a:effectLst/>
        </p:spPr>
        <p:txBody>
          <a:bodyPr>
            <a:spAutoFit/>
          </a:bodyPr>
          <a:lstStyle/>
          <a:p>
            <a:pPr>
              <a:spcBef>
                <a:spcPct val="50000"/>
              </a:spcBef>
            </a:pPr>
            <a:r>
              <a:rPr lang="en-US" sz="2000" b="1">
                <a:solidFill>
                  <a:srgbClr val="FFCC66"/>
                </a:solidFill>
                <a:latin typeface="Arial Narrow" charset="0"/>
                <a:ea typeface="ヒラギノ角ゴ Pro W3" charset="-128"/>
              </a:rPr>
              <a:t>Injection</a:t>
            </a:r>
          </a:p>
        </p:txBody>
      </p:sp>
      <p:sp>
        <p:nvSpPr>
          <p:cNvPr id="3079" name="Text Box 7"/>
          <p:cNvSpPr txBox="1">
            <a:spLocks noChangeArrowheads="1"/>
          </p:cNvSpPr>
          <p:nvPr/>
        </p:nvSpPr>
        <p:spPr bwMode="auto">
          <a:xfrm>
            <a:off x="1295400" y="2651125"/>
            <a:ext cx="1219200" cy="396875"/>
          </a:xfrm>
          <a:prstGeom prst="rect">
            <a:avLst/>
          </a:prstGeom>
          <a:noFill/>
          <a:ln w="9525">
            <a:noFill/>
            <a:miter lim="800000"/>
            <a:headEnd/>
            <a:tailEnd/>
          </a:ln>
          <a:effectLst/>
        </p:spPr>
        <p:txBody>
          <a:bodyPr>
            <a:spAutoFit/>
          </a:bodyPr>
          <a:lstStyle/>
          <a:p>
            <a:pPr>
              <a:spcBef>
                <a:spcPct val="50000"/>
              </a:spcBef>
            </a:pPr>
            <a:r>
              <a:rPr lang="en-US" sz="2000" b="1">
                <a:solidFill>
                  <a:schemeClr val="folHlink"/>
                </a:solidFill>
                <a:latin typeface="Arial Narrow" charset="0"/>
                <a:ea typeface="ヒラギノ角ゴ Pro W3" charset="-128"/>
              </a:rPr>
              <a:t>Ramp</a:t>
            </a:r>
          </a:p>
        </p:txBody>
      </p:sp>
      <p:sp>
        <p:nvSpPr>
          <p:cNvPr id="3080" name="Rectangle 8"/>
          <p:cNvSpPr>
            <a:spLocks noChangeArrowheads="1"/>
          </p:cNvSpPr>
          <p:nvPr/>
        </p:nvSpPr>
        <p:spPr bwMode="auto">
          <a:xfrm>
            <a:off x="4648200" y="2286000"/>
            <a:ext cx="1676400" cy="228600"/>
          </a:xfrm>
          <a:prstGeom prst="rect">
            <a:avLst/>
          </a:prstGeom>
          <a:noFill/>
          <a:ln w="9525">
            <a:solidFill>
              <a:srgbClr val="FFCC66"/>
            </a:solidFill>
            <a:miter lim="800000"/>
            <a:headEnd/>
            <a:tailEnd/>
          </a:ln>
          <a:effectLst/>
        </p:spPr>
        <p:txBody>
          <a:bodyPr wrap="none" anchor="ctr"/>
          <a:lstStyle/>
          <a:p>
            <a:endParaRPr lang="en-GB"/>
          </a:p>
        </p:txBody>
      </p:sp>
      <p:sp>
        <p:nvSpPr>
          <p:cNvPr id="3081" name="Text Box 9"/>
          <p:cNvSpPr txBox="1">
            <a:spLocks noChangeArrowheads="1"/>
          </p:cNvSpPr>
          <p:nvPr/>
        </p:nvSpPr>
        <p:spPr bwMode="auto">
          <a:xfrm>
            <a:off x="6553200" y="762000"/>
            <a:ext cx="2362200" cy="1552575"/>
          </a:xfrm>
          <a:prstGeom prst="rect">
            <a:avLst/>
          </a:prstGeom>
          <a:noFill/>
          <a:ln w="9525">
            <a:noFill/>
            <a:miter lim="800000"/>
            <a:headEnd/>
            <a:tailEnd/>
          </a:ln>
          <a:effectLst/>
        </p:spPr>
        <p:txBody>
          <a:bodyPr>
            <a:spAutoFit/>
          </a:bodyPr>
          <a:lstStyle/>
          <a:p>
            <a:pPr>
              <a:spcBef>
                <a:spcPct val="50000"/>
              </a:spcBef>
            </a:pPr>
            <a:r>
              <a:rPr lang="en-US">
                <a:solidFill>
                  <a:srgbClr val="FFCC66"/>
                </a:solidFill>
                <a:latin typeface="Arial Narrow" charset="0"/>
                <a:ea typeface="ヒラギノ角ゴ Pro W3" charset="-128"/>
              </a:rPr>
              <a:t>Too low bunch length =&gt; direct impact on image current heat loads!</a:t>
            </a:r>
          </a:p>
        </p:txBody>
      </p:sp>
      <p:sp>
        <p:nvSpPr>
          <p:cNvPr id="3082" name="Text Box 10"/>
          <p:cNvSpPr txBox="1">
            <a:spLocks noChangeArrowheads="1"/>
          </p:cNvSpPr>
          <p:nvPr/>
        </p:nvSpPr>
        <p:spPr bwMode="auto">
          <a:xfrm>
            <a:off x="6629400" y="2514600"/>
            <a:ext cx="2286000" cy="822325"/>
          </a:xfrm>
          <a:prstGeom prst="rect">
            <a:avLst/>
          </a:prstGeom>
          <a:noFill/>
          <a:ln w="9525">
            <a:noFill/>
            <a:miter lim="800000"/>
            <a:headEnd/>
            <a:tailEnd/>
          </a:ln>
          <a:effectLst/>
        </p:spPr>
        <p:txBody>
          <a:bodyPr>
            <a:spAutoFit/>
          </a:bodyPr>
          <a:lstStyle/>
          <a:p>
            <a:pPr>
              <a:spcBef>
                <a:spcPct val="50000"/>
              </a:spcBef>
            </a:pPr>
            <a:r>
              <a:rPr lang="en-US">
                <a:latin typeface="Arial Narrow" charset="0"/>
                <a:ea typeface="ヒラギノ角ゴ Pro W3" charset="-128"/>
              </a:rPr>
              <a:t>ARCs </a:t>
            </a:r>
            <a:r>
              <a:rPr lang="en-US">
                <a:solidFill>
                  <a:srgbClr val="FF0000"/>
                </a:solidFill>
                <a:latin typeface="Arial Narrow" charset="0"/>
                <a:ea typeface="ヒラギノ角ゴ Pro W3" charset="-128"/>
              </a:rPr>
              <a:t>34</a:t>
            </a:r>
            <a:r>
              <a:rPr lang="en-US">
                <a:latin typeface="Arial Narrow" charset="0"/>
                <a:ea typeface="ヒラギノ角ゴ Pro W3" charset="-128"/>
              </a:rPr>
              <a:t> &amp; </a:t>
            </a:r>
            <a:r>
              <a:rPr lang="en-US">
                <a:solidFill>
                  <a:srgbClr val="66CCFF"/>
                </a:solidFill>
                <a:latin typeface="Arial Narrow" charset="0"/>
                <a:ea typeface="ヒラギノ角ゴ Pro W3" charset="-128"/>
              </a:rPr>
              <a:t>56</a:t>
            </a:r>
            <a:r>
              <a:rPr lang="en-US">
                <a:latin typeface="Arial Narrow" charset="0"/>
                <a:ea typeface="ヒラギノ角ゴ Pro W3" charset="-128"/>
              </a:rPr>
              <a:t> mostly penalised</a:t>
            </a:r>
          </a:p>
        </p:txBody>
      </p:sp>
      <p:sp>
        <p:nvSpPr>
          <p:cNvPr id="3083" name="Line 11"/>
          <p:cNvSpPr>
            <a:spLocks noChangeShapeType="1"/>
          </p:cNvSpPr>
          <p:nvPr/>
        </p:nvSpPr>
        <p:spPr bwMode="auto">
          <a:xfrm flipH="1">
            <a:off x="1295400" y="4191000"/>
            <a:ext cx="152400" cy="2057400"/>
          </a:xfrm>
          <a:prstGeom prst="line">
            <a:avLst/>
          </a:prstGeom>
          <a:noFill/>
          <a:ln w="9525">
            <a:solidFill>
              <a:schemeClr val="folHlink"/>
            </a:solidFill>
            <a:round/>
            <a:headEnd/>
            <a:tailEnd/>
          </a:ln>
          <a:effectLst/>
        </p:spPr>
        <p:txBody>
          <a:bodyPr wrap="none" anchor="ctr"/>
          <a:lstStyle/>
          <a:p>
            <a:endParaRPr lang="en-GB"/>
          </a:p>
        </p:txBody>
      </p:sp>
      <p:sp>
        <p:nvSpPr>
          <p:cNvPr id="3084" name="Text Box 12"/>
          <p:cNvSpPr txBox="1">
            <a:spLocks noChangeArrowheads="1"/>
          </p:cNvSpPr>
          <p:nvPr/>
        </p:nvSpPr>
        <p:spPr bwMode="auto">
          <a:xfrm>
            <a:off x="457200" y="4038600"/>
            <a:ext cx="1219200" cy="396875"/>
          </a:xfrm>
          <a:prstGeom prst="rect">
            <a:avLst/>
          </a:prstGeom>
          <a:noFill/>
          <a:ln w="9525">
            <a:noFill/>
            <a:miter lim="800000"/>
            <a:headEnd/>
            <a:tailEnd/>
          </a:ln>
          <a:effectLst/>
        </p:spPr>
        <p:txBody>
          <a:bodyPr>
            <a:spAutoFit/>
          </a:bodyPr>
          <a:lstStyle/>
          <a:p>
            <a:pPr>
              <a:spcBef>
                <a:spcPct val="50000"/>
              </a:spcBef>
            </a:pPr>
            <a:r>
              <a:rPr lang="en-US" sz="2000" b="1">
                <a:solidFill>
                  <a:srgbClr val="FFCC66"/>
                </a:solidFill>
                <a:latin typeface="Arial Narrow" charset="0"/>
                <a:ea typeface="ヒラギノ角ゴ Pro W3" charset="-128"/>
              </a:rPr>
              <a:t>Injection</a:t>
            </a:r>
          </a:p>
        </p:txBody>
      </p:sp>
      <p:sp>
        <p:nvSpPr>
          <p:cNvPr id="3085" name="Text Box 13"/>
          <p:cNvSpPr txBox="1">
            <a:spLocks noChangeArrowheads="1"/>
          </p:cNvSpPr>
          <p:nvPr/>
        </p:nvSpPr>
        <p:spPr bwMode="auto">
          <a:xfrm>
            <a:off x="914400" y="5927725"/>
            <a:ext cx="1219200" cy="396875"/>
          </a:xfrm>
          <a:prstGeom prst="rect">
            <a:avLst/>
          </a:prstGeom>
          <a:noFill/>
          <a:ln w="9525">
            <a:noFill/>
            <a:miter lim="800000"/>
            <a:headEnd/>
            <a:tailEnd/>
          </a:ln>
          <a:effectLst/>
        </p:spPr>
        <p:txBody>
          <a:bodyPr>
            <a:spAutoFit/>
          </a:bodyPr>
          <a:lstStyle/>
          <a:p>
            <a:pPr>
              <a:spcBef>
                <a:spcPct val="50000"/>
              </a:spcBef>
            </a:pPr>
            <a:r>
              <a:rPr lang="en-US" sz="2000" b="1">
                <a:solidFill>
                  <a:schemeClr val="folHlink"/>
                </a:solidFill>
                <a:latin typeface="Arial Narrow" charset="0"/>
                <a:ea typeface="ヒラギノ角ゴ Pro W3" charset="-128"/>
              </a:rPr>
              <a:t>Ramp</a:t>
            </a:r>
          </a:p>
        </p:txBody>
      </p:sp>
      <p:sp>
        <p:nvSpPr>
          <p:cNvPr id="3086" name="Rectangle 14"/>
          <p:cNvSpPr>
            <a:spLocks noChangeArrowheads="1"/>
          </p:cNvSpPr>
          <p:nvPr/>
        </p:nvSpPr>
        <p:spPr bwMode="auto">
          <a:xfrm>
            <a:off x="4648200" y="4968875"/>
            <a:ext cx="1676400" cy="212725"/>
          </a:xfrm>
          <a:prstGeom prst="rect">
            <a:avLst/>
          </a:prstGeom>
          <a:noFill/>
          <a:ln w="9525">
            <a:solidFill>
              <a:srgbClr val="66FF66"/>
            </a:solidFill>
            <a:miter lim="800000"/>
            <a:headEnd/>
            <a:tailEnd/>
          </a:ln>
          <a:effectLst/>
        </p:spPr>
        <p:txBody>
          <a:bodyPr wrap="none" anchor="ctr"/>
          <a:lstStyle/>
          <a:p>
            <a:endParaRPr lang="en-GB"/>
          </a:p>
        </p:txBody>
      </p:sp>
      <p:sp>
        <p:nvSpPr>
          <p:cNvPr id="3087" name="Text Box 15"/>
          <p:cNvSpPr txBox="1">
            <a:spLocks noChangeArrowheads="1"/>
          </p:cNvSpPr>
          <p:nvPr/>
        </p:nvSpPr>
        <p:spPr bwMode="auto">
          <a:xfrm>
            <a:off x="6553200" y="4070350"/>
            <a:ext cx="2362200" cy="1187450"/>
          </a:xfrm>
          <a:prstGeom prst="rect">
            <a:avLst/>
          </a:prstGeom>
          <a:noFill/>
          <a:ln w="9525">
            <a:noFill/>
            <a:miter lim="800000"/>
            <a:headEnd/>
            <a:tailEnd/>
          </a:ln>
          <a:effectLst/>
        </p:spPr>
        <p:txBody>
          <a:bodyPr>
            <a:spAutoFit/>
          </a:bodyPr>
          <a:lstStyle/>
          <a:p>
            <a:pPr>
              <a:spcBef>
                <a:spcPct val="50000"/>
              </a:spcBef>
            </a:pPr>
            <a:r>
              <a:rPr lang="en-US">
                <a:solidFill>
                  <a:srgbClr val="66FF66"/>
                </a:solidFill>
                <a:latin typeface="Arial Narrow" charset="0"/>
                <a:ea typeface="ヒラギノ角ゴ Pro W3" charset="-128"/>
              </a:rPr>
              <a:t>Longer bunch length =&gt; lower heat loads</a:t>
            </a:r>
          </a:p>
        </p:txBody>
      </p:sp>
      <p:sp>
        <p:nvSpPr>
          <p:cNvPr id="3088" name="Text Box 16"/>
          <p:cNvSpPr txBox="1">
            <a:spLocks noChangeArrowheads="1"/>
          </p:cNvSpPr>
          <p:nvPr/>
        </p:nvSpPr>
        <p:spPr bwMode="auto">
          <a:xfrm>
            <a:off x="6477000" y="5578475"/>
            <a:ext cx="2438400" cy="822325"/>
          </a:xfrm>
          <a:prstGeom prst="rect">
            <a:avLst/>
          </a:prstGeom>
          <a:noFill/>
          <a:ln w="9525">
            <a:noFill/>
            <a:miter lim="800000"/>
            <a:headEnd/>
            <a:tailEnd/>
          </a:ln>
          <a:effectLst/>
        </p:spPr>
        <p:txBody>
          <a:bodyPr>
            <a:spAutoFit/>
          </a:bodyPr>
          <a:lstStyle/>
          <a:p>
            <a:pPr>
              <a:spcBef>
                <a:spcPct val="50000"/>
              </a:spcBef>
            </a:pPr>
            <a:r>
              <a:rPr lang="en-US">
                <a:latin typeface="Arial Narrow" charset="0"/>
                <a:ea typeface="ヒラギノ角ゴ Pro W3" charset="-128"/>
              </a:rPr>
              <a:t>Very homogeneous behaviour of all arcs</a:t>
            </a:r>
          </a:p>
        </p:txBody>
      </p:sp>
      <p:sp>
        <p:nvSpPr>
          <p:cNvPr id="3089" name="Text Box 17"/>
          <p:cNvSpPr txBox="1">
            <a:spLocks noChangeArrowheads="1"/>
          </p:cNvSpPr>
          <p:nvPr/>
        </p:nvSpPr>
        <p:spPr bwMode="auto">
          <a:xfrm>
            <a:off x="1981200" y="2209800"/>
            <a:ext cx="1143000" cy="336550"/>
          </a:xfrm>
          <a:prstGeom prst="rect">
            <a:avLst/>
          </a:prstGeom>
          <a:noFill/>
          <a:ln w="9525">
            <a:noFill/>
            <a:miter lim="800000"/>
            <a:headEnd/>
            <a:tailEnd/>
          </a:ln>
        </p:spPr>
        <p:txBody>
          <a:bodyPr>
            <a:spAutoFit/>
          </a:bodyPr>
          <a:lstStyle/>
          <a:p>
            <a:pPr>
              <a:spcBef>
                <a:spcPct val="50000"/>
              </a:spcBef>
            </a:pPr>
            <a:r>
              <a:rPr lang="en-US" sz="1600">
                <a:solidFill>
                  <a:srgbClr val="FF6FCF"/>
                </a:solidFill>
                <a:latin typeface="Arial Narrow" charset="0"/>
              </a:rPr>
              <a:t>Bunch L B1</a:t>
            </a:r>
          </a:p>
        </p:txBody>
      </p:sp>
      <p:sp>
        <p:nvSpPr>
          <p:cNvPr id="3090" name="Line 18"/>
          <p:cNvSpPr>
            <a:spLocks noChangeShapeType="1"/>
          </p:cNvSpPr>
          <p:nvPr/>
        </p:nvSpPr>
        <p:spPr bwMode="auto">
          <a:xfrm>
            <a:off x="228600" y="1828800"/>
            <a:ext cx="3276600" cy="0"/>
          </a:xfrm>
          <a:prstGeom prst="line">
            <a:avLst/>
          </a:prstGeom>
          <a:noFill/>
          <a:ln w="9525">
            <a:solidFill>
              <a:schemeClr val="bg1"/>
            </a:solidFill>
            <a:round/>
            <a:headEnd/>
            <a:tailEnd/>
          </a:ln>
        </p:spPr>
        <p:txBody>
          <a:bodyPr wrap="none" anchor="ctr"/>
          <a:lstStyle/>
          <a:p>
            <a:endParaRPr lang="en-GB"/>
          </a:p>
        </p:txBody>
      </p:sp>
      <p:sp>
        <p:nvSpPr>
          <p:cNvPr id="3091" name="Text Box 19"/>
          <p:cNvSpPr txBox="1">
            <a:spLocks noChangeArrowheads="1"/>
          </p:cNvSpPr>
          <p:nvPr/>
        </p:nvSpPr>
        <p:spPr bwMode="auto">
          <a:xfrm>
            <a:off x="609600" y="1508125"/>
            <a:ext cx="685800" cy="396875"/>
          </a:xfrm>
          <a:prstGeom prst="rect">
            <a:avLst/>
          </a:prstGeom>
          <a:noFill/>
          <a:ln w="9525">
            <a:noFill/>
            <a:miter lim="800000"/>
            <a:headEnd/>
            <a:tailEnd/>
          </a:ln>
        </p:spPr>
        <p:txBody>
          <a:bodyPr>
            <a:spAutoFit/>
          </a:bodyPr>
          <a:lstStyle/>
          <a:p>
            <a:pPr>
              <a:spcBef>
                <a:spcPct val="50000"/>
              </a:spcBef>
            </a:pPr>
            <a:r>
              <a:rPr lang="en-US" sz="2000">
                <a:solidFill>
                  <a:schemeClr val="bg1"/>
                </a:solidFill>
                <a:latin typeface="Arial Narrow" charset="0"/>
              </a:rPr>
              <a:t>18K</a:t>
            </a:r>
          </a:p>
        </p:txBody>
      </p:sp>
      <p:sp>
        <p:nvSpPr>
          <p:cNvPr id="3092" name="Line 20"/>
          <p:cNvSpPr>
            <a:spLocks noChangeShapeType="1"/>
          </p:cNvSpPr>
          <p:nvPr/>
        </p:nvSpPr>
        <p:spPr bwMode="auto">
          <a:xfrm>
            <a:off x="228600" y="5105400"/>
            <a:ext cx="3276600" cy="0"/>
          </a:xfrm>
          <a:prstGeom prst="line">
            <a:avLst/>
          </a:prstGeom>
          <a:noFill/>
          <a:ln w="9525">
            <a:solidFill>
              <a:schemeClr val="bg1"/>
            </a:solidFill>
            <a:round/>
            <a:headEnd/>
            <a:tailEnd/>
          </a:ln>
        </p:spPr>
        <p:txBody>
          <a:bodyPr wrap="none" anchor="ctr"/>
          <a:lstStyle/>
          <a:p>
            <a:endParaRPr lang="en-GB"/>
          </a:p>
        </p:txBody>
      </p:sp>
      <p:sp>
        <p:nvSpPr>
          <p:cNvPr id="3093" name="Text Box 21"/>
          <p:cNvSpPr txBox="1">
            <a:spLocks noChangeArrowheads="1"/>
          </p:cNvSpPr>
          <p:nvPr/>
        </p:nvSpPr>
        <p:spPr bwMode="auto">
          <a:xfrm>
            <a:off x="609600" y="4784725"/>
            <a:ext cx="685800" cy="396875"/>
          </a:xfrm>
          <a:prstGeom prst="rect">
            <a:avLst/>
          </a:prstGeom>
          <a:noFill/>
          <a:ln w="9525">
            <a:noFill/>
            <a:miter lim="800000"/>
            <a:headEnd/>
            <a:tailEnd/>
          </a:ln>
        </p:spPr>
        <p:txBody>
          <a:bodyPr>
            <a:spAutoFit/>
          </a:bodyPr>
          <a:lstStyle/>
          <a:p>
            <a:pPr>
              <a:spcBef>
                <a:spcPct val="50000"/>
              </a:spcBef>
            </a:pPr>
            <a:r>
              <a:rPr lang="en-US" sz="2000">
                <a:solidFill>
                  <a:schemeClr val="bg1"/>
                </a:solidFill>
                <a:latin typeface="Arial Narrow" charset="0"/>
              </a:rPr>
              <a:t>18K</a:t>
            </a:r>
          </a:p>
        </p:txBody>
      </p:sp>
      <p:sp>
        <p:nvSpPr>
          <p:cNvPr id="22" name="TextBox 21"/>
          <p:cNvSpPr txBox="1"/>
          <p:nvPr/>
        </p:nvSpPr>
        <p:spPr>
          <a:xfrm>
            <a:off x="6948330" y="6457890"/>
            <a:ext cx="2088290" cy="400110"/>
          </a:xfrm>
          <a:prstGeom prst="rect">
            <a:avLst/>
          </a:prstGeom>
          <a:noFill/>
        </p:spPr>
        <p:txBody>
          <a:bodyPr wrap="square" rtlCol="0">
            <a:spAutoFit/>
          </a:bodyPr>
          <a:lstStyle/>
          <a:p>
            <a:r>
              <a:rPr lang="en-US" dirty="0" smtClean="0">
                <a:solidFill>
                  <a:schemeClr val="bg1"/>
                </a:solidFill>
              </a:rPr>
              <a:t>Serge Claudet</a:t>
            </a:r>
            <a:endParaRPr lang="en-GB" dirty="0">
              <a:solidFill>
                <a:schemeClr val="bg1"/>
              </a:solidFill>
            </a:endParaRPr>
          </a:p>
        </p:txBody>
      </p:sp>
      <p:sp>
        <p:nvSpPr>
          <p:cNvPr id="23" name="Date Placeholder 22"/>
          <p:cNvSpPr>
            <a:spLocks noGrp="1"/>
          </p:cNvSpPr>
          <p:nvPr>
            <p:ph type="dt" sz="half" idx="12"/>
          </p:nvPr>
        </p:nvSpPr>
        <p:spPr/>
        <p:txBody>
          <a:bodyPr/>
          <a:lstStyle/>
          <a:p>
            <a:r>
              <a:rPr lang="en-US" smtClean="0"/>
              <a:t>14/6/2011</a:t>
            </a:r>
            <a:endParaRPr lang="en-US" dirty="0"/>
          </a:p>
        </p:txBody>
      </p:sp>
      <p:sp>
        <p:nvSpPr>
          <p:cNvPr id="24" name="Footer Placeholder 23"/>
          <p:cNvSpPr>
            <a:spLocks noGrp="1"/>
          </p:cNvSpPr>
          <p:nvPr>
            <p:ph type="ftr" sz="quarter" idx="10"/>
          </p:nvPr>
        </p:nvSpPr>
        <p:spPr/>
        <p:txBody>
          <a:bodyPr/>
          <a:lstStyle/>
          <a:p>
            <a:r>
              <a:rPr lang="en-US" smtClean="0"/>
              <a:t>LHC status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Cryogenics – beam screen heat load</a:t>
            </a:r>
            <a:endParaRPr lang="en-GB" dirty="0"/>
          </a:p>
        </p:txBody>
      </p:sp>
      <p:pic>
        <p:nvPicPr>
          <p:cNvPr id="6148" name="Picture 4" descr="TIMBER_BS_BL_OK"/>
          <p:cNvPicPr>
            <a:picLocks noChangeAspect="1" noChangeArrowheads="1"/>
          </p:cNvPicPr>
          <p:nvPr/>
        </p:nvPicPr>
        <p:blipFill>
          <a:blip r:embed="rId2" cstate="print"/>
          <a:srcRect/>
          <a:stretch>
            <a:fillRect/>
          </a:stretch>
        </p:blipFill>
        <p:spPr bwMode="auto">
          <a:xfrm>
            <a:off x="69850" y="1447800"/>
            <a:ext cx="8997950" cy="3567113"/>
          </a:xfrm>
          <a:prstGeom prst="rect">
            <a:avLst/>
          </a:prstGeom>
          <a:noFill/>
        </p:spPr>
      </p:pic>
      <p:sp>
        <p:nvSpPr>
          <p:cNvPr id="6150" name="Line 6"/>
          <p:cNvSpPr>
            <a:spLocks noChangeShapeType="1"/>
          </p:cNvSpPr>
          <p:nvPr/>
        </p:nvSpPr>
        <p:spPr bwMode="auto">
          <a:xfrm flipH="1">
            <a:off x="1066800" y="2652713"/>
            <a:ext cx="76200" cy="1676400"/>
          </a:xfrm>
          <a:prstGeom prst="line">
            <a:avLst/>
          </a:prstGeom>
          <a:noFill/>
          <a:ln w="9525">
            <a:solidFill>
              <a:schemeClr val="folHlink"/>
            </a:solidFill>
            <a:round/>
            <a:headEnd/>
            <a:tailEnd/>
          </a:ln>
          <a:effectLst/>
        </p:spPr>
        <p:txBody>
          <a:bodyPr wrap="none" anchor="ctr"/>
          <a:lstStyle/>
          <a:p>
            <a:endParaRPr lang="en-GB"/>
          </a:p>
        </p:txBody>
      </p:sp>
      <p:sp>
        <p:nvSpPr>
          <p:cNvPr id="6151" name="Text Box 7"/>
          <p:cNvSpPr txBox="1">
            <a:spLocks noChangeArrowheads="1"/>
          </p:cNvSpPr>
          <p:nvPr/>
        </p:nvSpPr>
        <p:spPr bwMode="auto">
          <a:xfrm>
            <a:off x="533400" y="2271713"/>
            <a:ext cx="1219200" cy="396875"/>
          </a:xfrm>
          <a:prstGeom prst="rect">
            <a:avLst/>
          </a:prstGeom>
          <a:noFill/>
          <a:ln w="9525">
            <a:noFill/>
            <a:miter lim="800000"/>
            <a:headEnd/>
            <a:tailEnd/>
          </a:ln>
          <a:effectLst/>
        </p:spPr>
        <p:txBody>
          <a:bodyPr>
            <a:spAutoFit/>
          </a:bodyPr>
          <a:lstStyle/>
          <a:p>
            <a:pPr>
              <a:spcBef>
                <a:spcPct val="50000"/>
              </a:spcBef>
            </a:pPr>
            <a:r>
              <a:rPr lang="en-US" sz="2000" b="1">
                <a:solidFill>
                  <a:srgbClr val="FFCC66"/>
                </a:solidFill>
                <a:latin typeface="Arial Narrow" charset="0"/>
                <a:ea typeface="ヒラギノ角ゴ Pro W3" charset="-128"/>
              </a:rPr>
              <a:t>Injection</a:t>
            </a:r>
          </a:p>
        </p:txBody>
      </p:sp>
      <p:sp>
        <p:nvSpPr>
          <p:cNvPr id="6152" name="Text Box 8"/>
          <p:cNvSpPr txBox="1">
            <a:spLocks noChangeArrowheads="1"/>
          </p:cNvSpPr>
          <p:nvPr/>
        </p:nvSpPr>
        <p:spPr bwMode="auto">
          <a:xfrm>
            <a:off x="990600" y="4084638"/>
            <a:ext cx="1219200" cy="396875"/>
          </a:xfrm>
          <a:prstGeom prst="rect">
            <a:avLst/>
          </a:prstGeom>
          <a:noFill/>
          <a:ln w="9525">
            <a:noFill/>
            <a:miter lim="800000"/>
            <a:headEnd/>
            <a:tailEnd/>
          </a:ln>
          <a:effectLst/>
        </p:spPr>
        <p:txBody>
          <a:bodyPr>
            <a:spAutoFit/>
          </a:bodyPr>
          <a:lstStyle/>
          <a:p>
            <a:pPr>
              <a:spcBef>
                <a:spcPct val="50000"/>
              </a:spcBef>
            </a:pPr>
            <a:r>
              <a:rPr lang="en-US" sz="2000" b="1">
                <a:solidFill>
                  <a:schemeClr val="folHlink"/>
                </a:solidFill>
                <a:latin typeface="Arial Narrow" charset="0"/>
                <a:ea typeface="ヒラギノ角ゴ Pro W3" charset="-128"/>
              </a:rPr>
              <a:t>Ramp</a:t>
            </a:r>
          </a:p>
        </p:txBody>
      </p:sp>
      <p:sp>
        <p:nvSpPr>
          <p:cNvPr id="6153" name="Rectangle 9"/>
          <p:cNvSpPr>
            <a:spLocks noChangeArrowheads="1"/>
          </p:cNvSpPr>
          <p:nvPr/>
        </p:nvSpPr>
        <p:spPr bwMode="auto">
          <a:xfrm>
            <a:off x="4648200" y="2805113"/>
            <a:ext cx="1676400" cy="669925"/>
          </a:xfrm>
          <a:prstGeom prst="rect">
            <a:avLst/>
          </a:prstGeom>
          <a:noFill/>
          <a:ln w="9525">
            <a:solidFill>
              <a:srgbClr val="66FF66"/>
            </a:solidFill>
            <a:miter lim="800000"/>
            <a:headEnd/>
            <a:tailEnd/>
          </a:ln>
          <a:effectLst/>
        </p:spPr>
        <p:txBody>
          <a:bodyPr wrap="none" anchor="ctr"/>
          <a:lstStyle/>
          <a:p>
            <a:endParaRPr lang="en-GB"/>
          </a:p>
        </p:txBody>
      </p:sp>
      <p:sp>
        <p:nvSpPr>
          <p:cNvPr id="6154" name="Text Box 10"/>
          <p:cNvSpPr txBox="1">
            <a:spLocks noChangeArrowheads="1"/>
          </p:cNvSpPr>
          <p:nvPr/>
        </p:nvSpPr>
        <p:spPr bwMode="auto">
          <a:xfrm>
            <a:off x="6629400" y="2151063"/>
            <a:ext cx="2362200" cy="1552575"/>
          </a:xfrm>
          <a:prstGeom prst="rect">
            <a:avLst/>
          </a:prstGeom>
          <a:noFill/>
          <a:ln w="9525">
            <a:noFill/>
            <a:miter lim="800000"/>
            <a:headEnd/>
            <a:tailEnd/>
          </a:ln>
          <a:effectLst/>
        </p:spPr>
        <p:txBody>
          <a:bodyPr>
            <a:spAutoFit/>
          </a:bodyPr>
          <a:lstStyle/>
          <a:p>
            <a:pPr>
              <a:spcBef>
                <a:spcPct val="50000"/>
              </a:spcBef>
            </a:pPr>
            <a:r>
              <a:rPr lang="en-US">
                <a:solidFill>
                  <a:srgbClr val="66FF66"/>
                </a:solidFill>
                <a:latin typeface="Arial Narrow" charset="0"/>
                <a:ea typeface="ヒラギノ角ゴ Pro W3" charset="-128"/>
              </a:rPr>
              <a:t>Longer bunch length on purpose =&gt; lower heat loads confirmed</a:t>
            </a:r>
          </a:p>
        </p:txBody>
      </p:sp>
      <p:sp>
        <p:nvSpPr>
          <p:cNvPr id="6155" name="Text Box 11"/>
          <p:cNvSpPr txBox="1">
            <a:spLocks noChangeArrowheads="1"/>
          </p:cNvSpPr>
          <p:nvPr/>
        </p:nvSpPr>
        <p:spPr bwMode="auto">
          <a:xfrm>
            <a:off x="6300240" y="3659188"/>
            <a:ext cx="2691360" cy="707886"/>
          </a:xfrm>
          <a:prstGeom prst="rect">
            <a:avLst/>
          </a:prstGeom>
          <a:noFill/>
          <a:ln w="9525">
            <a:noFill/>
            <a:miter lim="800000"/>
            <a:headEnd/>
            <a:tailEnd/>
          </a:ln>
          <a:effectLst/>
        </p:spPr>
        <p:txBody>
          <a:bodyPr wrap="square">
            <a:spAutoFit/>
          </a:bodyPr>
          <a:lstStyle/>
          <a:p>
            <a:pPr>
              <a:spcBef>
                <a:spcPct val="50000"/>
              </a:spcBef>
            </a:pPr>
            <a:r>
              <a:rPr lang="en-US" dirty="0">
                <a:solidFill>
                  <a:schemeClr val="bg1"/>
                </a:solidFill>
                <a:latin typeface="Arial Narrow" charset="0"/>
                <a:ea typeface="ヒラギノ角ゴ Pro W3" charset="-128"/>
              </a:rPr>
              <a:t>Appreciated as well by collimators and kickers !!!</a:t>
            </a:r>
          </a:p>
        </p:txBody>
      </p:sp>
      <p:sp>
        <p:nvSpPr>
          <p:cNvPr id="6156" name="Text Box 12"/>
          <p:cNvSpPr txBox="1">
            <a:spLocks noChangeArrowheads="1"/>
          </p:cNvSpPr>
          <p:nvPr/>
        </p:nvSpPr>
        <p:spPr bwMode="auto">
          <a:xfrm>
            <a:off x="457200" y="2865438"/>
            <a:ext cx="685800" cy="396875"/>
          </a:xfrm>
          <a:prstGeom prst="rect">
            <a:avLst/>
          </a:prstGeom>
          <a:noFill/>
          <a:ln w="9525">
            <a:noFill/>
            <a:miter lim="800000"/>
            <a:headEnd/>
            <a:tailEnd/>
          </a:ln>
        </p:spPr>
        <p:txBody>
          <a:bodyPr>
            <a:spAutoFit/>
          </a:bodyPr>
          <a:lstStyle/>
          <a:p>
            <a:pPr>
              <a:spcBef>
                <a:spcPct val="50000"/>
              </a:spcBef>
            </a:pPr>
            <a:r>
              <a:rPr lang="en-US" sz="2000">
                <a:solidFill>
                  <a:schemeClr val="bg1"/>
                </a:solidFill>
                <a:latin typeface="Arial Narrow" charset="0"/>
              </a:rPr>
              <a:t>18K</a:t>
            </a:r>
          </a:p>
        </p:txBody>
      </p:sp>
      <p:sp>
        <p:nvSpPr>
          <p:cNvPr id="6158" name="Line 14"/>
          <p:cNvSpPr>
            <a:spLocks noChangeShapeType="1"/>
          </p:cNvSpPr>
          <p:nvPr/>
        </p:nvSpPr>
        <p:spPr bwMode="auto">
          <a:xfrm>
            <a:off x="228600" y="3186113"/>
            <a:ext cx="3124200" cy="0"/>
          </a:xfrm>
          <a:prstGeom prst="line">
            <a:avLst/>
          </a:prstGeom>
          <a:noFill/>
          <a:ln w="9525">
            <a:solidFill>
              <a:schemeClr val="bg1"/>
            </a:solidFill>
            <a:round/>
            <a:headEnd/>
            <a:tailEnd/>
          </a:ln>
        </p:spPr>
        <p:txBody>
          <a:bodyPr wrap="none" anchor="ctr"/>
          <a:lstStyle/>
          <a:p>
            <a:endParaRPr lang="en-GB"/>
          </a:p>
        </p:txBody>
      </p:sp>
      <p:sp>
        <p:nvSpPr>
          <p:cNvPr id="6159" name="Text Box 15"/>
          <p:cNvSpPr txBox="1">
            <a:spLocks noChangeArrowheads="1"/>
          </p:cNvSpPr>
          <p:nvPr/>
        </p:nvSpPr>
        <p:spPr bwMode="auto">
          <a:xfrm>
            <a:off x="685800" y="4983163"/>
            <a:ext cx="7696200" cy="1625600"/>
          </a:xfrm>
          <a:prstGeom prst="rect">
            <a:avLst/>
          </a:prstGeom>
          <a:noFill/>
          <a:ln w="9525">
            <a:noFill/>
            <a:miter lim="800000"/>
            <a:headEnd/>
            <a:tailEnd/>
          </a:ln>
        </p:spPr>
        <p:txBody>
          <a:bodyPr>
            <a:spAutoFit/>
          </a:bodyPr>
          <a:lstStyle/>
          <a:p>
            <a:pPr>
              <a:lnSpc>
                <a:spcPct val="90000"/>
              </a:lnSpc>
              <a:spcBef>
                <a:spcPct val="20000"/>
              </a:spcBef>
            </a:pPr>
            <a:r>
              <a:rPr lang="en-US">
                <a:latin typeface="Arial Narrow" charset="0"/>
              </a:rPr>
              <a:t>Temperature increase (Peak - before injection) for 1092 bunchs:</a:t>
            </a:r>
          </a:p>
          <a:p>
            <a:pPr>
              <a:lnSpc>
                <a:spcPct val="90000"/>
              </a:lnSpc>
              <a:spcBef>
                <a:spcPct val="20000"/>
              </a:spcBef>
              <a:buFontTx/>
              <a:buChar char="-"/>
            </a:pPr>
            <a:r>
              <a:rPr lang="en-US">
                <a:solidFill>
                  <a:srgbClr val="FF0000"/>
                </a:solidFill>
                <a:latin typeface="Arial Narrow" charset="0"/>
              </a:rPr>
              <a:t> Maxi: +4.5K (1836, 1.12ns-1.14ns)</a:t>
            </a:r>
            <a:endParaRPr lang="en-US">
              <a:latin typeface="Arial Narrow" charset="0"/>
            </a:endParaRPr>
          </a:p>
          <a:p>
            <a:pPr>
              <a:lnSpc>
                <a:spcPct val="90000"/>
              </a:lnSpc>
              <a:spcBef>
                <a:spcPct val="20000"/>
              </a:spcBef>
              <a:buFontTx/>
              <a:buChar char="-"/>
            </a:pPr>
            <a:r>
              <a:rPr lang="en-US">
                <a:solidFill>
                  <a:schemeClr val="accent2"/>
                </a:solidFill>
                <a:latin typeface="Arial Narrow" charset="0"/>
              </a:rPr>
              <a:t> Avg:  +3.6 K</a:t>
            </a:r>
            <a:endParaRPr lang="en-US">
              <a:latin typeface="Arial Narrow" charset="0"/>
            </a:endParaRPr>
          </a:p>
          <a:p>
            <a:pPr>
              <a:lnSpc>
                <a:spcPct val="90000"/>
              </a:lnSpc>
              <a:spcBef>
                <a:spcPct val="20000"/>
              </a:spcBef>
              <a:buFontTx/>
              <a:buChar char="-"/>
            </a:pPr>
            <a:r>
              <a:rPr lang="en-US">
                <a:solidFill>
                  <a:srgbClr val="008000"/>
                </a:solidFill>
                <a:latin typeface="Arial Narrow" charset="0"/>
              </a:rPr>
              <a:t> Mini: + 2.6K (1859, 1.22ns-1.27ns)</a:t>
            </a:r>
            <a:endParaRPr lang="en-US">
              <a:latin typeface="Arial Narrow" charset="0"/>
            </a:endParaRPr>
          </a:p>
        </p:txBody>
      </p:sp>
      <p:sp>
        <p:nvSpPr>
          <p:cNvPr id="6160" name="Line 16"/>
          <p:cNvSpPr>
            <a:spLocks noChangeShapeType="1"/>
          </p:cNvSpPr>
          <p:nvPr/>
        </p:nvSpPr>
        <p:spPr bwMode="auto">
          <a:xfrm>
            <a:off x="228600" y="3505200"/>
            <a:ext cx="0" cy="685800"/>
          </a:xfrm>
          <a:prstGeom prst="line">
            <a:avLst/>
          </a:prstGeom>
          <a:noFill/>
          <a:ln w="9525">
            <a:solidFill>
              <a:schemeClr val="accent1"/>
            </a:solidFill>
            <a:round/>
            <a:headEnd type="triangle" w="sm" len="med"/>
            <a:tailEnd type="triangle" w="sm" len="med"/>
          </a:ln>
        </p:spPr>
        <p:txBody>
          <a:bodyPr wrap="none" anchor="ctr"/>
          <a:lstStyle/>
          <a:p>
            <a:endParaRPr lang="en-GB"/>
          </a:p>
        </p:txBody>
      </p:sp>
      <p:sp>
        <p:nvSpPr>
          <p:cNvPr id="6161" name="Text Box 17"/>
          <p:cNvSpPr txBox="1">
            <a:spLocks noChangeArrowheads="1"/>
          </p:cNvSpPr>
          <p:nvPr/>
        </p:nvSpPr>
        <p:spPr bwMode="auto">
          <a:xfrm>
            <a:off x="-152400" y="3565525"/>
            <a:ext cx="685800" cy="396875"/>
          </a:xfrm>
          <a:prstGeom prst="rect">
            <a:avLst/>
          </a:prstGeom>
          <a:noFill/>
          <a:ln w="9525">
            <a:noFill/>
            <a:miter lim="800000"/>
            <a:headEnd/>
            <a:tailEnd/>
          </a:ln>
        </p:spPr>
        <p:txBody>
          <a:bodyPr>
            <a:spAutoFit/>
          </a:bodyPr>
          <a:lstStyle/>
          <a:p>
            <a:pPr algn="ctr">
              <a:spcBef>
                <a:spcPct val="50000"/>
              </a:spcBef>
            </a:pPr>
            <a:r>
              <a:rPr lang="en-US" sz="2000">
                <a:solidFill>
                  <a:schemeClr val="accent1"/>
                </a:solidFill>
                <a:latin typeface="Arial Narrow" charset="0"/>
              </a:rPr>
              <a:t>∆T</a:t>
            </a:r>
          </a:p>
        </p:txBody>
      </p:sp>
      <p:sp>
        <p:nvSpPr>
          <p:cNvPr id="6162" name="Text Box 18"/>
          <p:cNvSpPr txBox="1">
            <a:spLocks noChangeArrowheads="1"/>
          </p:cNvSpPr>
          <p:nvPr/>
        </p:nvSpPr>
        <p:spPr bwMode="auto">
          <a:xfrm>
            <a:off x="5181600" y="5562600"/>
            <a:ext cx="3733800" cy="822325"/>
          </a:xfrm>
          <a:prstGeom prst="rect">
            <a:avLst/>
          </a:prstGeom>
          <a:noFill/>
          <a:ln w="9525">
            <a:noFill/>
            <a:miter lim="800000"/>
            <a:headEnd/>
            <a:tailEnd/>
          </a:ln>
        </p:spPr>
        <p:txBody>
          <a:bodyPr>
            <a:spAutoFit/>
          </a:bodyPr>
          <a:lstStyle/>
          <a:p>
            <a:pPr>
              <a:spcBef>
                <a:spcPct val="50000"/>
              </a:spcBef>
            </a:pPr>
            <a:r>
              <a:rPr lang="en-US" i="1">
                <a:latin typeface="Arial Narrow" charset="0"/>
              </a:rPr>
              <a:t>(always about 2.0K for injection, rest for ramp effect)</a:t>
            </a:r>
          </a:p>
        </p:txBody>
      </p:sp>
      <p:sp>
        <p:nvSpPr>
          <p:cNvPr id="16" name="TextBox 15"/>
          <p:cNvSpPr txBox="1"/>
          <p:nvPr/>
        </p:nvSpPr>
        <p:spPr>
          <a:xfrm>
            <a:off x="107380" y="5733320"/>
            <a:ext cx="2088290" cy="400110"/>
          </a:xfrm>
          <a:prstGeom prst="rect">
            <a:avLst/>
          </a:prstGeom>
          <a:noFill/>
        </p:spPr>
        <p:txBody>
          <a:bodyPr wrap="square" rtlCol="0">
            <a:spAutoFit/>
          </a:bodyPr>
          <a:lstStyle/>
          <a:p>
            <a:r>
              <a:rPr lang="en-US" dirty="0" smtClean="0"/>
              <a:t>Serge Claudet</a:t>
            </a:r>
            <a:endParaRPr lang="en-GB" dirty="0"/>
          </a:p>
        </p:txBody>
      </p:sp>
      <p:sp>
        <p:nvSpPr>
          <p:cNvPr id="18" name="Date Placeholder 17"/>
          <p:cNvSpPr>
            <a:spLocks noGrp="1"/>
          </p:cNvSpPr>
          <p:nvPr>
            <p:ph type="dt" sz="half" idx="12"/>
          </p:nvPr>
        </p:nvSpPr>
        <p:spPr>
          <a:xfrm>
            <a:off x="0" y="6589712"/>
            <a:ext cx="2133600" cy="268288"/>
          </a:xfrm>
        </p:spPr>
        <p:txBody>
          <a:bodyPr/>
          <a:lstStyle/>
          <a:p>
            <a:r>
              <a:rPr lang="en-US" dirty="0" smtClean="0"/>
              <a:t>14/6/2011</a:t>
            </a:r>
            <a:endParaRPr lang="en-US" dirty="0"/>
          </a:p>
        </p:txBody>
      </p:sp>
      <p:sp>
        <p:nvSpPr>
          <p:cNvPr id="19" name="Footer Placeholder 18"/>
          <p:cNvSpPr>
            <a:spLocks noGrp="1"/>
          </p:cNvSpPr>
          <p:nvPr>
            <p:ph type="ftr" sz="quarter" idx="10"/>
          </p:nvPr>
        </p:nvSpPr>
        <p:spPr/>
        <p:txBody>
          <a:bodyPr/>
          <a:lstStyle/>
          <a:p>
            <a:r>
              <a:rPr lang="en-US" smtClean="0"/>
              <a:t>LHC status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Blow-up at injection</a:t>
            </a:r>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r>
              <a:rPr lang="en-US" smtClean="0"/>
              <a:t>14/6/2011</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251400" y="3907206"/>
            <a:ext cx="4248590" cy="2616555"/>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4572000" y="3861060"/>
            <a:ext cx="4392610" cy="2707666"/>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1979640" y="692620"/>
            <a:ext cx="5070956" cy="3024420"/>
          </a:xfrm>
          <a:prstGeom prst="rect">
            <a:avLst/>
          </a:prstGeom>
          <a:noFill/>
          <a:ln w="9525">
            <a:noFill/>
            <a:miter lim="800000"/>
            <a:headEnd/>
            <a:tailEnd/>
          </a:ln>
        </p:spPr>
      </p:pic>
    </p:spTree>
    <p:extLst>
      <p:ext uri="{BB962C8B-B14F-4D97-AF65-F5344CB8AC3E}">
        <p14:creationId xmlns:p14="http://schemas.microsoft.com/office/powerpoint/2010/main" xmlns="" val="232237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Observations</a:t>
            </a:r>
            <a:endParaRPr lang="en-GB" dirty="0"/>
          </a:p>
        </p:txBody>
      </p:sp>
      <p:sp>
        <p:nvSpPr>
          <p:cNvPr id="5" name="Content Placeholder 4"/>
          <p:cNvSpPr>
            <a:spLocks noGrp="1"/>
          </p:cNvSpPr>
          <p:nvPr>
            <p:ph idx="1"/>
          </p:nvPr>
        </p:nvSpPr>
        <p:spPr>
          <a:xfrm>
            <a:off x="395420" y="908650"/>
            <a:ext cx="8229600" cy="5111750"/>
          </a:xfrm>
        </p:spPr>
        <p:txBody>
          <a:bodyPr/>
          <a:lstStyle/>
          <a:p>
            <a:r>
              <a:rPr lang="en-US" dirty="0" smtClean="0"/>
              <a:t>Selected trains</a:t>
            </a:r>
          </a:p>
          <a:p>
            <a:r>
              <a:rPr lang="en-US" dirty="0" smtClean="0"/>
              <a:t>Select bunches within PS train of 36 </a:t>
            </a:r>
          </a:p>
          <a:p>
            <a:pPr lvl="1"/>
            <a:r>
              <a:rPr lang="en-US" dirty="0" smtClean="0"/>
              <a:t>Perhaps reflecting individual booster ring(s)</a:t>
            </a:r>
          </a:p>
          <a:p>
            <a:pPr lvl="1"/>
            <a:r>
              <a:rPr lang="en-US" dirty="0" smtClean="0"/>
              <a:t>Emittances look OK</a:t>
            </a:r>
          </a:p>
          <a:p>
            <a:pPr lvl="1"/>
            <a:r>
              <a:rPr lang="en-US" dirty="0" smtClean="0"/>
              <a:t>Coupled bunch instability ruled out (Elias </a:t>
            </a:r>
            <a:r>
              <a:rPr lang="en-US" dirty="0" err="1" smtClean="0"/>
              <a:t>Metral</a:t>
            </a:r>
            <a:r>
              <a:rPr lang="en-US" dirty="0" smtClean="0"/>
              <a:t>)</a:t>
            </a:r>
          </a:p>
          <a:p>
            <a:pPr lvl="1"/>
            <a:r>
              <a:rPr lang="en-US" dirty="0"/>
              <a:t>D</a:t>
            </a:r>
            <a:r>
              <a:rPr lang="en-US" dirty="0" smtClean="0"/>
              <a:t>ensity modulation in phase space driving instability in LHC?</a:t>
            </a:r>
          </a:p>
          <a:p>
            <a:r>
              <a:rPr lang="en-US" dirty="0" smtClean="0"/>
              <a:t>Coherent signal on BBQ</a:t>
            </a:r>
          </a:p>
          <a:p>
            <a:r>
              <a:rPr lang="en-US" dirty="0"/>
              <a:t>Clearly visible on </a:t>
            </a:r>
            <a:r>
              <a:rPr lang="en-US" dirty="0" smtClean="0"/>
              <a:t>BSRT</a:t>
            </a:r>
          </a:p>
          <a:p>
            <a:r>
              <a:rPr lang="en-US" dirty="0" smtClean="0"/>
              <a:t>Both planes – stronger in vertical</a:t>
            </a:r>
          </a:p>
          <a:p>
            <a:r>
              <a:rPr lang="en-US" dirty="0" smtClean="0"/>
              <a:t>Bunches go through ramp &amp; squeeze without problem</a:t>
            </a:r>
          </a:p>
          <a:p>
            <a:r>
              <a:rPr lang="en-US" dirty="0" smtClean="0"/>
              <a:t>Blow-up evidenced by poorer lifetime and lower luminosity in stable beams</a:t>
            </a:r>
            <a:endParaRPr lang="en-US"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r>
              <a:rPr lang="en-US" smtClean="0"/>
              <a:t>14/6/2011</a:t>
            </a:r>
            <a:endParaRPr lang="en-US" dirty="0"/>
          </a:p>
        </p:txBody>
      </p:sp>
      <p:sp>
        <p:nvSpPr>
          <p:cNvPr id="6" name="TextBox 5"/>
          <p:cNvSpPr txBox="1"/>
          <p:nvPr/>
        </p:nvSpPr>
        <p:spPr>
          <a:xfrm>
            <a:off x="1115520" y="6021360"/>
            <a:ext cx="6408890" cy="400110"/>
          </a:xfrm>
          <a:prstGeom prst="rect">
            <a:avLst/>
          </a:prstGeom>
          <a:noFill/>
          <a:ln>
            <a:solidFill>
              <a:schemeClr val="bg2"/>
            </a:solidFill>
          </a:ln>
        </p:spPr>
        <p:txBody>
          <a:bodyPr wrap="square" rtlCol="0">
            <a:spAutoFit/>
          </a:bodyPr>
          <a:lstStyle/>
          <a:p>
            <a:r>
              <a:rPr lang="en-US" dirty="0" smtClean="0"/>
              <a:t>Introduce some non-</a:t>
            </a:r>
            <a:r>
              <a:rPr lang="en-US" dirty="0" err="1" smtClean="0"/>
              <a:t>linearities</a:t>
            </a:r>
            <a:r>
              <a:rPr lang="en-US" dirty="0" smtClean="0"/>
              <a:t> with the Octupoles</a:t>
            </a:r>
            <a:endParaRPr lang="en-US" dirty="0"/>
          </a:p>
        </p:txBody>
      </p:sp>
    </p:spTree>
    <p:extLst>
      <p:ext uri="{BB962C8B-B14F-4D97-AF65-F5344CB8AC3E}">
        <p14:creationId xmlns:p14="http://schemas.microsoft.com/office/powerpoint/2010/main" xmlns="" val="140044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Octupoles@450 GeV</a:t>
            </a:r>
            <a:endParaRPr lang="en-US" dirty="0"/>
          </a:p>
        </p:txBody>
      </p:sp>
      <p:sp>
        <p:nvSpPr>
          <p:cNvPr id="6" name="Content Placeholder 5"/>
          <p:cNvSpPr>
            <a:spLocks noGrp="1"/>
          </p:cNvSpPr>
          <p:nvPr>
            <p:ph idx="1"/>
          </p:nvPr>
        </p:nvSpPr>
        <p:spPr>
          <a:xfrm>
            <a:off x="323410" y="764630"/>
            <a:ext cx="8569190" cy="5111750"/>
          </a:xfrm>
        </p:spPr>
        <p:txBody>
          <a:bodyPr/>
          <a:lstStyle/>
          <a:p>
            <a:r>
              <a:rPr lang="en-US" dirty="0" smtClean="0"/>
              <a:t>INDIV </a:t>
            </a:r>
            <a:r>
              <a:rPr lang="en-US" dirty="0"/>
              <a:t>beam at nominal intensity</a:t>
            </a:r>
          </a:p>
          <a:p>
            <a:pPr lvl="1"/>
            <a:r>
              <a:rPr lang="en-US" dirty="0"/>
              <a:t>emittances: ranged from 1.5 to 2.5 </a:t>
            </a:r>
            <a:r>
              <a:rPr lang="en-US" dirty="0" smtClean="0">
                <a:latin typeface="Symbol" pitchFamily="18" charset="2"/>
              </a:rPr>
              <a:t>m</a:t>
            </a:r>
            <a:r>
              <a:rPr lang="en-US" dirty="0" smtClean="0"/>
              <a:t>m</a:t>
            </a:r>
            <a:endParaRPr lang="en-US" dirty="0"/>
          </a:p>
          <a:p>
            <a:r>
              <a:rPr lang="en-US" dirty="0" smtClean="0"/>
              <a:t>Check </a:t>
            </a:r>
            <a:r>
              <a:rPr lang="en-US" dirty="0" err="1"/>
              <a:t>filamentation</a:t>
            </a:r>
            <a:r>
              <a:rPr lang="en-US" dirty="0"/>
              <a:t> without damper, with octupoles on and off</a:t>
            </a:r>
          </a:p>
          <a:p>
            <a:r>
              <a:rPr lang="en-US" dirty="0" smtClean="0"/>
              <a:t>Method</a:t>
            </a:r>
            <a:r>
              <a:rPr lang="en-US" dirty="0"/>
              <a:t>: disable damper for first 2000 </a:t>
            </a:r>
            <a:r>
              <a:rPr lang="en-US" dirty="0" smtClean="0"/>
              <a:t>turns</a:t>
            </a:r>
          </a:p>
          <a:p>
            <a:r>
              <a:rPr lang="en-US" dirty="0" err="1" smtClean="0"/>
              <a:t>Octupole</a:t>
            </a:r>
            <a:r>
              <a:rPr lang="en-US" dirty="0" smtClean="0"/>
              <a:t> polarities: de</a:t>
            </a:r>
            <a:r>
              <a:rPr lang="en-US" dirty="0"/>
              <a:t>-</a:t>
            </a:r>
            <a:r>
              <a:rPr lang="en-US" dirty="0" smtClean="0"/>
              <a:t>focusing for OF &amp; OD</a:t>
            </a:r>
          </a:p>
          <a:p>
            <a:r>
              <a:rPr lang="en-US" dirty="0" smtClean="0">
                <a:solidFill>
                  <a:srgbClr val="FF0000"/>
                </a:solidFill>
              </a:rPr>
              <a:t>Additional </a:t>
            </a:r>
            <a:r>
              <a:rPr lang="en-US" dirty="0">
                <a:solidFill>
                  <a:srgbClr val="FF0000"/>
                </a:solidFill>
              </a:rPr>
              <a:t>de-coherence already seen 2010 with high bunch </a:t>
            </a:r>
            <a:r>
              <a:rPr lang="en-US" dirty="0" smtClean="0">
                <a:solidFill>
                  <a:srgbClr val="FF0000"/>
                </a:solidFill>
              </a:rPr>
              <a:t>intensity </a:t>
            </a:r>
            <a:r>
              <a:rPr lang="en-US" dirty="0" smtClean="0">
                <a:solidFill>
                  <a:srgbClr val="FF0000"/>
                </a:solidFill>
                <a:sym typeface="Wingdings" pitchFamily="2" charset="2"/>
              </a:rPr>
              <a:t> </a:t>
            </a:r>
            <a:r>
              <a:rPr lang="en-US" dirty="0">
                <a:solidFill>
                  <a:srgbClr val="FF0000"/>
                </a:solidFill>
                <a:sym typeface="Wingdings" pitchFamily="2" charset="2"/>
              </a:rPr>
              <a:t>tune spread associated with space charge (image space charge)</a:t>
            </a:r>
            <a:endParaRPr lang="en-US" dirty="0">
              <a:solidFill>
                <a:srgbClr val="FF0000"/>
              </a:solidFill>
            </a:endParaRPr>
          </a:p>
          <a:p>
            <a:endParaRPr lang="en-US" dirty="0"/>
          </a:p>
          <a:p>
            <a:endParaRPr lang="en-US" dirty="0"/>
          </a:p>
          <a:p>
            <a:endParaRPr lang="en-US" dirty="0"/>
          </a:p>
          <a:p>
            <a:endParaRPr lang="en-US" dirty="0"/>
          </a:p>
          <a:p>
            <a:endParaRPr lang="en-US"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r>
              <a:rPr lang="en-US" smtClean="0"/>
              <a:t>14/6/2011</a:t>
            </a:r>
            <a:endParaRPr lang="en-US" dirty="0"/>
          </a:p>
        </p:txBody>
      </p:sp>
      <p:grpSp>
        <p:nvGrpSpPr>
          <p:cNvPr id="7" name="Group 17"/>
          <p:cNvGrpSpPr>
            <a:grpSpLocks noChangeAspect="1"/>
          </p:cNvGrpSpPr>
          <p:nvPr/>
        </p:nvGrpSpPr>
        <p:grpSpPr>
          <a:xfrm>
            <a:off x="1619590" y="4581160"/>
            <a:ext cx="5508195" cy="2185345"/>
            <a:chOff x="609600" y="1828800"/>
            <a:chExt cx="7868850" cy="3902402"/>
          </a:xfrm>
        </p:grpSpPr>
        <p:pic>
          <p:nvPicPr>
            <p:cNvPr id="8" name="Picture 2" descr="C:\ADT_Seprate_backup_incl_Mydocs_sorted_06DEC10\ADT_from_MyDocs\InjectionOscillations_old\100percentQkick_damperOff.png"/>
            <p:cNvPicPr>
              <a:picLocks noChangeAspect="1" noChangeArrowheads="1"/>
            </p:cNvPicPr>
            <p:nvPr/>
          </p:nvPicPr>
          <p:blipFill>
            <a:blip r:embed="rId2" cstate="print"/>
            <a:srcRect/>
            <a:stretch>
              <a:fillRect/>
            </a:stretch>
          </p:blipFill>
          <p:spPr bwMode="auto">
            <a:xfrm>
              <a:off x="609600" y="2286000"/>
              <a:ext cx="3740001" cy="2800000"/>
            </a:xfrm>
            <a:prstGeom prst="rect">
              <a:avLst/>
            </a:prstGeom>
            <a:noFill/>
          </p:spPr>
        </p:pic>
        <p:pic>
          <p:nvPicPr>
            <p:cNvPr id="9" name="Picture 3" descr="C:\ADT_Seprate_backup_incl_Mydocs_sorted_06DEC10\ADT_from_MyDocs\InjectionOscillations_old\100percentQkick_damperOn.png"/>
            <p:cNvPicPr>
              <a:picLocks noChangeAspect="1" noChangeArrowheads="1"/>
            </p:cNvPicPr>
            <p:nvPr/>
          </p:nvPicPr>
          <p:blipFill>
            <a:blip r:embed="rId3" cstate="print"/>
            <a:srcRect/>
            <a:stretch>
              <a:fillRect/>
            </a:stretch>
          </p:blipFill>
          <p:spPr bwMode="auto">
            <a:xfrm>
              <a:off x="4572000" y="2286000"/>
              <a:ext cx="3740001" cy="2800000"/>
            </a:xfrm>
            <a:prstGeom prst="rect">
              <a:avLst/>
            </a:prstGeom>
            <a:noFill/>
          </p:spPr>
        </p:pic>
        <p:sp>
          <p:nvSpPr>
            <p:cNvPr id="10" name="TextBox 9"/>
            <p:cNvSpPr txBox="1"/>
            <p:nvPr/>
          </p:nvSpPr>
          <p:spPr>
            <a:xfrm>
              <a:off x="6930987" y="5181600"/>
              <a:ext cx="1547463" cy="549602"/>
            </a:xfrm>
            <a:prstGeom prst="rect">
              <a:avLst/>
            </a:prstGeom>
            <a:noFill/>
          </p:spPr>
          <p:txBody>
            <a:bodyPr wrap="none" rtlCol="0">
              <a:spAutoFit/>
            </a:bodyPr>
            <a:lstStyle/>
            <a:p>
              <a:r>
                <a:rPr lang="en-US" sz="1400" dirty="0" smtClean="0"/>
                <a:t>22.04.2010</a:t>
              </a:r>
              <a:endParaRPr lang="en-US" sz="1400" dirty="0"/>
            </a:p>
          </p:txBody>
        </p:sp>
        <p:sp>
          <p:nvSpPr>
            <p:cNvPr id="11" name="TextBox 10"/>
            <p:cNvSpPr txBox="1"/>
            <p:nvPr/>
          </p:nvSpPr>
          <p:spPr>
            <a:xfrm>
              <a:off x="1371600" y="1828800"/>
              <a:ext cx="1232389" cy="369332"/>
            </a:xfrm>
            <a:prstGeom prst="rect">
              <a:avLst/>
            </a:prstGeom>
            <a:noFill/>
          </p:spPr>
          <p:txBody>
            <a:bodyPr wrap="none" rtlCol="0">
              <a:spAutoFit/>
            </a:bodyPr>
            <a:lstStyle/>
            <a:p>
              <a:r>
                <a:rPr lang="en-US" dirty="0" smtClean="0"/>
                <a:t>damper off</a:t>
              </a:r>
              <a:endParaRPr lang="en-US" dirty="0"/>
            </a:p>
          </p:txBody>
        </p:sp>
        <p:sp>
          <p:nvSpPr>
            <p:cNvPr id="12" name="TextBox 11"/>
            <p:cNvSpPr txBox="1"/>
            <p:nvPr/>
          </p:nvSpPr>
          <p:spPr>
            <a:xfrm>
              <a:off x="5486400" y="1828800"/>
              <a:ext cx="1215397" cy="369332"/>
            </a:xfrm>
            <a:prstGeom prst="rect">
              <a:avLst/>
            </a:prstGeom>
            <a:noFill/>
          </p:spPr>
          <p:txBody>
            <a:bodyPr wrap="none" rtlCol="0">
              <a:spAutoFit/>
            </a:bodyPr>
            <a:lstStyle/>
            <a:p>
              <a:r>
                <a:rPr lang="en-US" dirty="0" smtClean="0"/>
                <a:t>damper on</a:t>
              </a:r>
              <a:endParaRPr lang="en-US" dirty="0"/>
            </a:p>
          </p:txBody>
        </p:sp>
      </p:grpSp>
      <p:sp>
        <p:nvSpPr>
          <p:cNvPr id="13" name="TextBox 12"/>
          <p:cNvSpPr txBox="1"/>
          <p:nvPr/>
        </p:nvSpPr>
        <p:spPr>
          <a:xfrm>
            <a:off x="6012200" y="188550"/>
            <a:ext cx="2664370" cy="400110"/>
          </a:xfrm>
          <a:prstGeom prst="rect">
            <a:avLst/>
          </a:prstGeom>
          <a:noFill/>
        </p:spPr>
        <p:txBody>
          <a:bodyPr wrap="square" rtlCol="0">
            <a:spAutoFit/>
          </a:bodyPr>
          <a:lstStyle/>
          <a:p>
            <a:r>
              <a:rPr lang="en-US" dirty="0" smtClean="0"/>
              <a:t>Wolfgang </a:t>
            </a:r>
            <a:r>
              <a:rPr lang="en-US" dirty="0" err="1" smtClean="0"/>
              <a:t>Hofle</a:t>
            </a:r>
            <a:endParaRPr lang="en-US" dirty="0"/>
          </a:p>
        </p:txBody>
      </p:sp>
    </p:spTree>
    <p:extLst>
      <p:ext uri="{BB962C8B-B14F-4D97-AF65-F5344CB8AC3E}">
        <p14:creationId xmlns:p14="http://schemas.microsoft.com/office/powerpoint/2010/main" xmlns="" val="2285003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am 2nd good injection INDIV no octupoles.png"/>
          <p:cNvPicPr>
            <a:picLocks noChangeAspect="1"/>
          </p:cNvPicPr>
          <p:nvPr/>
        </p:nvPicPr>
        <p:blipFill>
          <a:blip r:embed="rId2" cstate="print"/>
          <a:stretch>
            <a:fillRect/>
          </a:stretch>
        </p:blipFill>
        <p:spPr>
          <a:xfrm>
            <a:off x="533400" y="990600"/>
            <a:ext cx="8001000" cy="5334000"/>
          </a:xfrm>
          <a:prstGeom prst="rect">
            <a:avLst/>
          </a:prstGeom>
        </p:spPr>
      </p:pic>
      <p:pic>
        <p:nvPicPr>
          <p:cNvPr id="6" name="Picture 5" descr="beam 1 good injection with INDIV with 13 A ocupole.png"/>
          <p:cNvPicPr>
            <a:picLocks noChangeAspect="1"/>
          </p:cNvPicPr>
          <p:nvPr/>
        </p:nvPicPr>
        <p:blipFill>
          <a:blip r:embed="rId3" cstate="print"/>
          <a:stretch>
            <a:fillRect/>
          </a:stretch>
        </p:blipFill>
        <p:spPr>
          <a:xfrm>
            <a:off x="2057400" y="990600"/>
            <a:ext cx="8001000" cy="5334000"/>
          </a:xfrm>
          <a:prstGeom prst="rect">
            <a:avLst/>
          </a:prstGeom>
        </p:spPr>
      </p:pic>
      <p:pic>
        <p:nvPicPr>
          <p:cNvPr id="7" name="Picture 6" descr="beam 1 half octupoles.png"/>
          <p:cNvPicPr>
            <a:picLocks noChangeAspect="1"/>
          </p:cNvPicPr>
          <p:nvPr/>
        </p:nvPicPr>
        <p:blipFill>
          <a:blip r:embed="rId4" cstate="print"/>
          <a:stretch>
            <a:fillRect/>
          </a:stretch>
        </p:blipFill>
        <p:spPr>
          <a:xfrm>
            <a:off x="3581400" y="990600"/>
            <a:ext cx="8001000" cy="5334000"/>
          </a:xfrm>
          <a:prstGeom prst="rect">
            <a:avLst/>
          </a:prstGeom>
        </p:spPr>
      </p:pic>
      <p:sp>
        <p:nvSpPr>
          <p:cNvPr id="10" name="TextBox 9"/>
          <p:cNvSpPr txBox="1"/>
          <p:nvPr/>
        </p:nvSpPr>
        <p:spPr>
          <a:xfrm>
            <a:off x="1524000" y="1676400"/>
            <a:ext cx="487634" cy="369332"/>
          </a:xfrm>
          <a:prstGeom prst="rect">
            <a:avLst/>
          </a:prstGeom>
          <a:noFill/>
        </p:spPr>
        <p:txBody>
          <a:bodyPr wrap="none" rtlCol="0">
            <a:spAutoFit/>
          </a:bodyPr>
          <a:lstStyle/>
          <a:p>
            <a:r>
              <a:rPr lang="en-US" dirty="0" smtClean="0"/>
              <a:t>0 A</a:t>
            </a:r>
            <a:endParaRPr lang="en-US" dirty="0"/>
          </a:p>
        </p:txBody>
      </p:sp>
      <p:sp>
        <p:nvSpPr>
          <p:cNvPr id="11" name="TextBox 10"/>
          <p:cNvSpPr txBox="1"/>
          <p:nvPr/>
        </p:nvSpPr>
        <p:spPr>
          <a:xfrm>
            <a:off x="2667000" y="1676400"/>
            <a:ext cx="604653" cy="369332"/>
          </a:xfrm>
          <a:prstGeom prst="rect">
            <a:avLst/>
          </a:prstGeom>
          <a:noFill/>
        </p:spPr>
        <p:txBody>
          <a:bodyPr wrap="none" rtlCol="0">
            <a:spAutoFit/>
          </a:bodyPr>
          <a:lstStyle/>
          <a:p>
            <a:r>
              <a:rPr lang="en-US" dirty="0" smtClean="0"/>
              <a:t>13 A</a:t>
            </a:r>
            <a:endParaRPr lang="en-US" dirty="0"/>
          </a:p>
        </p:txBody>
      </p:sp>
      <p:sp>
        <p:nvSpPr>
          <p:cNvPr id="12" name="TextBox 11"/>
          <p:cNvSpPr txBox="1"/>
          <p:nvPr/>
        </p:nvSpPr>
        <p:spPr>
          <a:xfrm>
            <a:off x="4191000" y="1676400"/>
            <a:ext cx="662361" cy="369332"/>
          </a:xfrm>
          <a:prstGeom prst="rect">
            <a:avLst/>
          </a:prstGeom>
          <a:noFill/>
        </p:spPr>
        <p:txBody>
          <a:bodyPr wrap="none" rtlCol="0">
            <a:spAutoFit/>
          </a:bodyPr>
          <a:lstStyle/>
          <a:p>
            <a:r>
              <a:rPr lang="en-US" dirty="0" smtClean="0"/>
              <a:t>6.5 A</a:t>
            </a:r>
            <a:endParaRPr lang="en-US" dirty="0"/>
          </a:p>
        </p:txBody>
      </p:sp>
      <p:pic>
        <p:nvPicPr>
          <p:cNvPr id="9" name="Picture 8" descr="beam 1 damper on and half ocupoles.png"/>
          <p:cNvPicPr>
            <a:picLocks noChangeAspect="1"/>
          </p:cNvPicPr>
          <p:nvPr/>
        </p:nvPicPr>
        <p:blipFill>
          <a:blip r:embed="rId5" cstate="print"/>
          <a:stretch>
            <a:fillRect/>
          </a:stretch>
        </p:blipFill>
        <p:spPr>
          <a:xfrm>
            <a:off x="5143500" y="990600"/>
            <a:ext cx="8001000" cy="5334000"/>
          </a:xfrm>
          <a:prstGeom prst="rect">
            <a:avLst/>
          </a:prstGeom>
        </p:spPr>
      </p:pic>
      <p:sp>
        <p:nvSpPr>
          <p:cNvPr id="14" name="TextBox 13"/>
          <p:cNvSpPr txBox="1"/>
          <p:nvPr/>
        </p:nvSpPr>
        <p:spPr>
          <a:xfrm>
            <a:off x="5791200" y="1676400"/>
            <a:ext cx="1273105" cy="646331"/>
          </a:xfrm>
          <a:prstGeom prst="rect">
            <a:avLst/>
          </a:prstGeom>
          <a:noFill/>
        </p:spPr>
        <p:txBody>
          <a:bodyPr wrap="none" rtlCol="0">
            <a:spAutoFit/>
          </a:bodyPr>
          <a:lstStyle/>
          <a:p>
            <a:r>
              <a:rPr lang="en-US" dirty="0" smtClean="0"/>
              <a:t>6.5 A</a:t>
            </a:r>
          </a:p>
          <a:p>
            <a:r>
              <a:rPr lang="en-US" dirty="0" smtClean="0"/>
              <a:t>damper ON</a:t>
            </a:r>
            <a:endParaRPr lang="en-US" dirty="0"/>
          </a:p>
        </p:txBody>
      </p:sp>
      <p:sp>
        <p:nvSpPr>
          <p:cNvPr id="16" name="TextBox 15"/>
          <p:cNvSpPr txBox="1"/>
          <p:nvPr/>
        </p:nvSpPr>
        <p:spPr>
          <a:xfrm>
            <a:off x="7092350" y="2636890"/>
            <a:ext cx="1126847" cy="369332"/>
          </a:xfrm>
          <a:prstGeom prst="rect">
            <a:avLst/>
          </a:prstGeom>
          <a:noFill/>
        </p:spPr>
        <p:txBody>
          <a:bodyPr wrap="none" rtlCol="0">
            <a:spAutoFit/>
          </a:bodyPr>
          <a:lstStyle/>
          <a:p>
            <a:r>
              <a:rPr lang="en-US" dirty="0" smtClean="0"/>
              <a:t>horizontal</a:t>
            </a:r>
            <a:endParaRPr lang="en-US" dirty="0"/>
          </a:p>
        </p:txBody>
      </p:sp>
      <p:sp>
        <p:nvSpPr>
          <p:cNvPr id="17" name="TextBox 16"/>
          <p:cNvSpPr txBox="1"/>
          <p:nvPr/>
        </p:nvSpPr>
        <p:spPr>
          <a:xfrm>
            <a:off x="7164360" y="5013220"/>
            <a:ext cx="871392" cy="369332"/>
          </a:xfrm>
          <a:prstGeom prst="rect">
            <a:avLst/>
          </a:prstGeom>
          <a:noFill/>
        </p:spPr>
        <p:txBody>
          <a:bodyPr wrap="none" rtlCol="0">
            <a:spAutoFit/>
          </a:bodyPr>
          <a:lstStyle/>
          <a:p>
            <a:r>
              <a:rPr lang="en-US" dirty="0" smtClean="0"/>
              <a:t>vertical</a:t>
            </a:r>
            <a:endParaRPr lang="en-US" dirty="0"/>
          </a:p>
        </p:txBody>
      </p:sp>
      <p:sp>
        <p:nvSpPr>
          <p:cNvPr id="18" name="TextBox 17"/>
          <p:cNvSpPr txBox="1"/>
          <p:nvPr/>
        </p:nvSpPr>
        <p:spPr>
          <a:xfrm>
            <a:off x="1752600" y="6324600"/>
            <a:ext cx="4138633" cy="369332"/>
          </a:xfrm>
          <a:prstGeom prst="rect">
            <a:avLst/>
          </a:prstGeom>
          <a:noFill/>
        </p:spPr>
        <p:txBody>
          <a:bodyPr wrap="none" rtlCol="0">
            <a:spAutoFit/>
          </a:bodyPr>
          <a:lstStyle/>
          <a:p>
            <a:r>
              <a:rPr lang="en-US" dirty="0" smtClean="0"/>
              <a:t>damper always switched on at turn 2000</a:t>
            </a:r>
            <a:endParaRPr lang="en-US" dirty="0"/>
          </a:p>
        </p:txBody>
      </p:sp>
      <p:cxnSp>
        <p:nvCxnSpPr>
          <p:cNvPr id="19" name="Straight Arrow Connector 18"/>
          <p:cNvCxnSpPr/>
          <p:nvPr/>
        </p:nvCxnSpPr>
        <p:spPr>
          <a:xfrm rot="5400000" flipH="1" flipV="1">
            <a:off x="991394" y="5638006"/>
            <a:ext cx="1524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p:nvPr>
        </p:nvSpPr>
        <p:spPr/>
        <p:txBody>
          <a:bodyPr/>
          <a:lstStyle/>
          <a:p>
            <a:r>
              <a:rPr lang="en-US" dirty="0" smtClean="0"/>
              <a:t>Beam 1</a:t>
            </a:r>
            <a:endParaRPr lang="en-GB" dirty="0"/>
          </a:p>
        </p:txBody>
      </p:sp>
      <p:sp>
        <p:nvSpPr>
          <p:cNvPr id="15" name="Date Placeholder 14"/>
          <p:cNvSpPr>
            <a:spLocks noGrp="1"/>
          </p:cNvSpPr>
          <p:nvPr>
            <p:ph type="dt" sz="half" idx="12"/>
          </p:nvPr>
        </p:nvSpPr>
        <p:spPr/>
        <p:txBody>
          <a:bodyPr/>
          <a:lstStyle/>
          <a:p>
            <a:r>
              <a:rPr lang="en-US" smtClean="0"/>
              <a:t>14/6/2011</a:t>
            </a:r>
            <a:endParaRPr lang="en-US" dirty="0"/>
          </a:p>
        </p:txBody>
      </p:sp>
      <p:sp>
        <p:nvSpPr>
          <p:cNvPr id="21" name="Footer Placeholder 20"/>
          <p:cNvSpPr>
            <a:spLocks noGrp="1"/>
          </p:cNvSpPr>
          <p:nvPr>
            <p:ph type="ftr" sz="quarter" idx="10"/>
          </p:nvPr>
        </p:nvSpPr>
        <p:spPr/>
        <p:txBody>
          <a:bodyPr/>
          <a:lstStyle/>
          <a:p>
            <a:r>
              <a:rPr lang="en-US" smtClean="0"/>
              <a:t>LHC status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eam 2 1st INDIV no octupoles.png"/>
          <p:cNvPicPr>
            <a:picLocks noChangeAspect="1"/>
          </p:cNvPicPr>
          <p:nvPr/>
        </p:nvPicPr>
        <p:blipFill>
          <a:blip r:embed="rId2" cstate="print"/>
          <a:stretch>
            <a:fillRect/>
          </a:stretch>
        </p:blipFill>
        <p:spPr>
          <a:xfrm>
            <a:off x="457200" y="990600"/>
            <a:ext cx="8001000" cy="5334000"/>
          </a:xfrm>
          <a:prstGeom prst="rect">
            <a:avLst/>
          </a:prstGeom>
        </p:spPr>
      </p:pic>
      <p:pic>
        <p:nvPicPr>
          <p:cNvPr id="18" name="Picture 17" descr="3rd good injection INDIV beam2 ocupoles 13 A.png"/>
          <p:cNvPicPr>
            <a:picLocks noChangeAspect="1"/>
          </p:cNvPicPr>
          <p:nvPr/>
        </p:nvPicPr>
        <p:blipFill>
          <a:blip r:embed="rId3" cstate="print"/>
          <a:stretch>
            <a:fillRect/>
          </a:stretch>
        </p:blipFill>
        <p:spPr>
          <a:xfrm>
            <a:off x="2057400" y="990600"/>
            <a:ext cx="8001000" cy="5334000"/>
          </a:xfrm>
          <a:prstGeom prst="rect">
            <a:avLst/>
          </a:prstGeom>
        </p:spPr>
      </p:pic>
      <p:pic>
        <p:nvPicPr>
          <p:cNvPr id="17" name="Picture 16" descr="beam 2 with half ocupoles.png"/>
          <p:cNvPicPr>
            <a:picLocks noChangeAspect="1"/>
          </p:cNvPicPr>
          <p:nvPr/>
        </p:nvPicPr>
        <p:blipFill>
          <a:blip r:embed="rId4" cstate="print"/>
          <a:stretch>
            <a:fillRect/>
          </a:stretch>
        </p:blipFill>
        <p:spPr>
          <a:xfrm>
            <a:off x="3581400" y="990600"/>
            <a:ext cx="8001000" cy="5334000"/>
          </a:xfrm>
          <a:prstGeom prst="rect">
            <a:avLst/>
          </a:prstGeom>
        </p:spPr>
      </p:pic>
      <p:pic>
        <p:nvPicPr>
          <p:cNvPr id="16" name="Picture 15" descr="beam 2 with damper and half ocupoles.png"/>
          <p:cNvPicPr>
            <a:picLocks noChangeAspect="1"/>
          </p:cNvPicPr>
          <p:nvPr/>
        </p:nvPicPr>
        <p:blipFill>
          <a:blip r:embed="rId5" cstate="print"/>
          <a:stretch>
            <a:fillRect/>
          </a:stretch>
        </p:blipFill>
        <p:spPr>
          <a:xfrm>
            <a:off x="5143500" y="990600"/>
            <a:ext cx="8001000" cy="5334000"/>
          </a:xfrm>
          <a:prstGeom prst="rect">
            <a:avLst/>
          </a:prstGeom>
        </p:spPr>
      </p:pic>
      <p:sp>
        <p:nvSpPr>
          <p:cNvPr id="10" name="TextBox 9"/>
          <p:cNvSpPr txBox="1"/>
          <p:nvPr/>
        </p:nvSpPr>
        <p:spPr>
          <a:xfrm>
            <a:off x="1524000" y="1676400"/>
            <a:ext cx="487634" cy="369332"/>
          </a:xfrm>
          <a:prstGeom prst="rect">
            <a:avLst/>
          </a:prstGeom>
          <a:noFill/>
        </p:spPr>
        <p:txBody>
          <a:bodyPr wrap="none" rtlCol="0">
            <a:spAutoFit/>
          </a:bodyPr>
          <a:lstStyle/>
          <a:p>
            <a:r>
              <a:rPr lang="en-US" dirty="0" smtClean="0"/>
              <a:t>0 A</a:t>
            </a:r>
            <a:endParaRPr lang="en-US" dirty="0"/>
          </a:p>
        </p:txBody>
      </p:sp>
      <p:sp>
        <p:nvSpPr>
          <p:cNvPr id="11" name="TextBox 10"/>
          <p:cNvSpPr txBox="1"/>
          <p:nvPr/>
        </p:nvSpPr>
        <p:spPr>
          <a:xfrm>
            <a:off x="2667000" y="1676400"/>
            <a:ext cx="604653" cy="369332"/>
          </a:xfrm>
          <a:prstGeom prst="rect">
            <a:avLst/>
          </a:prstGeom>
          <a:noFill/>
        </p:spPr>
        <p:txBody>
          <a:bodyPr wrap="none" rtlCol="0">
            <a:spAutoFit/>
          </a:bodyPr>
          <a:lstStyle/>
          <a:p>
            <a:r>
              <a:rPr lang="en-US" dirty="0" smtClean="0"/>
              <a:t>13 A</a:t>
            </a:r>
            <a:endParaRPr lang="en-US" dirty="0"/>
          </a:p>
        </p:txBody>
      </p:sp>
      <p:sp>
        <p:nvSpPr>
          <p:cNvPr id="12" name="TextBox 11"/>
          <p:cNvSpPr txBox="1"/>
          <p:nvPr/>
        </p:nvSpPr>
        <p:spPr>
          <a:xfrm>
            <a:off x="4191000" y="1676400"/>
            <a:ext cx="662361" cy="369332"/>
          </a:xfrm>
          <a:prstGeom prst="rect">
            <a:avLst/>
          </a:prstGeom>
          <a:noFill/>
        </p:spPr>
        <p:txBody>
          <a:bodyPr wrap="none" rtlCol="0">
            <a:spAutoFit/>
          </a:bodyPr>
          <a:lstStyle/>
          <a:p>
            <a:r>
              <a:rPr lang="en-US" dirty="0" smtClean="0"/>
              <a:t>6.5 A</a:t>
            </a:r>
            <a:endParaRPr lang="en-US" dirty="0"/>
          </a:p>
        </p:txBody>
      </p:sp>
      <p:sp>
        <p:nvSpPr>
          <p:cNvPr id="14" name="TextBox 13"/>
          <p:cNvSpPr txBox="1"/>
          <p:nvPr/>
        </p:nvSpPr>
        <p:spPr>
          <a:xfrm>
            <a:off x="5791200" y="1676400"/>
            <a:ext cx="1273105" cy="646331"/>
          </a:xfrm>
          <a:prstGeom prst="rect">
            <a:avLst/>
          </a:prstGeom>
          <a:noFill/>
        </p:spPr>
        <p:txBody>
          <a:bodyPr wrap="none" rtlCol="0">
            <a:spAutoFit/>
          </a:bodyPr>
          <a:lstStyle/>
          <a:p>
            <a:r>
              <a:rPr lang="en-US" dirty="0" smtClean="0"/>
              <a:t>6.5 A</a:t>
            </a:r>
          </a:p>
          <a:p>
            <a:r>
              <a:rPr lang="en-US" dirty="0" smtClean="0"/>
              <a:t>damper ON</a:t>
            </a:r>
            <a:endParaRPr lang="en-US" dirty="0"/>
          </a:p>
        </p:txBody>
      </p:sp>
      <p:sp>
        <p:nvSpPr>
          <p:cNvPr id="21" name="TextBox 20"/>
          <p:cNvSpPr txBox="1"/>
          <p:nvPr/>
        </p:nvSpPr>
        <p:spPr>
          <a:xfrm>
            <a:off x="7020340" y="5013220"/>
            <a:ext cx="871392" cy="369332"/>
          </a:xfrm>
          <a:prstGeom prst="rect">
            <a:avLst/>
          </a:prstGeom>
          <a:noFill/>
        </p:spPr>
        <p:txBody>
          <a:bodyPr wrap="none" rtlCol="0">
            <a:spAutoFit/>
          </a:bodyPr>
          <a:lstStyle/>
          <a:p>
            <a:r>
              <a:rPr lang="en-US" dirty="0" smtClean="0"/>
              <a:t>vertical</a:t>
            </a:r>
            <a:endParaRPr lang="en-US" dirty="0"/>
          </a:p>
        </p:txBody>
      </p:sp>
      <p:sp>
        <p:nvSpPr>
          <p:cNvPr id="22" name="TextBox 21"/>
          <p:cNvSpPr txBox="1"/>
          <p:nvPr/>
        </p:nvSpPr>
        <p:spPr>
          <a:xfrm>
            <a:off x="7020340" y="2564880"/>
            <a:ext cx="1126847" cy="369332"/>
          </a:xfrm>
          <a:prstGeom prst="rect">
            <a:avLst/>
          </a:prstGeom>
          <a:noFill/>
        </p:spPr>
        <p:txBody>
          <a:bodyPr wrap="none" rtlCol="0">
            <a:spAutoFit/>
          </a:bodyPr>
          <a:lstStyle/>
          <a:p>
            <a:r>
              <a:rPr lang="en-US" dirty="0" smtClean="0"/>
              <a:t>horizontal</a:t>
            </a:r>
            <a:endParaRPr lang="en-US" dirty="0"/>
          </a:p>
        </p:txBody>
      </p:sp>
      <p:cxnSp>
        <p:nvCxnSpPr>
          <p:cNvPr id="24" name="Straight Arrow Connector 23"/>
          <p:cNvCxnSpPr/>
          <p:nvPr/>
        </p:nvCxnSpPr>
        <p:spPr>
          <a:xfrm rot="5400000" flipH="1" flipV="1">
            <a:off x="1143000" y="6019800"/>
            <a:ext cx="1066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52600" y="6324600"/>
            <a:ext cx="4138633" cy="369332"/>
          </a:xfrm>
          <a:prstGeom prst="rect">
            <a:avLst/>
          </a:prstGeom>
          <a:noFill/>
        </p:spPr>
        <p:txBody>
          <a:bodyPr wrap="none" rtlCol="0">
            <a:spAutoFit/>
          </a:bodyPr>
          <a:lstStyle/>
          <a:p>
            <a:r>
              <a:rPr lang="en-US" dirty="0" smtClean="0"/>
              <a:t>damper always switched on at turn 2000</a:t>
            </a:r>
            <a:endParaRPr lang="en-US" dirty="0"/>
          </a:p>
        </p:txBody>
      </p:sp>
      <p:sp>
        <p:nvSpPr>
          <p:cNvPr id="20" name="Title 19"/>
          <p:cNvSpPr>
            <a:spLocks noGrp="1"/>
          </p:cNvSpPr>
          <p:nvPr>
            <p:ph type="title"/>
          </p:nvPr>
        </p:nvSpPr>
        <p:spPr/>
        <p:txBody>
          <a:bodyPr/>
          <a:lstStyle/>
          <a:p>
            <a:r>
              <a:rPr lang="en-US" dirty="0" smtClean="0"/>
              <a:t>Beam 2</a:t>
            </a:r>
            <a:endParaRPr lang="en-GB" dirty="0"/>
          </a:p>
        </p:txBody>
      </p:sp>
      <p:sp>
        <p:nvSpPr>
          <p:cNvPr id="15" name="Date Placeholder 14"/>
          <p:cNvSpPr>
            <a:spLocks noGrp="1"/>
          </p:cNvSpPr>
          <p:nvPr>
            <p:ph type="dt" sz="half" idx="12"/>
          </p:nvPr>
        </p:nvSpPr>
        <p:spPr/>
        <p:txBody>
          <a:bodyPr/>
          <a:lstStyle/>
          <a:p>
            <a:r>
              <a:rPr lang="en-US" smtClean="0"/>
              <a:t>14/6/2011</a:t>
            </a:r>
            <a:endParaRPr lang="en-US" dirty="0"/>
          </a:p>
        </p:txBody>
      </p:sp>
      <p:sp>
        <p:nvSpPr>
          <p:cNvPr id="23" name="Footer Placeholder 22"/>
          <p:cNvSpPr>
            <a:spLocks noGrp="1"/>
          </p:cNvSpPr>
          <p:nvPr>
            <p:ph type="ftr" sz="quarter" idx="10"/>
          </p:nvPr>
        </p:nvSpPr>
        <p:spPr/>
        <p:txBody>
          <a:bodyPr/>
          <a:lstStyle/>
          <a:p>
            <a:r>
              <a:rPr lang="en-US" smtClean="0"/>
              <a:t>LHC status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night</a:t>
            </a:r>
            <a:endParaRPr lang="en-GB" dirty="0"/>
          </a:p>
        </p:txBody>
      </p:sp>
      <p:sp>
        <p:nvSpPr>
          <p:cNvPr id="3" name="Content Placeholder 2"/>
          <p:cNvSpPr>
            <a:spLocks noGrp="1"/>
          </p:cNvSpPr>
          <p:nvPr>
            <p:ph idx="1"/>
          </p:nvPr>
        </p:nvSpPr>
        <p:spPr>
          <a:xfrm>
            <a:off x="395420" y="908650"/>
            <a:ext cx="8229600" cy="5328740"/>
          </a:xfrm>
        </p:spPr>
        <p:txBody>
          <a:bodyPr/>
          <a:lstStyle/>
          <a:p>
            <a:r>
              <a:rPr lang="en-US" dirty="0" smtClean="0"/>
              <a:t>Fill </a:t>
            </a:r>
            <a:r>
              <a:rPr lang="en-US" dirty="0" smtClean="0"/>
              <a:t>1867 has been dumped after ~ 9 hours in STABLE BEAMS due to a trip of </a:t>
            </a:r>
            <a:r>
              <a:rPr lang="en-US" dirty="0" smtClean="0"/>
              <a:t>RF </a:t>
            </a:r>
            <a:r>
              <a:rPr lang="en-US" dirty="0" smtClean="0"/>
              <a:t>module. </a:t>
            </a:r>
            <a:endParaRPr lang="en-US" dirty="0" smtClean="0"/>
          </a:p>
          <a:p>
            <a:r>
              <a:rPr lang="en-US" dirty="0" smtClean="0"/>
              <a:t>D</a:t>
            </a:r>
            <a:r>
              <a:rPr lang="en-US" dirty="0" smtClean="0"/>
              <a:t>uring </a:t>
            </a:r>
            <a:r>
              <a:rPr lang="en-US" dirty="0" smtClean="0"/>
              <a:t>the ramp down, we had another trip of RCBV31.L5B1. EPC piquet confirmed that we can reset and go on. </a:t>
            </a:r>
            <a:endParaRPr lang="en-US" dirty="0" smtClean="0"/>
          </a:p>
          <a:p>
            <a:r>
              <a:rPr lang="en-US" dirty="0" smtClean="0"/>
              <a:t>Access </a:t>
            </a:r>
            <a:r>
              <a:rPr lang="en-US" dirty="0" smtClean="0"/>
              <a:t>was needed for QPS piquet to do a reset on 2 crates in sector 23 and 67 (QPS_OK lost earlier in the afternoon). </a:t>
            </a:r>
            <a:endParaRPr lang="en-US" dirty="0" smtClean="0"/>
          </a:p>
          <a:p>
            <a:r>
              <a:rPr lang="en-US" dirty="0" smtClean="0"/>
              <a:t>In </a:t>
            </a:r>
            <a:r>
              <a:rPr lang="en-US" dirty="0" smtClean="0"/>
              <a:t>parallel, access was given to RF to </a:t>
            </a:r>
            <a:r>
              <a:rPr lang="en-US" dirty="0" smtClean="0"/>
              <a:t>change </a:t>
            </a:r>
            <a:r>
              <a:rPr lang="en-US" dirty="0" smtClean="0"/>
              <a:t>the power </a:t>
            </a:r>
            <a:r>
              <a:rPr lang="en-US" dirty="0" smtClean="0"/>
              <a:t>supply </a:t>
            </a:r>
            <a:r>
              <a:rPr lang="en-US" dirty="0" smtClean="0"/>
              <a:t>of RF module M1B1 was changed. </a:t>
            </a:r>
            <a:endParaRPr lang="en-US" dirty="0" smtClean="0"/>
          </a:p>
          <a:p>
            <a:r>
              <a:rPr lang="en-US" dirty="0" smtClean="0"/>
              <a:t>Ready for beam, but another access required ABT (</a:t>
            </a:r>
            <a:r>
              <a:rPr lang="en-GB" dirty="0" smtClean="0"/>
              <a:t>Nicola </a:t>
            </a:r>
            <a:r>
              <a:rPr lang="en-GB" dirty="0" smtClean="0"/>
              <a:t>Magnin) to fix scope (MKD waveforms – IPOC)</a:t>
            </a:r>
          </a:p>
          <a:p>
            <a:r>
              <a:rPr lang="en-US" dirty="0" smtClean="0"/>
              <a:t>Back in stable beams for 7:30</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r>
              <a:rPr lang="en-US" smtClean="0"/>
              <a:t>14/6/2011</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Octupoles - observations</a:t>
            </a:r>
            <a:endParaRPr lang="en-GB" dirty="0"/>
          </a:p>
        </p:txBody>
      </p:sp>
      <p:sp>
        <p:nvSpPr>
          <p:cNvPr id="6" name="Content Placeholder 5"/>
          <p:cNvSpPr>
            <a:spLocks noGrp="1"/>
          </p:cNvSpPr>
          <p:nvPr>
            <p:ph idx="1"/>
          </p:nvPr>
        </p:nvSpPr>
        <p:spPr/>
        <p:txBody>
          <a:bodyPr/>
          <a:lstStyle/>
          <a:p>
            <a:r>
              <a:rPr lang="en-US" dirty="0" smtClean="0"/>
              <a:t>De-coherence time clear shorter with octupoles as expected</a:t>
            </a:r>
          </a:p>
          <a:p>
            <a:r>
              <a:rPr lang="en-US" dirty="0" smtClean="0"/>
              <a:t>6.5 A in OF/OD decreases de-coherence time but leaves plenty of time for transverse damper to damp injection oscillations</a:t>
            </a:r>
          </a:p>
          <a:p>
            <a:r>
              <a:rPr lang="en-US" dirty="0" smtClean="0"/>
              <a:t>Note presence of linear hyper stable beam core which doesn’t appear to filament.</a:t>
            </a:r>
          </a:p>
          <a:p>
            <a:endParaRPr lang="en-US" dirty="0"/>
          </a:p>
          <a:p>
            <a:r>
              <a:rPr lang="en-US" dirty="0" smtClean="0"/>
              <a:t>Octupoles now on at injection and in first part of ramp </a:t>
            </a:r>
          </a:p>
          <a:p>
            <a:endParaRPr lang="en-US" dirty="0"/>
          </a:p>
          <a:p>
            <a:r>
              <a:rPr lang="en-US" dirty="0" smtClean="0"/>
              <a:t>It works – 5 fills – no sign of blow-up</a:t>
            </a:r>
          </a:p>
          <a:p>
            <a:endParaRPr lang="en-US" dirty="0"/>
          </a:p>
          <a:p>
            <a:endParaRPr lang="en-US" dirty="0" smtClean="0"/>
          </a:p>
          <a:p>
            <a:endParaRPr lang="en-US" dirty="0" smtClean="0"/>
          </a:p>
          <a:p>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r>
              <a:rPr lang="en-US" smtClean="0"/>
              <a:t>14/6/2011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Non-linear chromaticity</a:t>
            </a:r>
            <a:endParaRPr lang="en-US"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r>
              <a:rPr lang="en-US" smtClean="0"/>
              <a:t>14/6/2011</a:t>
            </a:r>
            <a:endParaRPr lang="en-US" dirty="0"/>
          </a:p>
        </p:txBody>
      </p:sp>
      <p:pic>
        <p:nvPicPr>
          <p:cNvPr id="7" name="Picture 6"/>
          <p:cNvPicPr>
            <a:picLocks noChangeAspect="1"/>
          </p:cNvPicPr>
          <p:nvPr/>
        </p:nvPicPr>
        <p:blipFill>
          <a:blip r:embed="rId2" cstate="print"/>
          <a:stretch>
            <a:fillRect/>
          </a:stretch>
        </p:blipFill>
        <p:spPr>
          <a:xfrm>
            <a:off x="395420" y="3645030"/>
            <a:ext cx="4032560" cy="2947036"/>
          </a:xfrm>
          <a:prstGeom prst="rect">
            <a:avLst/>
          </a:prstGeom>
        </p:spPr>
      </p:pic>
      <p:pic>
        <p:nvPicPr>
          <p:cNvPr id="8" name="Picture 7"/>
          <p:cNvPicPr>
            <a:picLocks noChangeAspect="1"/>
          </p:cNvPicPr>
          <p:nvPr/>
        </p:nvPicPr>
        <p:blipFill>
          <a:blip r:embed="rId3" cstate="print"/>
          <a:stretch>
            <a:fillRect/>
          </a:stretch>
        </p:blipFill>
        <p:spPr>
          <a:xfrm>
            <a:off x="4572000" y="3645030"/>
            <a:ext cx="4248590" cy="2947036"/>
          </a:xfrm>
          <a:prstGeom prst="rect">
            <a:avLst/>
          </a:prstGeom>
        </p:spPr>
      </p:pic>
      <p:pic>
        <p:nvPicPr>
          <p:cNvPr id="9" name="Picture 8"/>
          <p:cNvPicPr>
            <a:picLocks noChangeAspect="1"/>
          </p:cNvPicPr>
          <p:nvPr/>
        </p:nvPicPr>
        <p:blipFill>
          <a:blip r:embed="rId4" cstate="print"/>
          <a:stretch>
            <a:fillRect/>
          </a:stretch>
        </p:blipFill>
        <p:spPr>
          <a:xfrm>
            <a:off x="395420" y="764630"/>
            <a:ext cx="4032560" cy="2520350"/>
          </a:xfrm>
          <a:prstGeom prst="rect">
            <a:avLst/>
          </a:prstGeom>
        </p:spPr>
      </p:pic>
      <p:pic>
        <p:nvPicPr>
          <p:cNvPr id="11" name="Picture 10"/>
          <p:cNvPicPr>
            <a:picLocks noChangeAspect="1"/>
          </p:cNvPicPr>
          <p:nvPr/>
        </p:nvPicPr>
        <p:blipFill>
          <a:blip r:embed="rId5" cstate="print"/>
          <a:stretch>
            <a:fillRect/>
          </a:stretch>
        </p:blipFill>
        <p:spPr>
          <a:xfrm>
            <a:off x="4572000" y="764630"/>
            <a:ext cx="4214114" cy="2655661"/>
          </a:xfrm>
          <a:prstGeom prst="rect">
            <a:avLst/>
          </a:prstGeom>
        </p:spPr>
      </p:pic>
      <p:sp>
        <p:nvSpPr>
          <p:cNvPr id="12" name="TextBox 11"/>
          <p:cNvSpPr txBox="1"/>
          <p:nvPr/>
        </p:nvSpPr>
        <p:spPr>
          <a:xfrm>
            <a:off x="1475570" y="2708900"/>
            <a:ext cx="2736380" cy="338554"/>
          </a:xfrm>
          <a:prstGeom prst="rect">
            <a:avLst/>
          </a:prstGeom>
          <a:solidFill>
            <a:schemeClr val="bg1"/>
          </a:solidFill>
          <a:ln>
            <a:solidFill>
              <a:schemeClr val="bg2"/>
            </a:solidFill>
          </a:ln>
        </p:spPr>
        <p:txBody>
          <a:bodyPr wrap="square" rtlCol="0">
            <a:spAutoFit/>
          </a:bodyPr>
          <a:lstStyle/>
          <a:p>
            <a:r>
              <a:rPr lang="en-US" sz="1600" dirty="0" smtClean="0"/>
              <a:t>Horizontal – octupoles off</a:t>
            </a:r>
            <a:endParaRPr lang="en-US" sz="1600" dirty="0"/>
          </a:p>
        </p:txBody>
      </p:sp>
      <p:sp>
        <p:nvSpPr>
          <p:cNvPr id="13" name="TextBox 12"/>
          <p:cNvSpPr txBox="1"/>
          <p:nvPr/>
        </p:nvSpPr>
        <p:spPr>
          <a:xfrm>
            <a:off x="5148080" y="4149100"/>
            <a:ext cx="2736380" cy="338554"/>
          </a:xfrm>
          <a:prstGeom prst="rect">
            <a:avLst/>
          </a:prstGeom>
          <a:solidFill>
            <a:schemeClr val="bg1"/>
          </a:solidFill>
          <a:ln>
            <a:solidFill>
              <a:schemeClr val="bg2"/>
            </a:solidFill>
          </a:ln>
        </p:spPr>
        <p:txBody>
          <a:bodyPr wrap="square" rtlCol="0">
            <a:spAutoFit/>
          </a:bodyPr>
          <a:lstStyle/>
          <a:p>
            <a:r>
              <a:rPr lang="en-US" sz="1600" dirty="0" smtClean="0"/>
              <a:t>Vertical – octupoles on</a:t>
            </a:r>
            <a:endParaRPr lang="en-US" sz="1600" dirty="0"/>
          </a:p>
        </p:txBody>
      </p:sp>
      <p:sp>
        <p:nvSpPr>
          <p:cNvPr id="14" name="TextBox 13"/>
          <p:cNvSpPr txBox="1"/>
          <p:nvPr/>
        </p:nvSpPr>
        <p:spPr>
          <a:xfrm>
            <a:off x="5148080" y="1340710"/>
            <a:ext cx="2736380" cy="338554"/>
          </a:xfrm>
          <a:prstGeom prst="rect">
            <a:avLst/>
          </a:prstGeom>
          <a:solidFill>
            <a:schemeClr val="bg1"/>
          </a:solidFill>
          <a:ln>
            <a:solidFill>
              <a:schemeClr val="bg2"/>
            </a:solidFill>
          </a:ln>
        </p:spPr>
        <p:txBody>
          <a:bodyPr wrap="square" rtlCol="0">
            <a:spAutoFit/>
          </a:bodyPr>
          <a:lstStyle/>
          <a:p>
            <a:r>
              <a:rPr lang="en-US" sz="1600" dirty="0" smtClean="0"/>
              <a:t>Vertical – octupoles off</a:t>
            </a:r>
            <a:endParaRPr lang="en-US" sz="1600" dirty="0"/>
          </a:p>
        </p:txBody>
      </p:sp>
      <p:sp>
        <p:nvSpPr>
          <p:cNvPr id="15" name="TextBox 14"/>
          <p:cNvSpPr txBox="1"/>
          <p:nvPr/>
        </p:nvSpPr>
        <p:spPr>
          <a:xfrm>
            <a:off x="1475570" y="5949350"/>
            <a:ext cx="2736380" cy="338554"/>
          </a:xfrm>
          <a:prstGeom prst="rect">
            <a:avLst/>
          </a:prstGeom>
          <a:solidFill>
            <a:schemeClr val="bg1"/>
          </a:solidFill>
          <a:ln>
            <a:solidFill>
              <a:schemeClr val="bg2"/>
            </a:solidFill>
          </a:ln>
        </p:spPr>
        <p:txBody>
          <a:bodyPr wrap="square" rtlCol="0">
            <a:spAutoFit/>
          </a:bodyPr>
          <a:lstStyle/>
          <a:p>
            <a:r>
              <a:rPr lang="en-US" sz="1600" dirty="0" smtClean="0"/>
              <a:t>Horizontal – octupoles on</a:t>
            </a:r>
            <a:endParaRPr lang="en-US" sz="1600" dirty="0"/>
          </a:p>
        </p:txBody>
      </p:sp>
      <p:sp>
        <p:nvSpPr>
          <p:cNvPr id="16" name="TextBox 15"/>
          <p:cNvSpPr txBox="1"/>
          <p:nvPr/>
        </p:nvSpPr>
        <p:spPr>
          <a:xfrm>
            <a:off x="5508130" y="1768"/>
            <a:ext cx="3384470" cy="584776"/>
          </a:xfrm>
          <a:prstGeom prst="rect">
            <a:avLst/>
          </a:prstGeom>
          <a:noFill/>
        </p:spPr>
        <p:txBody>
          <a:bodyPr wrap="square" rtlCol="0">
            <a:spAutoFit/>
          </a:bodyPr>
          <a:lstStyle/>
          <a:p>
            <a:r>
              <a:rPr lang="en-US" sz="1600" dirty="0" smtClean="0"/>
              <a:t>F. Schmidt, R. </a:t>
            </a:r>
            <a:r>
              <a:rPr lang="en-US" sz="1600" dirty="0" err="1" smtClean="0"/>
              <a:t>Steinhagen</a:t>
            </a:r>
            <a:r>
              <a:rPr lang="en-US" sz="1600" dirty="0" smtClean="0"/>
              <a:t>, W. </a:t>
            </a:r>
            <a:r>
              <a:rPr lang="en-US" sz="1600" dirty="0" err="1" smtClean="0"/>
              <a:t>Holfe</a:t>
            </a:r>
            <a:r>
              <a:rPr lang="en-US" sz="1600" dirty="0" smtClean="0"/>
              <a:t> et al</a:t>
            </a:r>
            <a:endParaRPr lang="en-US" sz="1600" dirty="0"/>
          </a:p>
        </p:txBody>
      </p:sp>
    </p:spTree>
    <p:extLst>
      <p:ext uri="{BB962C8B-B14F-4D97-AF65-F5344CB8AC3E}">
        <p14:creationId xmlns:p14="http://schemas.microsoft.com/office/powerpoint/2010/main" xmlns="" val="2201308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Central frequency measurement</a:t>
            </a:r>
            <a:endParaRPr lang="en-GB" dirty="0"/>
          </a:p>
        </p:txBody>
      </p:sp>
      <p:sp>
        <p:nvSpPr>
          <p:cNvPr id="3" name="Content Placeholder 2"/>
          <p:cNvSpPr>
            <a:spLocks noGrp="1"/>
          </p:cNvSpPr>
          <p:nvPr>
            <p:ph idx="1"/>
          </p:nvPr>
        </p:nvSpPr>
        <p:spPr>
          <a:xfrm>
            <a:off x="395420" y="908650"/>
            <a:ext cx="8229600" cy="1439915"/>
          </a:xfrm>
        </p:spPr>
        <p:txBody>
          <a:bodyPr/>
          <a:lstStyle/>
          <a:p>
            <a:r>
              <a:rPr lang="en-GB" sz="2000" dirty="0" smtClean="0"/>
              <a:t>Chromaticity measurements by varying RF frequency for different chromaticity settings</a:t>
            </a:r>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r>
              <a:rPr lang="en-US" smtClean="0"/>
              <a:t>14/6/2011</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95420" y="3212970"/>
            <a:ext cx="4305822" cy="291097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716020" y="3212970"/>
            <a:ext cx="4427980" cy="2944260"/>
          </a:xfrm>
          <a:prstGeom prst="rect">
            <a:avLst/>
          </a:prstGeom>
          <a:noFill/>
          <a:ln w="9525">
            <a:noFill/>
            <a:miter lim="800000"/>
            <a:headEnd/>
            <a:tailEnd/>
          </a:ln>
        </p:spPr>
      </p:pic>
      <p:sp>
        <p:nvSpPr>
          <p:cNvPr id="8" name="TextBox 7"/>
          <p:cNvSpPr txBox="1"/>
          <p:nvPr/>
        </p:nvSpPr>
        <p:spPr>
          <a:xfrm>
            <a:off x="1835620" y="2852920"/>
            <a:ext cx="720100" cy="400110"/>
          </a:xfrm>
          <a:prstGeom prst="rect">
            <a:avLst/>
          </a:prstGeom>
          <a:noFill/>
        </p:spPr>
        <p:txBody>
          <a:bodyPr wrap="square" rtlCol="0">
            <a:spAutoFit/>
          </a:bodyPr>
          <a:lstStyle/>
          <a:p>
            <a:r>
              <a:rPr lang="en-GB" dirty="0" smtClean="0"/>
              <a:t>H</a:t>
            </a:r>
            <a:endParaRPr lang="en-GB" dirty="0"/>
          </a:p>
        </p:txBody>
      </p:sp>
      <p:sp>
        <p:nvSpPr>
          <p:cNvPr id="9" name="TextBox 8"/>
          <p:cNvSpPr txBox="1"/>
          <p:nvPr/>
        </p:nvSpPr>
        <p:spPr>
          <a:xfrm>
            <a:off x="5940190" y="2708900"/>
            <a:ext cx="1296180" cy="400110"/>
          </a:xfrm>
          <a:prstGeom prst="rect">
            <a:avLst/>
          </a:prstGeom>
          <a:noFill/>
        </p:spPr>
        <p:txBody>
          <a:bodyPr wrap="square" rtlCol="0">
            <a:spAutoFit/>
          </a:bodyPr>
          <a:lstStyle/>
          <a:p>
            <a:r>
              <a:rPr lang="en-GB" dirty="0" smtClean="0"/>
              <a:t>V</a:t>
            </a:r>
            <a:endParaRPr lang="en-GB" dirty="0"/>
          </a:p>
        </p:txBody>
      </p:sp>
      <p:sp>
        <p:nvSpPr>
          <p:cNvPr id="10" name="TextBox 9"/>
          <p:cNvSpPr txBox="1"/>
          <p:nvPr/>
        </p:nvSpPr>
        <p:spPr>
          <a:xfrm>
            <a:off x="6732300" y="6165380"/>
            <a:ext cx="576080" cy="400110"/>
          </a:xfrm>
          <a:prstGeom prst="rect">
            <a:avLst/>
          </a:prstGeom>
          <a:noFill/>
        </p:spPr>
        <p:txBody>
          <a:bodyPr wrap="square" rtlCol="0">
            <a:spAutoFit/>
          </a:bodyPr>
          <a:lstStyle/>
          <a:p>
            <a:r>
              <a:rPr lang="en-GB" dirty="0" err="1" smtClean="0"/>
              <a:t>df</a:t>
            </a:r>
            <a:endParaRPr lang="en-GB" dirty="0"/>
          </a:p>
        </p:txBody>
      </p:sp>
      <p:sp>
        <p:nvSpPr>
          <p:cNvPr id="11" name="TextBox 10"/>
          <p:cNvSpPr txBox="1"/>
          <p:nvPr/>
        </p:nvSpPr>
        <p:spPr>
          <a:xfrm>
            <a:off x="5076070" y="3573020"/>
            <a:ext cx="936130" cy="400110"/>
          </a:xfrm>
          <a:prstGeom prst="rect">
            <a:avLst/>
          </a:prstGeom>
          <a:noFill/>
        </p:spPr>
        <p:txBody>
          <a:bodyPr wrap="square" rtlCol="0">
            <a:spAutoFit/>
          </a:bodyPr>
          <a:lstStyle/>
          <a:p>
            <a:r>
              <a:rPr lang="en-GB" dirty="0" err="1" smtClean="0"/>
              <a:t>Q</a:t>
            </a:r>
            <a:r>
              <a:rPr lang="en-GB" baseline="-25000" dirty="0" err="1" smtClean="0"/>
              <a:t>v</a:t>
            </a:r>
            <a:endParaRPr lang="en-GB" dirty="0"/>
          </a:p>
        </p:txBody>
      </p:sp>
      <p:sp>
        <p:nvSpPr>
          <p:cNvPr id="12" name="TextBox 11"/>
          <p:cNvSpPr txBox="1"/>
          <p:nvPr/>
        </p:nvSpPr>
        <p:spPr>
          <a:xfrm>
            <a:off x="-252670" y="4293120"/>
            <a:ext cx="936130" cy="400110"/>
          </a:xfrm>
          <a:prstGeom prst="rect">
            <a:avLst/>
          </a:prstGeom>
          <a:noFill/>
        </p:spPr>
        <p:txBody>
          <a:bodyPr wrap="square" rtlCol="0">
            <a:spAutoFit/>
          </a:bodyPr>
          <a:lstStyle/>
          <a:p>
            <a:r>
              <a:rPr lang="en-GB" dirty="0" smtClean="0"/>
              <a:t>Q</a:t>
            </a:r>
            <a:r>
              <a:rPr lang="en-GB" baseline="-25000" dirty="0" smtClean="0"/>
              <a:t>H</a:t>
            </a:r>
            <a:endParaRPr lang="en-GB" baseline="-25000" dirty="0"/>
          </a:p>
        </p:txBody>
      </p:sp>
      <p:sp>
        <p:nvSpPr>
          <p:cNvPr id="13" name="TextBox 12"/>
          <p:cNvSpPr txBox="1"/>
          <p:nvPr/>
        </p:nvSpPr>
        <p:spPr>
          <a:xfrm>
            <a:off x="2195670" y="6093370"/>
            <a:ext cx="576080" cy="400110"/>
          </a:xfrm>
          <a:prstGeom prst="rect">
            <a:avLst/>
          </a:prstGeom>
          <a:noFill/>
        </p:spPr>
        <p:txBody>
          <a:bodyPr wrap="square" rtlCol="0">
            <a:spAutoFit/>
          </a:bodyPr>
          <a:lstStyle/>
          <a:p>
            <a:r>
              <a:rPr lang="en-GB" dirty="0" err="1" smtClean="0"/>
              <a:t>df</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323410" y="4293120"/>
            <a:ext cx="6597050" cy="216562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RF test: Switching off one cavity</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r>
              <a:rPr lang="en-US" smtClean="0"/>
              <a:t>14/6/2011</a:t>
            </a:r>
            <a:endParaRPr lang="en-US" dirty="0"/>
          </a:p>
        </p:txBody>
      </p:sp>
      <p:sp>
        <p:nvSpPr>
          <p:cNvPr id="8" name="TextBox 7"/>
          <p:cNvSpPr txBox="1"/>
          <p:nvPr/>
        </p:nvSpPr>
        <p:spPr>
          <a:xfrm>
            <a:off x="323410" y="620610"/>
            <a:ext cx="8641200" cy="369332"/>
          </a:xfrm>
          <a:prstGeom prst="rect">
            <a:avLst/>
          </a:prstGeom>
          <a:noFill/>
        </p:spPr>
        <p:txBody>
          <a:bodyPr wrap="square" rtlCol="0">
            <a:spAutoFit/>
          </a:bodyPr>
          <a:lstStyle/>
          <a:p>
            <a:r>
              <a:rPr lang="en-GB" sz="1800" dirty="0" smtClean="0"/>
              <a:t>Switching off cavity B1, followed by B2. Study reflected power and </a:t>
            </a:r>
            <a:r>
              <a:rPr lang="en-GB" sz="1800" dirty="0" err="1" smtClean="0"/>
              <a:t>debunching</a:t>
            </a:r>
            <a:endParaRPr lang="en-GB" sz="1800" dirty="0"/>
          </a:p>
        </p:txBody>
      </p:sp>
      <p:sp>
        <p:nvSpPr>
          <p:cNvPr id="10" name="TextBox 9"/>
          <p:cNvSpPr txBox="1"/>
          <p:nvPr/>
        </p:nvSpPr>
        <p:spPr>
          <a:xfrm>
            <a:off x="7020340" y="6021360"/>
            <a:ext cx="1728240" cy="400110"/>
          </a:xfrm>
          <a:prstGeom prst="rect">
            <a:avLst/>
          </a:prstGeom>
          <a:solidFill>
            <a:schemeClr val="accent1"/>
          </a:solidFill>
        </p:spPr>
        <p:txBody>
          <a:bodyPr wrap="square" rtlCol="0">
            <a:spAutoFit/>
          </a:bodyPr>
          <a:lstStyle/>
          <a:p>
            <a:r>
              <a:rPr lang="en-GB" dirty="0" smtClean="0"/>
              <a:t>Philippe B.</a:t>
            </a:r>
            <a:endParaRPr lang="en-GB" dirty="0"/>
          </a:p>
        </p:txBody>
      </p:sp>
      <p:cxnSp>
        <p:nvCxnSpPr>
          <p:cNvPr id="12" name="Straight Arrow Connector 11"/>
          <p:cNvCxnSpPr/>
          <p:nvPr/>
        </p:nvCxnSpPr>
        <p:spPr bwMode="auto">
          <a:xfrm rot="10800000" flipV="1">
            <a:off x="1763610" y="3861060"/>
            <a:ext cx="5256730" cy="1224170"/>
          </a:xfrm>
          <a:prstGeom prst="straightConnector1">
            <a:avLst/>
          </a:prstGeom>
          <a:solidFill>
            <a:schemeClr val="accent1"/>
          </a:solidFill>
          <a:ln w="12700" cap="sq" cmpd="sng" algn="ctr">
            <a:solidFill>
              <a:schemeClr val="bg2"/>
            </a:solidFill>
            <a:prstDash val="solid"/>
            <a:round/>
            <a:headEnd type="none" w="med" len="med"/>
            <a:tailEnd type="arrow"/>
          </a:ln>
          <a:effectLst/>
        </p:spPr>
      </p:cxnSp>
      <p:sp>
        <p:nvSpPr>
          <p:cNvPr id="14" name="TextBox 13"/>
          <p:cNvSpPr txBox="1"/>
          <p:nvPr/>
        </p:nvSpPr>
        <p:spPr>
          <a:xfrm>
            <a:off x="6948330" y="980660"/>
            <a:ext cx="2195670" cy="4401205"/>
          </a:xfrm>
          <a:prstGeom prst="rect">
            <a:avLst/>
          </a:prstGeom>
          <a:noFill/>
          <a:ln>
            <a:solidFill>
              <a:schemeClr val="accent1"/>
            </a:solidFill>
          </a:ln>
        </p:spPr>
        <p:txBody>
          <a:bodyPr wrap="square" rtlCol="0">
            <a:spAutoFit/>
          </a:bodyPr>
          <a:lstStyle/>
          <a:p>
            <a:r>
              <a:rPr lang="en-GB" sz="1400" dirty="0" smtClean="0"/>
              <a:t>After ramp: </a:t>
            </a:r>
            <a:br>
              <a:rPr lang="en-GB" sz="1400" dirty="0" smtClean="0"/>
            </a:br>
            <a:r>
              <a:rPr lang="en-GB" sz="1400" dirty="0" smtClean="0"/>
              <a:t>B1 @ 1.2 ns, </a:t>
            </a:r>
            <a:br>
              <a:rPr lang="en-GB" sz="1400" dirty="0" smtClean="0"/>
            </a:br>
            <a:r>
              <a:rPr lang="en-GB" sz="1400" dirty="0" smtClean="0"/>
              <a:t>B2 @ 1.1 ns</a:t>
            </a:r>
          </a:p>
          <a:p>
            <a:r>
              <a:rPr lang="en-US" sz="1400" dirty="0" smtClean="0"/>
              <a:t>For the RF transients, there is barely any difference compared to the measurement done with 912 bunches on May 28th at the beginning of the fill (0.9 MV and 115 kW). At the time we had almost the same total intensity (1.1E14).</a:t>
            </a:r>
          </a:p>
          <a:p>
            <a:r>
              <a:rPr lang="en-US" sz="1400" dirty="0" smtClean="0"/>
              <a:t>The B1 abort gap increase was double that of B2, and this may be related to the lack of B2 longitudinal blow up during the ramp</a:t>
            </a:r>
            <a:endParaRPr lang="en-GB" sz="1400" dirty="0" smtClean="0"/>
          </a:p>
        </p:txBody>
      </p:sp>
      <p:pic>
        <p:nvPicPr>
          <p:cNvPr id="1030" name="Picture 6"/>
          <p:cNvPicPr>
            <a:picLocks noChangeAspect="1" noChangeArrowheads="1"/>
          </p:cNvPicPr>
          <p:nvPr/>
        </p:nvPicPr>
        <p:blipFill>
          <a:blip r:embed="rId3" cstate="print"/>
          <a:srcRect/>
          <a:stretch>
            <a:fillRect/>
          </a:stretch>
        </p:blipFill>
        <p:spPr bwMode="auto">
          <a:xfrm>
            <a:off x="323410" y="980660"/>
            <a:ext cx="6473771" cy="2739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Incoming</a:t>
            </a:r>
            <a:endParaRPr lang="en-GB" dirty="0"/>
          </a:p>
        </p:txBody>
      </p:sp>
      <p:sp>
        <p:nvSpPr>
          <p:cNvPr id="3" name="Content Placeholder 2"/>
          <p:cNvSpPr>
            <a:spLocks noGrp="1"/>
          </p:cNvSpPr>
          <p:nvPr>
            <p:ph idx="1"/>
          </p:nvPr>
        </p:nvSpPr>
        <p:spPr/>
        <p:txBody>
          <a:bodyPr/>
          <a:lstStyle/>
          <a:p>
            <a:r>
              <a:rPr lang="en-US" dirty="0" err="1" smtClean="0"/>
              <a:t>rMPP</a:t>
            </a:r>
            <a:r>
              <a:rPr lang="en-US" dirty="0" smtClean="0"/>
              <a:t> have given go ahead for the next step in number of bunches but the restricted RF </a:t>
            </a:r>
            <a:r>
              <a:rPr lang="en-US" dirty="0" err="1" smtClean="0"/>
              <a:t>RF</a:t>
            </a:r>
            <a:r>
              <a:rPr lang="en-US" dirty="0" smtClean="0"/>
              <a:t> protection panel would like us to hold until the cavities are fully conditioned</a:t>
            </a:r>
          </a:p>
          <a:p>
            <a:r>
              <a:rPr lang="en-US" dirty="0" smtClean="0"/>
              <a:t>Been holding steady at or around 1.2e11 protons per bunch – possibility to gently push bunch intensity. </a:t>
            </a:r>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r>
              <a:rPr lang="en-US" smtClean="0"/>
              <a:t>14/6/2011</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r>
              <a:rPr lang="en-US" smtClean="0"/>
              <a:t>14/6/2011</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128713" y="785813"/>
            <a:ext cx="6884987" cy="52863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RF observation from Saturday morning</a:t>
            </a:r>
            <a:endParaRPr lang="en-GB" dirty="0"/>
          </a:p>
        </p:txBody>
      </p:sp>
      <p:sp>
        <p:nvSpPr>
          <p:cNvPr id="6" name="Content Placeholder 5"/>
          <p:cNvSpPr>
            <a:spLocks noGrp="1"/>
          </p:cNvSpPr>
          <p:nvPr>
            <p:ph idx="1"/>
          </p:nvPr>
        </p:nvSpPr>
        <p:spPr/>
        <p:txBody>
          <a:bodyPr/>
          <a:lstStyle/>
          <a:p>
            <a:r>
              <a:rPr lang="en-US" dirty="0" smtClean="0"/>
              <a:t>Observation of beam induced voltage/power following the two klystron trips:</a:t>
            </a:r>
          </a:p>
          <a:p>
            <a:r>
              <a:rPr lang="en-US" dirty="0" smtClean="0"/>
              <a:t>03:18 3B1 just at end ramp, 1.26E14 p total, 1.19 ns, </a:t>
            </a:r>
            <a:r>
              <a:rPr lang="en-US" dirty="0" smtClean="0">
                <a:solidFill>
                  <a:srgbClr val="FF0000"/>
                </a:solidFill>
              </a:rPr>
              <a:t>we observed 0.94 MV beam induced and 153 kW</a:t>
            </a:r>
            <a:r>
              <a:rPr lang="en-US" dirty="0" smtClean="0"/>
              <a:t>. Abort gap population not measurable.</a:t>
            </a:r>
          </a:p>
          <a:p>
            <a:r>
              <a:rPr lang="en-US" dirty="0" smtClean="0"/>
              <a:t>07:15 2B1 after 4 hours physics, 1.19E14 total, 1.23 ns, </a:t>
            </a:r>
            <a:r>
              <a:rPr lang="en-US" dirty="0" smtClean="0">
                <a:solidFill>
                  <a:srgbClr val="FF0000"/>
                </a:solidFill>
              </a:rPr>
              <a:t>we observed 0.8 MV induced and 118 kW</a:t>
            </a:r>
            <a:r>
              <a:rPr lang="en-US" dirty="0" smtClean="0"/>
              <a:t>. Abort gap population peaks at 5E9</a:t>
            </a:r>
          </a:p>
          <a:p>
            <a:r>
              <a:rPr lang="en-US" dirty="0" smtClean="0"/>
              <a:t>Now extrapolating to 1236b, 1.2E11 per bunch, we will get ~ 212 kW (using 3B1 data) and 183 kW (using 2B1 data) beam induced power. MAXIMUM until we condition the couplers further.</a:t>
            </a:r>
          </a:p>
        </p:txBody>
      </p:sp>
      <p:sp>
        <p:nvSpPr>
          <p:cNvPr id="3" name="Footer Placeholder 2"/>
          <p:cNvSpPr>
            <a:spLocks noGrp="1"/>
          </p:cNvSpPr>
          <p:nvPr>
            <p:ph type="ftr" sz="quarter" idx="10"/>
          </p:nvPr>
        </p:nvSpPr>
        <p:spPr/>
        <p:txBody>
          <a:bodyPr/>
          <a:lstStyle/>
          <a:p>
            <a:r>
              <a:rPr lang="en-US" dirty="0" smtClean="0"/>
              <a:t>LHC status</a:t>
            </a:r>
            <a:endParaRPr lang="en-US" dirty="0"/>
          </a:p>
        </p:txBody>
      </p:sp>
      <p:sp>
        <p:nvSpPr>
          <p:cNvPr id="4" name="Date Placeholder 3"/>
          <p:cNvSpPr>
            <a:spLocks noGrp="1"/>
          </p:cNvSpPr>
          <p:nvPr>
            <p:ph type="dt" sz="half" idx="12"/>
          </p:nvPr>
        </p:nvSpPr>
        <p:spPr/>
        <p:txBody>
          <a:bodyPr/>
          <a:lstStyle/>
          <a:p>
            <a:r>
              <a:rPr lang="en-US" smtClean="0"/>
              <a:t>14/6/2011</a:t>
            </a:r>
            <a:endParaRPr lang="en-US" dirty="0"/>
          </a:p>
        </p:txBody>
      </p:sp>
      <p:sp>
        <p:nvSpPr>
          <p:cNvPr id="7" name="TextBox 6"/>
          <p:cNvSpPr txBox="1"/>
          <p:nvPr/>
        </p:nvSpPr>
        <p:spPr>
          <a:xfrm>
            <a:off x="5148080" y="6309400"/>
            <a:ext cx="3600500" cy="400110"/>
          </a:xfrm>
          <a:prstGeom prst="rect">
            <a:avLst/>
          </a:prstGeom>
          <a:noFill/>
        </p:spPr>
        <p:txBody>
          <a:bodyPr wrap="square" rtlCol="0">
            <a:spAutoFit/>
          </a:bodyPr>
          <a:lstStyle/>
          <a:p>
            <a:r>
              <a:rPr lang="en-US" dirty="0" smtClean="0"/>
              <a:t>Philippe Baudrenghien</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Frying LHCb</a:t>
            </a:r>
            <a:endParaRPr lang="en-GB" dirty="0"/>
          </a:p>
        </p:txBody>
      </p:sp>
      <p:sp>
        <p:nvSpPr>
          <p:cNvPr id="3" name="Content Placeholder 2"/>
          <p:cNvSpPr>
            <a:spLocks noGrp="1"/>
          </p:cNvSpPr>
          <p:nvPr>
            <p:ph idx="1"/>
          </p:nvPr>
        </p:nvSpPr>
        <p:spPr>
          <a:xfrm>
            <a:off x="251400" y="1556740"/>
            <a:ext cx="8229600" cy="4824670"/>
          </a:xfrm>
        </p:spPr>
        <p:txBody>
          <a:bodyPr/>
          <a:lstStyle/>
          <a:p>
            <a:r>
              <a:rPr lang="en-GB" dirty="0" smtClean="0"/>
              <a:t>O</a:t>
            </a:r>
            <a:r>
              <a:rPr lang="en-GB" dirty="0" smtClean="0"/>
              <a:t>rbit </a:t>
            </a:r>
            <a:r>
              <a:rPr lang="en-GB" dirty="0" smtClean="0"/>
              <a:t>corrections where performed in both horizontal and vertical planes before optimization.</a:t>
            </a:r>
          </a:p>
          <a:p>
            <a:r>
              <a:rPr lang="en-GB" dirty="0" smtClean="0"/>
              <a:t> </a:t>
            </a:r>
            <a:r>
              <a:rPr lang="en-GB" dirty="0" smtClean="0"/>
              <a:t>SVD </a:t>
            </a:r>
            <a:r>
              <a:rPr lang="en-GB" dirty="0" smtClean="0"/>
              <a:t>200 </a:t>
            </a:r>
            <a:r>
              <a:rPr lang="en-GB" dirty="0" smtClean="0"/>
              <a:t>correctors, both planes</a:t>
            </a:r>
            <a:endParaRPr lang="en-GB" dirty="0" smtClean="0"/>
          </a:p>
          <a:p>
            <a:r>
              <a:rPr lang="en-GB" dirty="0" smtClean="0"/>
              <a:t>T</a:t>
            </a:r>
            <a:r>
              <a:rPr lang="en-GB" dirty="0" smtClean="0"/>
              <a:t>hese </a:t>
            </a:r>
            <a:r>
              <a:rPr lang="en-GB" dirty="0" smtClean="0"/>
              <a:t>corrections separated the beam in the horizontal plane and reduced the separation in the vertical plane</a:t>
            </a:r>
            <a:r>
              <a:rPr lang="en-GB" dirty="0" smtClean="0"/>
              <a:t>.</a:t>
            </a:r>
            <a:endParaRPr lang="en-GB" dirty="0" smtClean="0"/>
          </a:p>
          <a:p>
            <a:r>
              <a:rPr lang="en-GB" dirty="0" smtClean="0"/>
              <a:t>When optimizing in the horizontal plane which brought the beams together in this plane</a:t>
            </a:r>
            <a:r>
              <a:rPr lang="en-GB" dirty="0" smtClean="0"/>
              <a:t>, </a:t>
            </a:r>
            <a:r>
              <a:rPr lang="en-GB" dirty="0" smtClean="0"/>
              <a:t>reaped the havoc of having the reduced vertical separation</a:t>
            </a:r>
            <a:r>
              <a:rPr lang="en-GB" dirty="0" smtClean="0"/>
              <a:t>.</a:t>
            </a:r>
          </a:p>
          <a:p>
            <a:endParaRPr lang="en-US" dirty="0" smtClean="0"/>
          </a:p>
          <a:p>
            <a:r>
              <a:rPr lang="en-US" dirty="0" smtClean="0"/>
              <a:t>The next fill also saw high luminosity with just the orbit corrections – coordinators not fast enough.</a:t>
            </a:r>
          </a:p>
          <a:p>
            <a:pPr lvl="1"/>
            <a:endParaRPr lang="en-GB" dirty="0" smtClean="0"/>
          </a:p>
          <a:p>
            <a:pPr>
              <a:buNone/>
            </a:pPr>
            <a:endParaRPr lang="en-GB" dirty="0" smtClean="0"/>
          </a:p>
          <a:p>
            <a:endParaRPr lang="en-GB" dirty="0"/>
          </a:p>
        </p:txBody>
      </p:sp>
      <p:sp>
        <p:nvSpPr>
          <p:cNvPr id="4" name="Footer Placeholder 3"/>
          <p:cNvSpPr>
            <a:spLocks noGrp="1"/>
          </p:cNvSpPr>
          <p:nvPr>
            <p:ph type="ftr" sz="quarter" idx="10"/>
          </p:nvPr>
        </p:nvSpPr>
        <p:spPr/>
        <p:txBody>
          <a:bodyPr/>
          <a:lstStyle/>
          <a:p>
            <a:r>
              <a:rPr lang="en-US" smtClean="0"/>
              <a:t>LHC status</a:t>
            </a:r>
            <a:endParaRPr lang="en-US" dirty="0"/>
          </a:p>
        </p:txBody>
      </p:sp>
      <p:sp>
        <p:nvSpPr>
          <p:cNvPr id="5" name="Date Placeholder 4"/>
          <p:cNvSpPr>
            <a:spLocks noGrp="1"/>
          </p:cNvSpPr>
          <p:nvPr>
            <p:ph type="dt" sz="half" idx="12"/>
          </p:nvPr>
        </p:nvSpPr>
        <p:spPr/>
        <p:txBody>
          <a:bodyPr/>
          <a:lstStyle/>
          <a:p>
            <a:r>
              <a:rPr lang="en-US" smtClean="0"/>
              <a:t>14/6/2011</a:t>
            </a:r>
            <a:endParaRPr lang="en-US" dirty="0"/>
          </a:p>
        </p:txBody>
      </p:sp>
      <p:sp>
        <p:nvSpPr>
          <p:cNvPr id="6" name="TextBox 5"/>
          <p:cNvSpPr txBox="1"/>
          <p:nvPr/>
        </p:nvSpPr>
        <p:spPr>
          <a:xfrm>
            <a:off x="1619590" y="908650"/>
            <a:ext cx="5616780" cy="400110"/>
          </a:xfrm>
          <a:prstGeom prst="rect">
            <a:avLst/>
          </a:prstGeom>
          <a:noFill/>
        </p:spPr>
        <p:txBody>
          <a:bodyPr wrap="square" rtlCol="0">
            <a:spAutoFit/>
          </a:bodyPr>
          <a:lstStyle/>
          <a:p>
            <a:r>
              <a:rPr lang="en-US" dirty="0" smtClean="0"/>
              <a:t>Record luminosity in LHCb on Sunday &gt; 6e32</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back on </a:t>
            </a:r>
            <a:r>
              <a:rPr lang="en-US" dirty="0" smtClean="0"/>
              <a:t>week 23 </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LHC status</a:t>
            </a:r>
            <a:endParaRPr lang="en-US"/>
          </a:p>
        </p:txBody>
      </p:sp>
      <p:sp>
        <p:nvSpPr>
          <p:cNvPr id="5" name="Date Placeholder 4"/>
          <p:cNvSpPr>
            <a:spLocks noGrp="1"/>
          </p:cNvSpPr>
          <p:nvPr>
            <p:ph type="dt" sz="half" idx="12"/>
          </p:nvPr>
        </p:nvSpPr>
        <p:spPr/>
        <p:txBody>
          <a:bodyPr/>
          <a:lstStyle/>
          <a:p>
            <a:r>
              <a:rPr lang="en-US" smtClean="0"/>
              <a:t>14/6/2011</a:t>
            </a:r>
            <a:endParaRPr lang="en-US"/>
          </a:p>
        </p:txBody>
      </p:sp>
      <p:sp>
        <p:nvSpPr>
          <p:cNvPr id="6" name="TextBox 5"/>
          <p:cNvSpPr txBox="1"/>
          <p:nvPr/>
        </p:nvSpPr>
        <p:spPr>
          <a:xfrm>
            <a:off x="4644010" y="5877340"/>
            <a:ext cx="3816530" cy="400110"/>
          </a:xfrm>
          <a:prstGeom prst="rect">
            <a:avLst/>
          </a:prstGeom>
          <a:noFill/>
        </p:spPr>
        <p:txBody>
          <a:bodyPr wrap="square" rtlCol="0">
            <a:spAutoFit/>
          </a:bodyPr>
          <a:lstStyle/>
          <a:p>
            <a:r>
              <a:rPr lang="en-US" dirty="0" smtClean="0"/>
              <a:t>Mike </a:t>
            </a:r>
            <a:r>
              <a:rPr lang="en-US" dirty="0" smtClean="0"/>
              <a:t>Lamont, Jan </a:t>
            </a:r>
            <a:r>
              <a:rPr lang="en-US" dirty="0" smtClean="0"/>
              <a:t>Uythoven </a:t>
            </a:r>
            <a:endParaRPr lang="en-US" dirty="0"/>
          </a:p>
        </p:txBody>
      </p:sp>
    </p:spTree>
    <p:extLst>
      <p:ext uri="{BB962C8B-B14F-4D97-AF65-F5344CB8AC3E}">
        <p14:creationId xmlns:p14="http://schemas.microsoft.com/office/powerpoint/2010/main" xmlns="" val="261498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4" name="Footer Placeholder 3"/>
          <p:cNvSpPr>
            <a:spLocks noGrp="1"/>
          </p:cNvSpPr>
          <p:nvPr>
            <p:ph type="ftr" sz="quarter" idx="10"/>
          </p:nvPr>
        </p:nvSpPr>
        <p:spPr/>
        <p:txBody>
          <a:bodyPr/>
          <a:lstStyle/>
          <a:p>
            <a:r>
              <a:rPr lang="en-US" smtClean="0"/>
              <a:t>LHC status</a:t>
            </a:r>
            <a:endParaRPr lang="en-US"/>
          </a:p>
        </p:txBody>
      </p:sp>
      <p:sp>
        <p:nvSpPr>
          <p:cNvPr id="5" name="Date Placeholder 4"/>
          <p:cNvSpPr>
            <a:spLocks noGrp="1"/>
          </p:cNvSpPr>
          <p:nvPr>
            <p:ph type="dt" sz="half" idx="12"/>
          </p:nvPr>
        </p:nvSpPr>
        <p:spPr/>
        <p:txBody>
          <a:bodyPr/>
          <a:lstStyle/>
          <a:p>
            <a:r>
              <a:rPr lang="en-US" smtClean="0"/>
              <a:t>14/6/2011</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971500" y="836640"/>
            <a:ext cx="7128990" cy="568985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r>
              <a:rPr lang="en-US" smtClean="0"/>
              <a:t>14/6/2011</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109663" y="1133475"/>
            <a:ext cx="6923087" cy="45910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23 </a:t>
            </a:r>
            <a:endParaRPr lang="en-GB" dirty="0"/>
          </a:p>
        </p:txBody>
      </p:sp>
      <p:sp>
        <p:nvSpPr>
          <p:cNvPr id="3" name="Footer Placeholder 2"/>
          <p:cNvSpPr>
            <a:spLocks noGrp="1"/>
          </p:cNvSpPr>
          <p:nvPr>
            <p:ph type="ftr" sz="quarter" idx="10"/>
          </p:nvPr>
        </p:nvSpPr>
        <p:spPr/>
        <p:txBody>
          <a:bodyPr/>
          <a:lstStyle/>
          <a:p>
            <a:r>
              <a:rPr lang="en-US" smtClean="0"/>
              <a:t>LHC status</a:t>
            </a:r>
            <a:endParaRPr lang="en-US" dirty="0"/>
          </a:p>
        </p:txBody>
      </p:sp>
      <p:sp>
        <p:nvSpPr>
          <p:cNvPr id="4" name="Date Placeholder 3"/>
          <p:cNvSpPr>
            <a:spLocks noGrp="1"/>
          </p:cNvSpPr>
          <p:nvPr>
            <p:ph type="dt" sz="half" idx="12"/>
          </p:nvPr>
        </p:nvSpPr>
        <p:spPr/>
        <p:txBody>
          <a:bodyPr/>
          <a:lstStyle/>
          <a:p>
            <a:r>
              <a:rPr lang="en-US" smtClean="0"/>
              <a:t>14/6/2011</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731736093"/>
              </p:ext>
            </p:extLst>
          </p:nvPr>
        </p:nvGraphicFramePr>
        <p:xfrm>
          <a:off x="179390" y="764630"/>
          <a:ext cx="8713210" cy="5633720"/>
        </p:xfrm>
        <a:graphic>
          <a:graphicData uri="http://schemas.openxmlformats.org/drawingml/2006/table">
            <a:tbl>
              <a:tblPr firstRow="1" bandRow="1">
                <a:tableStyleId>{5C22544A-7EE6-4342-B048-85BDC9FD1C3A}</a:tableStyleId>
              </a:tblPr>
              <a:tblGrid>
                <a:gridCol w="1742642"/>
                <a:gridCol w="1742642"/>
                <a:gridCol w="1742642"/>
                <a:gridCol w="937080"/>
                <a:gridCol w="2548204"/>
              </a:tblGrid>
              <a:tr h="370840">
                <a:tc>
                  <a:txBody>
                    <a:bodyPr/>
                    <a:lstStyle/>
                    <a:p>
                      <a:r>
                        <a:rPr lang="en-US" dirty="0" smtClean="0"/>
                        <a:t>Date</a:t>
                      </a:r>
                      <a:endParaRPr lang="en-GB" dirty="0"/>
                    </a:p>
                  </a:txBody>
                  <a:tcPr anchor="ctr"/>
                </a:tc>
                <a:tc>
                  <a:txBody>
                    <a:bodyPr/>
                    <a:lstStyle/>
                    <a:p>
                      <a:r>
                        <a:rPr lang="en-US" dirty="0" smtClean="0"/>
                        <a:t>Fill number</a:t>
                      </a:r>
                      <a:endParaRPr lang="en-GB" dirty="0"/>
                    </a:p>
                  </a:txBody>
                  <a:tcPr anchor="ctr"/>
                </a:tc>
                <a:tc>
                  <a:txBody>
                    <a:bodyPr/>
                    <a:lstStyle/>
                    <a:p>
                      <a:r>
                        <a:rPr lang="en-US" dirty="0" smtClean="0"/>
                        <a:t>Time</a:t>
                      </a:r>
                      <a:r>
                        <a:rPr lang="en-US" baseline="0" dirty="0" smtClean="0"/>
                        <a:t> in stable beams</a:t>
                      </a:r>
                      <a:endParaRPr lang="en-GB" dirty="0"/>
                    </a:p>
                  </a:txBody>
                  <a:tcPr anchor="ctr"/>
                </a:tc>
                <a:tc>
                  <a:txBody>
                    <a:bodyPr/>
                    <a:lstStyle/>
                    <a:p>
                      <a:r>
                        <a:rPr lang="en-US" dirty="0" smtClean="0"/>
                        <a:t>Int.</a:t>
                      </a:r>
                      <a:r>
                        <a:rPr lang="en-US" baseline="0" dirty="0" smtClean="0"/>
                        <a:t> </a:t>
                      </a:r>
                      <a:r>
                        <a:rPr lang="en-US" baseline="0" dirty="0" err="1" smtClean="0"/>
                        <a:t>lumi</a:t>
                      </a:r>
                      <a:r>
                        <a:rPr lang="en-US" baseline="0" dirty="0" smtClean="0"/>
                        <a:t> [pb</a:t>
                      </a:r>
                      <a:r>
                        <a:rPr lang="en-US" baseline="30000" dirty="0" smtClean="0"/>
                        <a:t>-1</a:t>
                      </a:r>
                      <a:r>
                        <a:rPr lang="en-US" baseline="0" dirty="0" smtClean="0"/>
                        <a:t>]</a:t>
                      </a:r>
                      <a:endParaRPr lang="en-GB" dirty="0"/>
                    </a:p>
                  </a:txBody>
                  <a:tcPr anchor="ctr"/>
                </a:tc>
                <a:tc>
                  <a:txBody>
                    <a:bodyPr/>
                    <a:lstStyle/>
                    <a:p>
                      <a:r>
                        <a:rPr lang="en-US" dirty="0" smtClean="0"/>
                        <a:t>Cause of dump</a:t>
                      </a:r>
                      <a:endParaRPr lang="en-GB" dirty="0"/>
                    </a:p>
                  </a:txBody>
                  <a:tcPr anchor="ctr"/>
                </a:tc>
              </a:tr>
              <a:tr h="370840">
                <a:tc>
                  <a:txBody>
                    <a:bodyPr/>
                    <a:lstStyle/>
                    <a:p>
                      <a:r>
                        <a:rPr lang="en-US" dirty="0" smtClean="0"/>
                        <a:t>Mon 6</a:t>
                      </a:r>
                      <a:r>
                        <a:rPr lang="en-US" baseline="30000" dirty="0" smtClean="0"/>
                        <a:t>th</a:t>
                      </a:r>
                      <a:r>
                        <a:rPr lang="en-US" baseline="0" dirty="0" smtClean="0"/>
                        <a:t> </a:t>
                      </a:r>
                      <a:endParaRPr lang="en-GB" dirty="0"/>
                    </a:p>
                  </a:txBody>
                  <a:tcPr/>
                </a:tc>
                <a:tc>
                  <a:txBody>
                    <a:bodyPr/>
                    <a:lstStyle/>
                    <a:p>
                      <a:pPr algn="ctr"/>
                      <a:r>
                        <a:rPr lang="en-US" dirty="0" smtClean="0"/>
                        <a:t>1854</a:t>
                      </a:r>
                      <a:endParaRPr lang="en-GB" dirty="0"/>
                    </a:p>
                  </a:txBody>
                  <a:tcPr/>
                </a:tc>
                <a:tc>
                  <a:txBody>
                    <a:bodyPr/>
                    <a:lstStyle/>
                    <a:p>
                      <a:pPr algn="ctr"/>
                      <a:r>
                        <a:rPr lang="en-US" dirty="0" smtClean="0"/>
                        <a:t>9m</a:t>
                      </a:r>
                      <a:endParaRPr lang="en-GB" dirty="0"/>
                    </a:p>
                  </a:txBody>
                  <a:tcPr/>
                </a:tc>
                <a:tc>
                  <a:txBody>
                    <a:bodyPr/>
                    <a:lstStyle/>
                    <a:p>
                      <a:pPr algn="ctr"/>
                      <a:r>
                        <a:rPr lang="en-US" dirty="0" smtClean="0"/>
                        <a:t>.59</a:t>
                      </a:r>
                      <a:endParaRPr lang="en-GB" dirty="0"/>
                    </a:p>
                  </a:txBody>
                  <a:tcPr/>
                </a:tc>
                <a:tc>
                  <a:txBody>
                    <a:bodyPr/>
                    <a:lstStyle/>
                    <a:p>
                      <a:r>
                        <a:rPr lang="en-US" dirty="0" smtClean="0"/>
                        <a:t>trip of RQ6.L2 </a:t>
                      </a:r>
                      <a:endParaRPr lang="en-GB" dirty="0"/>
                    </a:p>
                  </a:txBody>
                  <a:tcPr/>
                </a:tc>
              </a:tr>
              <a:tr h="370840">
                <a:tc>
                  <a:txBody>
                    <a:bodyPr/>
                    <a:lstStyle/>
                    <a:p>
                      <a:r>
                        <a:rPr lang="en-US" dirty="0" smtClean="0"/>
                        <a:t>Mon-Tues </a:t>
                      </a:r>
                      <a:endParaRPr lang="en-GB" dirty="0"/>
                    </a:p>
                  </a:txBody>
                  <a:tcPr/>
                </a:tc>
                <a:tc>
                  <a:txBody>
                    <a:bodyPr/>
                    <a:lstStyle/>
                    <a:p>
                      <a:pPr algn="ctr"/>
                      <a:r>
                        <a:rPr lang="en-US" dirty="0" smtClean="0"/>
                        <a:t>1855</a:t>
                      </a:r>
                      <a:endParaRPr lang="en-GB" dirty="0"/>
                    </a:p>
                  </a:txBody>
                  <a:tcPr/>
                </a:tc>
                <a:tc>
                  <a:txBody>
                    <a:bodyPr/>
                    <a:lstStyle/>
                    <a:p>
                      <a:pPr algn="ctr"/>
                      <a:r>
                        <a:rPr lang="en-US" dirty="0" smtClean="0"/>
                        <a:t>14h21m</a:t>
                      </a:r>
                      <a:endParaRPr lang="en-GB" dirty="0"/>
                    </a:p>
                  </a:txBody>
                  <a:tcPr/>
                </a:tc>
                <a:tc>
                  <a:txBody>
                    <a:bodyPr/>
                    <a:lstStyle/>
                    <a:p>
                      <a:pPr algn="ctr"/>
                      <a:r>
                        <a:rPr lang="en-US" dirty="0" smtClean="0"/>
                        <a:t>41.3</a:t>
                      </a:r>
                      <a:endParaRPr lang="en-GB" dirty="0"/>
                    </a:p>
                  </a:txBody>
                  <a:tcPr/>
                </a:tc>
                <a:tc>
                  <a:txBody>
                    <a:bodyPr/>
                    <a:lstStyle/>
                    <a:p>
                      <a:r>
                        <a:rPr lang="en-US" dirty="0" smtClean="0"/>
                        <a:t>RTQX2.R1</a:t>
                      </a:r>
                      <a:r>
                        <a:rPr lang="en-US" baseline="0" dirty="0" smtClean="0"/>
                        <a:t> - FGC</a:t>
                      </a:r>
                      <a:endParaRPr lang="en-GB" dirty="0"/>
                    </a:p>
                  </a:txBody>
                  <a:tcPr/>
                </a:tc>
              </a:tr>
              <a:tr h="370840">
                <a:tc>
                  <a:txBody>
                    <a:bodyPr/>
                    <a:lstStyle/>
                    <a:p>
                      <a:r>
                        <a:rPr lang="en-US" dirty="0" smtClean="0"/>
                        <a:t>Tue-Wed</a:t>
                      </a:r>
                      <a:endParaRPr lang="en-GB" dirty="0"/>
                    </a:p>
                  </a:txBody>
                  <a:tcPr/>
                </a:tc>
                <a:tc>
                  <a:txBody>
                    <a:bodyPr/>
                    <a:lstStyle/>
                    <a:p>
                      <a:pPr algn="ctr"/>
                      <a:r>
                        <a:rPr lang="en-US" dirty="0" smtClean="0"/>
                        <a:t>1856</a:t>
                      </a:r>
                      <a:endParaRPr lang="en-GB" dirty="0"/>
                    </a:p>
                  </a:txBody>
                  <a:tcPr/>
                </a:tc>
                <a:tc>
                  <a:txBody>
                    <a:bodyPr/>
                    <a:lstStyle/>
                    <a:p>
                      <a:pPr algn="ctr"/>
                      <a:r>
                        <a:rPr lang="en-US" dirty="0" smtClean="0"/>
                        <a:t>10h50m</a:t>
                      </a:r>
                      <a:endParaRPr lang="en-GB" dirty="0"/>
                    </a:p>
                  </a:txBody>
                  <a:tcPr/>
                </a:tc>
                <a:tc>
                  <a:txBody>
                    <a:bodyPr/>
                    <a:lstStyle/>
                    <a:p>
                      <a:pPr algn="ctr"/>
                      <a:r>
                        <a:rPr lang="en-US" dirty="0" smtClean="0"/>
                        <a:t>31.0</a:t>
                      </a:r>
                      <a:endParaRPr lang="en-GB" dirty="0"/>
                    </a:p>
                  </a:txBody>
                  <a:tcPr/>
                </a:tc>
                <a:tc>
                  <a:txBody>
                    <a:bodyPr/>
                    <a:lstStyle/>
                    <a:p>
                      <a:r>
                        <a:rPr lang="en-US" dirty="0" smtClean="0"/>
                        <a:t>Alice dipole trip</a:t>
                      </a:r>
                      <a:endParaRPr lang="en-GB" dirty="0"/>
                    </a:p>
                  </a:txBody>
                  <a:tcPr/>
                </a:tc>
              </a:tr>
              <a:tr h="370840">
                <a:tc>
                  <a:txBody>
                    <a:bodyPr/>
                    <a:lstStyle/>
                    <a:p>
                      <a:r>
                        <a:rPr lang="en-US" smtClean="0"/>
                        <a:t>Wed</a:t>
                      </a:r>
                      <a:endParaRPr lang="en-GB" dirty="0"/>
                    </a:p>
                  </a:txBody>
                  <a:tcPr/>
                </a:tc>
                <a:tc>
                  <a:txBody>
                    <a:bodyPr/>
                    <a:lstStyle/>
                    <a:p>
                      <a:pPr algn="ctr"/>
                      <a:r>
                        <a:rPr lang="en-US" dirty="0" smtClean="0"/>
                        <a:t>1858</a:t>
                      </a:r>
                      <a:endParaRPr lang="en-GB" dirty="0"/>
                    </a:p>
                  </a:txBody>
                  <a:tcPr/>
                </a:tc>
                <a:tc>
                  <a:txBody>
                    <a:bodyPr/>
                    <a:lstStyle/>
                    <a:p>
                      <a:pPr algn="ctr"/>
                      <a:r>
                        <a:rPr lang="en-US" dirty="0" smtClean="0"/>
                        <a:t>0</a:t>
                      </a:r>
                      <a:endParaRPr lang="en-GB" dirty="0"/>
                    </a:p>
                  </a:txBody>
                  <a:tcPr/>
                </a:tc>
                <a:tc>
                  <a:txBody>
                    <a:bodyPr/>
                    <a:lstStyle/>
                    <a:p>
                      <a:pPr algn="ctr"/>
                      <a:endParaRPr lang="en-GB" dirty="0"/>
                    </a:p>
                  </a:txBody>
                  <a:tcPr/>
                </a:tc>
                <a:tc>
                  <a:txBody>
                    <a:bodyPr/>
                    <a:lstStyle/>
                    <a:p>
                      <a:r>
                        <a:rPr lang="en-GB" dirty="0" smtClean="0"/>
                        <a:t>Big UFO IP2</a:t>
                      </a:r>
                      <a:endParaRPr lang="en-GB" dirty="0"/>
                    </a:p>
                  </a:txBody>
                  <a:tcPr/>
                </a:tc>
              </a:tr>
              <a:tr h="370840">
                <a:tc>
                  <a:txBody>
                    <a:bodyPr/>
                    <a:lstStyle/>
                    <a:p>
                      <a:r>
                        <a:rPr lang="en-US" dirty="0" smtClean="0"/>
                        <a:t>Wed-Thu</a:t>
                      </a:r>
                      <a:endParaRPr lang="en-GB" dirty="0"/>
                    </a:p>
                  </a:txBody>
                  <a:tcPr/>
                </a:tc>
                <a:tc>
                  <a:txBody>
                    <a:bodyPr/>
                    <a:lstStyle/>
                    <a:p>
                      <a:pPr algn="ctr"/>
                      <a:r>
                        <a:rPr lang="en-US" dirty="0" smtClean="0"/>
                        <a:t>1859</a:t>
                      </a:r>
                      <a:endParaRPr lang="en-GB" dirty="0"/>
                    </a:p>
                  </a:txBody>
                  <a:tcPr/>
                </a:tc>
                <a:tc>
                  <a:txBody>
                    <a:bodyPr/>
                    <a:lstStyle/>
                    <a:p>
                      <a:pPr algn="ctr"/>
                      <a:r>
                        <a:rPr lang="en-US" dirty="0" smtClean="0"/>
                        <a:t>3h56m</a:t>
                      </a:r>
                      <a:endParaRPr lang="en-GB" dirty="0"/>
                    </a:p>
                  </a:txBody>
                  <a:tcPr/>
                </a:tc>
                <a:tc>
                  <a:txBody>
                    <a:bodyPr/>
                    <a:lstStyle/>
                    <a:p>
                      <a:pPr algn="ctr"/>
                      <a:r>
                        <a:rPr lang="en-US" dirty="0" smtClean="0"/>
                        <a:t>13.4</a:t>
                      </a:r>
                      <a:endParaRPr lang="en-GB" dirty="0"/>
                    </a:p>
                  </a:txBody>
                  <a:tcPr/>
                </a:tc>
                <a:tc>
                  <a:txBody>
                    <a:bodyPr/>
                    <a:lstStyle/>
                    <a:p>
                      <a:r>
                        <a:rPr lang="en-US" dirty="0" smtClean="0"/>
                        <a:t>Electrical glitch</a:t>
                      </a:r>
                      <a:endParaRPr lang="en-GB" dirty="0"/>
                    </a:p>
                  </a:txBody>
                  <a:tcPr/>
                </a:tc>
              </a:tr>
              <a:tr h="370840">
                <a:tc>
                  <a:txBody>
                    <a:bodyPr/>
                    <a:lstStyle/>
                    <a:p>
                      <a:r>
                        <a:rPr lang="en-US" dirty="0" smtClean="0"/>
                        <a:t>Thu</a:t>
                      </a:r>
                      <a:endParaRPr lang="en-GB" dirty="0"/>
                    </a:p>
                  </a:txBody>
                  <a:tcPr/>
                </a:tc>
                <a:tc>
                  <a:txBody>
                    <a:bodyPr/>
                    <a:lstStyle/>
                    <a:p>
                      <a:pPr algn="ctr"/>
                      <a:r>
                        <a:rPr lang="en-US" dirty="0" smtClean="0"/>
                        <a:t>1862</a:t>
                      </a:r>
                      <a:endParaRPr lang="en-GB" dirty="0"/>
                    </a:p>
                  </a:txBody>
                  <a:tcPr/>
                </a:tc>
                <a:tc>
                  <a:txBody>
                    <a:bodyPr/>
                    <a:lstStyle/>
                    <a:p>
                      <a:pPr algn="ctr"/>
                      <a:r>
                        <a:rPr lang="en-US" dirty="0" smtClean="0"/>
                        <a:t>11h12m</a:t>
                      </a:r>
                      <a:endParaRPr lang="en-GB" dirty="0"/>
                    </a:p>
                  </a:txBody>
                  <a:tcPr/>
                </a:tc>
                <a:tc>
                  <a:txBody>
                    <a:bodyPr/>
                    <a:lstStyle/>
                    <a:p>
                      <a:pPr algn="ctr"/>
                      <a:r>
                        <a:rPr lang="en-US" dirty="0" smtClean="0"/>
                        <a:t>32.4</a:t>
                      </a:r>
                      <a:endParaRPr lang="en-GB" dirty="0"/>
                    </a:p>
                  </a:txBody>
                  <a:tcPr/>
                </a:tc>
                <a:tc>
                  <a:txBody>
                    <a:bodyPr/>
                    <a:lstStyle/>
                    <a:p>
                      <a:r>
                        <a:rPr lang="en-US" dirty="0" smtClean="0"/>
                        <a:t>Trip RSQSX 400</a:t>
                      </a:r>
                      <a:r>
                        <a:rPr lang="en-US" baseline="0" dirty="0" smtClean="0"/>
                        <a:t> V PS</a:t>
                      </a:r>
                      <a:endParaRPr lang="en-GB" dirty="0"/>
                    </a:p>
                  </a:txBody>
                  <a:tcPr/>
                </a:tc>
              </a:tr>
              <a:tr h="370840">
                <a:tc>
                  <a:txBody>
                    <a:bodyPr/>
                    <a:lstStyle/>
                    <a:p>
                      <a:r>
                        <a:rPr lang="en-US" dirty="0" smtClean="0"/>
                        <a:t>Thu</a:t>
                      </a:r>
                      <a:r>
                        <a:rPr lang="en-US" baseline="0" dirty="0" smtClean="0"/>
                        <a:t> - Sat</a:t>
                      </a:r>
                      <a:endParaRPr lang="en-GB" dirty="0"/>
                    </a:p>
                  </a:txBody>
                  <a:tcPr/>
                </a:tc>
                <a:tc>
                  <a:txBody>
                    <a:bodyPr/>
                    <a:lstStyle/>
                    <a:p>
                      <a:pPr algn="ctr"/>
                      <a:r>
                        <a:rPr lang="en-US" dirty="0" smtClean="0"/>
                        <a:t>1863</a:t>
                      </a:r>
                      <a:endParaRPr lang="en-GB" dirty="0"/>
                    </a:p>
                  </a:txBody>
                  <a:tcPr/>
                </a:tc>
                <a:tc>
                  <a:txBody>
                    <a:bodyPr/>
                    <a:lstStyle/>
                    <a:p>
                      <a:pPr algn="ctr"/>
                      <a:r>
                        <a:rPr lang="en-US" dirty="0" smtClean="0"/>
                        <a:t>9h43</a:t>
                      </a:r>
                      <a:endParaRPr lang="en-GB" dirty="0"/>
                    </a:p>
                  </a:txBody>
                  <a:tcPr/>
                </a:tc>
                <a:tc>
                  <a:txBody>
                    <a:bodyPr/>
                    <a:lstStyle/>
                    <a:p>
                      <a:pPr algn="ctr"/>
                      <a:r>
                        <a:rPr lang="en-US" dirty="0" smtClean="0"/>
                        <a:t>30.8</a:t>
                      </a:r>
                      <a:endParaRPr lang="en-GB" dirty="0"/>
                    </a:p>
                  </a:txBody>
                  <a:tcPr/>
                </a:tc>
                <a:tc>
                  <a:txBody>
                    <a:bodyPr/>
                    <a:lstStyle/>
                    <a:p>
                      <a:r>
                        <a:rPr lang="en-US" dirty="0" smtClean="0"/>
                        <a:t>PLC</a:t>
                      </a:r>
                      <a:r>
                        <a:rPr lang="en-US" baseline="0" dirty="0" smtClean="0"/>
                        <a:t> DFB-</a:t>
                      </a:r>
                      <a:r>
                        <a:rPr lang="en-US" baseline="0" dirty="0" err="1" smtClean="0"/>
                        <a:t>cyro</a:t>
                      </a:r>
                      <a:r>
                        <a:rPr lang="en-US" baseline="0" dirty="0" smtClean="0"/>
                        <a:t> MS </a:t>
                      </a:r>
                      <a:r>
                        <a:rPr lang="en-US" dirty="0" smtClean="0"/>
                        <a:t>L1</a:t>
                      </a:r>
                      <a:endParaRPr lang="en-GB" dirty="0"/>
                    </a:p>
                  </a:txBody>
                  <a:tcPr/>
                </a:tc>
              </a:tr>
              <a:tr h="370840">
                <a:tc>
                  <a:txBody>
                    <a:bodyPr/>
                    <a:lstStyle/>
                    <a:p>
                      <a:r>
                        <a:rPr lang="en-US" dirty="0" smtClean="0"/>
                        <a:t>Sat</a:t>
                      </a:r>
                      <a:r>
                        <a:rPr lang="en-US" baseline="0" dirty="0" smtClean="0"/>
                        <a:t> - Sun</a:t>
                      </a:r>
                      <a:endParaRPr lang="en-GB" dirty="0"/>
                    </a:p>
                  </a:txBody>
                  <a:tcPr/>
                </a:tc>
                <a:tc>
                  <a:txBody>
                    <a:bodyPr/>
                    <a:lstStyle/>
                    <a:p>
                      <a:pPr algn="ctr"/>
                      <a:r>
                        <a:rPr lang="en-US" dirty="0" smtClean="0"/>
                        <a:t>1864</a:t>
                      </a:r>
                      <a:endParaRPr lang="en-GB" dirty="0"/>
                    </a:p>
                  </a:txBody>
                  <a:tcPr/>
                </a:tc>
                <a:tc>
                  <a:txBody>
                    <a:bodyPr/>
                    <a:lstStyle/>
                    <a:p>
                      <a:pPr algn="ctr"/>
                      <a:r>
                        <a:rPr lang="en-US" dirty="0" smtClean="0"/>
                        <a:t>6h48</a:t>
                      </a:r>
                      <a:endParaRPr lang="en-GB" dirty="0"/>
                    </a:p>
                  </a:txBody>
                  <a:tcPr/>
                </a:tc>
                <a:tc>
                  <a:txBody>
                    <a:bodyPr/>
                    <a:lstStyle/>
                    <a:p>
                      <a:pPr algn="ctr"/>
                      <a:r>
                        <a:rPr lang="en-US" dirty="0" smtClean="0"/>
                        <a:t>23.1</a:t>
                      </a:r>
                      <a:endParaRPr lang="en-GB" dirty="0"/>
                    </a:p>
                  </a:txBody>
                  <a:tcPr/>
                </a:tc>
                <a:tc>
                  <a:txBody>
                    <a:bodyPr/>
                    <a:lstStyle/>
                    <a:p>
                      <a:r>
                        <a:rPr lang="en-US" dirty="0" smtClean="0"/>
                        <a:t>D2.L1 bus bar quench</a:t>
                      </a:r>
                      <a:endParaRPr lang="en-GB" dirty="0"/>
                    </a:p>
                  </a:txBody>
                  <a:tcPr/>
                </a:tc>
              </a:tr>
              <a:tr h="370840">
                <a:tc>
                  <a:txBody>
                    <a:bodyPr/>
                    <a:lstStyle/>
                    <a:p>
                      <a:r>
                        <a:rPr lang="en-US" dirty="0" smtClean="0"/>
                        <a:t>Sun</a:t>
                      </a:r>
                      <a:r>
                        <a:rPr lang="en-US" baseline="0" dirty="0" smtClean="0"/>
                        <a:t> - Mon</a:t>
                      </a:r>
                      <a:endParaRPr lang="en-GB" dirty="0"/>
                    </a:p>
                  </a:txBody>
                  <a:tcPr/>
                </a:tc>
                <a:tc>
                  <a:txBody>
                    <a:bodyPr/>
                    <a:lstStyle/>
                    <a:p>
                      <a:pPr algn="ctr"/>
                      <a:r>
                        <a:rPr lang="en-US" dirty="0" smtClean="0"/>
                        <a:t>1865</a:t>
                      </a:r>
                      <a:endParaRPr lang="en-GB" dirty="0"/>
                    </a:p>
                  </a:txBody>
                  <a:tcPr/>
                </a:tc>
                <a:tc>
                  <a:txBody>
                    <a:bodyPr/>
                    <a:lstStyle/>
                    <a:p>
                      <a:pPr algn="ctr"/>
                      <a:r>
                        <a:rPr lang="en-US" dirty="0" smtClean="0"/>
                        <a:t>13h36m</a:t>
                      </a:r>
                      <a:endParaRPr lang="en-GB" dirty="0"/>
                    </a:p>
                  </a:txBody>
                  <a:tcPr/>
                </a:tc>
                <a:tc>
                  <a:txBody>
                    <a:bodyPr/>
                    <a:lstStyle/>
                    <a:p>
                      <a:pPr algn="ctr"/>
                      <a:r>
                        <a:rPr lang="en-US" dirty="0" smtClean="0"/>
                        <a:t>42.6</a:t>
                      </a:r>
                      <a:endParaRPr lang="en-GB" dirty="0"/>
                    </a:p>
                  </a:txBody>
                  <a:tcPr/>
                </a:tc>
                <a:tc>
                  <a:txBody>
                    <a:bodyPr/>
                    <a:lstStyle/>
                    <a:p>
                      <a:r>
                        <a:rPr lang="en-US" dirty="0" smtClean="0"/>
                        <a:t>Collimator controls</a:t>
                      </a:r>
                      <a:endParaRPr lang="en-GB" dirty="0"/>
                    </a:p>
                  </a:txBody>
                  <a:tcPr/>
                </a:tc>
              </a:tr>
              <a:tr h="370840">
                <a:tc>
                  <a:txBody>
                    <a:bodyPr/>
                    <a:lstStyle/>
                    <a:p>
                      <a:r>
                        <a:rPr lang="en-US" dirty="0" smtClean="0"/>
                        <a:t>Mon</a:t>
                      </a:r>
                      <a:endParaRPr lang="en-GB" dirty="0"/>
                    </a:p>
                  </a:txBody>
                  <a:tcPr/>
                </a:tc>
                <a:tc>
                  <a:txBody>
                    <a:bodyPr/>
                    <a:lstStyle/>
                    <a:p>
                      <a:pPr algn="ctr"/>
                      <a:r>
                        <a:rPr lang="en-US" dirty="0" smtClean="0"/>
                        <a:t>1866</a:t>
                      </a:r>
                      <a:endParaRPr lang="en-GB" dirty="0"/>
                    </a:p>
                  </a:txBody>
                  <a:tcPr/>
                </a:tc>
                <a:tc>
                  <a:txBody>
                    <a:bodyPr/>
                    <a:lstStyle/>
                    <a:p>
                      <a:pPr algn="ctr"/>
                      <a:r>
                        <a:rPr lang="en-US" dirty="0" smtClean="0"/>
                        <a:t>20m</a:t>
                      </a:r>
                      <a:endParaRPr lang="en-GB" dirty="0"/>
                    </a:p>
                  </a:txBody>
                  <a:tcPr/>
                </a:tc>
                <a:tc>
                  <a:txBody>
                    <a:bodyPr/>
                    <a:lstStyle/>
                    <a:p>
                      <a:pPr algn="ctr"/>
                      <a:r>
                        <a:rPr lang="en-US" dirty="0" smtClean="0"/>
                        <a:t>1.3</a:t>
                      </a:r>
                      <a:endParaRPr lang="en-GB" dirty="0"/>
                    </a:p>
                  </a:txBody>
                  <a:tcPr/>
                </a:tc>
                <a:tc>
                  <a:txBody>
                    <a:bodyPr/>
                    <a:lstStyle/>
                    <a:p>
                      <a:r>
                        <a:rPr lang="en-US" dirty="0" smtClean="0"/>
                        <a:t>RF</a:t>
                      </a:r>
                      <a:r>
                        <a:rPr lang="en-US" baseline="0" dirty="0" smtClean="0"/>
                        <a:t> </a:t>
                      </a:r>
                      <a:r>
                        <a:rPr lang="en-GB" dirty="0" smtClean="0"/>
                        <a:t>Total Voltage </a:t>
                      </a:r>
                      <a:r>
                        <a:rPr lang="en-GB" dirty="0" err="1" smtClean="0"/>
                        <a:t>Intlk</a:t>
                      </a:r>
                      <a:r>
                        <a:rPr lang="en-GB" dirty="0" smtClean="0"/>
                        <a:t> B1 </a:t>
                      </a:r>
                      <a:endParaRPr lang="en-GB" dirty="0"/>
                    </a:p>
                  </a:txBody>
                  <a:tcPr/>
                </a:tc>
              </a:tr>
              <a:tr h="370840">
                <a:tc>
                  <a:txBody>
                    <a:bodyPr/>
                    <a:lstStyle/>
                    <a:p>
                      <a:r>
                        <a:rPr lang="en-US" dirty="0" smtClean="0"/>
                        <a:t>Mon 14</a:t>
                      </a:r>
                      <a:r>
                        <a:rPr lang="en-US" baseline="30000" dirty="0" smtClean="0"/>
                        <a:t>th</a:t>
                      </a:r>
                      <a:endParaRPr lang="en-US" dirty="0" smtClean="0"/>
                    </a:p>
                  </a:txBody>
                  <a:tcPr/>
                </a:tc>
                <a:tc>
                  <a:txBody>
                    <a:bodyPr/>
                    <a:lstStyle/>
                    <a:p>
                      <a:pPr algn="ctr"/>
                      <a:r>
                        <a:rPr lang="en-US" dirty="0" smtClean="0"/>
                        <a:t>1867</a:t>
                      </a:r>
                      <a:endParaRPr lang="en-GB" dirty="0"/>
                    </a:p>
                  </a:txBody>
                  <a:tcPr/>
                </a:tc>
                <a:tc>
                  <a:txBody>
                    <a:bodyPr/>
                    <a:lstStyle/>
                    <a:p>
                      <a:pPr algn="ctr"/>
                      <a:r>
                        <a:rPr lang="en-GB" dirty="0" smtClean="0"/>
                        <a:t>8h14m</a:t>
                      </a:r>
                      <a:endParaRPr lang="en-GB" dirty="0"/>
                    </a:p>
                  </a:txBody>
                  <a:tcPr/>
                </a:tc>
                <a:tc>
                  <a:txBody>
                    <a:bodyPr/>
                    <a:lstStyle/>
                    <a:p>
                      <a:pPr algn="ctr"/>
                      <a:r>
                        <a:rPr lang="en-GB" dirty="0" smtClean="0"/>
                        <a:t>28.8</a:t>
                      </a:r>
                      <a:endParaRPr lang="en-GB" dirty="0"/>
                    </a:p>
                  </a:txBody>
                  <a:tcPr/>
                </a:tc>
                <a:tc>
                  <a:txBody>
                    <a:bodyPr/>
                    <a:lstStyle/>
                    <a:p>
                      <a:r>
                        <a:rPr lang="en-GB" dirty="0" smtClean="0"/>
                        <a:t>RF module trip</a:t>
                      </a:r>
                      <a:endParaRPr lang="en-GB" dirty="0"/>
                    </a:p>
                  </a:txBody>
                  <a:tcPr/>
                </a:tc>
              </a:tr>
              <a:tr h="370840">
                <a:tc>
                  <a:txBody>
                    <a:bodyPr/>
                    <a:lstStyle/>
                    <a:p>
                      <a:r>
                        <a:rPr lang="en-US" dirty="0" smtClean="0"/>
                        <a:t>Mon 14</a:t>
                      </a:r>
                      <a:r>
                        <a:rPr lang="en-US" baseline="30000" dirty="0" smtClean="0"/>
                        <a:t>th</a:t>
                      </a:r>
                      <a:endParaRPr lang="en-US" dirty="0" smtClean="0"/>
                    </a:p>
                  </a:txBody>
                  <a:tcPr/>
                </a:tc>
                <a:tc>
                  <a:txBody>
                    <a:bodyPr/>
                    <a:lstStyle/>
                    <a:p>
                      <a:pPr algn="ctr"/>
                      <a:r>
                        <a:rPr lang="en-US" dirty="0" smtClean="0"/>
                        <a:t>1868</a:t>
                      </a:r>
                      <a:endParaRPr lang="en-GB" dirty="0"/>
                    </a:p>
                  </a:txBody>
                  <a:tcPr/>
                </a:tc>
                <a:tc>
                  <a:txBody>
                    <a:bodyPr/>
                    <a:lstStyle/>
                    <a:p>
                      <a:pPr algn="ctr"/>
                      <a:endParaRPr lang="en-GB" dirty="0"/>
                    </a:p>
                  </a:txBody>
                  <a:tcPr/>
                </a:tc>
                <a:tc>
                  <a:txBody>
                    <a:bodyPr/>
                    <a:lstStyle/>
                    <a:p>
                      <a:pPr algn="ctr"/>
                      <a:endParaRPr lang="en-GB" dirty="0"/>
                    </a:p>
                  </a:txBody>
                  <a:tcPr/>
                </a:tc>
                <a:tc>
                  <a:txBody>
                    <a:bodyPr/>
                    <a:lstStyle/>
                    <a:p>
                      <a:endParaRPr lang="en-GB"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Summary</a:t>
            </a:r>
            <a:endParaRPr lang="en-US" sz="2800" dirty="0"/>
          </a:p>
        </p:txBody>
      </p:sp>
      <p:sp>
        <p:nvSpPr>
          <p:cNvPr id="3" name="Content Placeholder 2"/>
          <p:cNvSpPr>
            <a:spLocks noGrp="1"/>
          </p:cNvSpPr>
          <p:nvPr>
            <p:ph idx="1"/>
          </p:nvPr>
        </p:nvSpPr>
        <p:spPr>
          <a:xfrm>
            <a:off x="179390" y="764630"/>
            <a:ext cx="8785220" cy="5760800"/>
          </a:xfrm>
        </p:spPr>
        <p:txBody>
          <a:bodyPr/>
          <a:lstStyle/>
          <a:p>
            <a:r>
              <a:rPr lang="en-US" dirty="0" smtClean="0"/>
              <a:t>Weeks results:</a:t>
            </a:r>
          </a:p>
          <a:p>
            <a:pPr lvl="1"/>
            <a:r>
              <a:rPr lang="en-US" dirty="0" smtClean="0"/>
              <a:t>Highest luminosity per fill:		</a:t>
            </a:r>
            <a:r>
              <a:rPr lang="en-GB" dirty="0" smtClean="0">
                <a:solidFill>
                  <a:srgbClr val="FF0000"/>
                </a:solidFill>
              </a:rPr>
              <a:t>46.61</a:t>
            </a:r>
            <a:r>
              <a:rPr lang="en-GB" dirty="0" smtClean="0"/>
              <a:t> </a:t>
            </a:r>
            <a:r>
              <a:rPr lang="en-GB" dirty="0" smtClean="0">
                <a:solidFill>
                  <a:srgbClr val="FF0000"/>
                </a:solidFill>
              </a:rPr>
              <a:t>pb</a:t>
            </a:r>
            <a:r>
              <a:rPr lang="en-GB" baseline="30000" dirty="0" smtClean="0">
                <a:solidFill>
                  <a:srgbClr val="FF0000"/>
                </a:solidFill>
              </a:rPr>
              <a:t>-1</a:t>
            </a:r>
            <a:r>
              <a:rPr lang="en-US" dirty="0" smtClean="0"/>
              <a:t>	</a:t>
            </a:r>
          </a:p>
          <a:p>
            <a:pPr lvl="1"/>
            <a:r>
              <a:rPr lang="en-US" dirty="0" smtClean="0"/>
              <a:t>Highest luminosity  in 1 day:	</a:t>
            </a:r>
            <a:r>
              <a:rPr lang="en-GB" dirty="0" smtClean="0">
                <a:solidFill>
                  <a:srgbClr val="FF0000"/>
                </a:solidFill>
              </a:rPr>
              <a:t>56.33 pb</a:t>
            </a:r>
            <a:r>
              <a:rPr lang="en-GB" baseline="30000" dirty="0" smtClean="0">
                <a:solidFill>
                  <a:srgbClr val="FF0000"/>
                </a:solidFill>
              </a:rPr>
              <a:t>-1</a:t>
            </a:r>
            <a:endParaRPr lang="en-US" dirty="0" smtClean="0">
              <a:solidFill>
                <a:srgbClr val="FF0000"/>
              </a:solidFill>
            </a:endParaRPr>
          </a:p>
          <a:p>
            <a:pPr lvl="1"/>
            <a:r>
              <a:rPr lang="en-US" dirty="0" smtClean="0"/>
              <a:t>Production in a  week:		</a:t>
            </a:r>
            <a:r>
              <a:rPr lang="en-GB" dirty="0" smtClean="0">
                <a:solidFill>
                  <a:srgbClr val="FF0000"/>
                </a:solidFill>
              </a:rPr>
              <a:t>229.64 pb</a:t>
            </a:r>
            <a:r>
              <a:rPr lang="en-GB" baseline="30000" dirty="0" smtClean="0">
                <a:solidFill>
                  <a:srgbClr val="FF0000"/>
                </a:solidFill>
              </a:rPr>
              <a:t>-1</a:t>
            </a:r>
            <a:r>
              <a:rPr lang="en-US" dirty="0" smtClean="0"/>
              <a:t>	</a:t>
            </a:r>
          </a:p>
          <a:p>
            <a:pPr lvl="1"/>
            <a:r>
              <a:rPr lang="en-US" dirty="0" smtClean="0"/>
              <a:t>Number of programmed dumps:	0</a:t>
            </a:r>
          </a:p>
          <a:p>
            <a:pPr lvl="1"/>
            <a:r>
              <a:rPr lang="en-US" dirty="0" smtClean="0"/>
              <a:t>Average bunch intensity:		1.2e11		(slightly lowered)</a:t>
            </a:r>
          </a:p>
          <a:p>
            <a:pPr lvl="1"/>
            <a:r>
              <a:rPr lang="en-US" dirty="0" smtClean="0"/>
              <a:t>Typical luminosity:		1.1e33		(slightly lowered)</a:t>
            </a:r>
          </a:p>
          <a:p>
            <a:pPr lvl="1"/>
            <a:r>
              <a:rPr lang="en-US" dirty="0" smtClean="0"/>
              <a:t>Number of bunches/beam:	1092		(from week 21)</a:t>
            </a:r>
          </a:p>
          <a:p>
            <a:pPr lvl="1"/>
            <a:r>
              <a:rPr lang="en-US" dirty="0" smtClean="0"/>
              <a:t>Number of stable beams:		</a:t>
            </a:r>
            <a:r>
              <a:rPr lang="en-US" dirty="0" smtClean="0"/>
              <a:t>11</a:t>
            </a:r>
            <a:endParaRPr lang="en-US" dirty="0" smtClean="0"/>
          </a:p>
          <a:p>
            <a:pPr lvl="1"/>
            <a:r>
              <a:rPr lang="en-US" dirty="0" smtClean="0"/>
              <a:t>Average length stable beams:	4.2 h		(mostly short fills)</a:t>
            </a:r>
          </a:p>
          <a:p>
            <a:endParaRPr lang="en-US" dirty="0" smtClean="0"/>
          </a:p>
          <a:p>
            <a:r>
              <a:rPr lang="en-US" dirty="0" smtClean="0"/>
              <a:t>&gt; 1fb</a:t>
            </a:r>
            <a:r>
              <a:rPr lang="en-US" baseline="30000" dirty="0" smtClean="0"/>
              <a:t>-1</a:t>
            </a:r>
            <a:r>
              <a:rPr lang="en-US" dirty="0" smtClean="0"/>
              <a:t> total if you count last year </a:t>
            </a:r>
            <a:endParaRPr lang="en-US" dirty="0" smtClean="0"/>
          </a:p>
          <a:p>
            <a:pPr lvl="1"/>
            <a:endParaRPr lang="en-US" dirty="0" smtClean="0"/>
          </a:p>
          <a:p>
            <a:endParaRPr lang="en-US" dirty="0" smtClean="0"/>
          </a:p>
          <a:p>
            <a:pPr lvl="1"/>
            <a:endParaRPr lang="en-US" dirty="0"/>
          </a:p>
        </p:txBody>
      </p:sp>
      <p:sp>
        <p:nvSpPr>
          <p:cNvPr id="5" name="Footer Placeholder 4"/>
          <p:cNvSpPr>
            <a:spLocks noGrp="1"/>
          </p:cNvSpPr>
          <p:nvPr>
            <p:ph type="ftr" sz="quarter" idx="10"/>
          </p:nvPr>
        </p:nvSpPr>
        <p:spPr/>
        <p:txBody>
          <a:bodyPr/>
          <a:lstStyle/>
          <a:p>
            <a:r>
              <a:rPr lang="en-US" smtClean="0"/>
              <a:t>LHC status</a:t>
            </a:r>
            <a:endParaRPr lang="en-US" dirty="0"/>
          </a:p>
        </p:txBody>
      </p:sp>
      <p:sp>
        <p:nvSpPr>
          <p:cNvPr id="6" name="Date Placeholder 5"/>
          <p:cNvSpPr>
            <a:spLocks noGrp="1"/>
          </p:cNvSpPr>
          <p:nvPr>
            <p:ph type="dt" sz="half" idx="12"/>
          </p:nvPr>
        </p:nvSpPr>
        <p:spPr/>
        <p:txBody>
          <a:bodyPr/>
          <a:lstStyle/>
          <a:p>
            <a:r>
              <a:rPr lang="en-US" smtClean="0"/>
              <a:t>14/6/2011</a:t>
            </a:r>
            <a:endParaRPr lang="en-US" dirty="0"/>
          </a:p>
        </p:txBody>
      </p:sp>
    </p:spTree>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bg2"/>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emplate>
  <TotalTime>55196</TotalTime>
  <Words>1219</Words>
  <Application>Microsoft Office PowerPoint</Application>
  <PresentationFormat>On-screen Show (4:3)</PresentationFormat>
  <Paragraphs>295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Pixel</vt:lpstr>
      <vt:lpstr>Weekend: Sat 11th – Mon 13th</vt:lpstr>
      <vt:lpstr>Last night</vt:lpstr>
      <vt:lpstr>RF observation from Saturday morning</vt:lpstr>
      <vt:lpstr>Frying LHCb</vt:lpstr>
      <vt:lpstr>Look back on week 23 </vt:lpstr>
      <vt:lpstr>Slide 6</vt:lpstr>
      <vt:lpstr>Slide 7</vt:lpstr>
      <vt:lpstr>Week 23 </vt:lpstr>
      <vt:lpstr>Week Summary</vt:lpstr>
      <vt:lpstr>Main time outs</vt:lpstr>
      <vt:lpstr>Operational development</vt:lpstr>
      <vt:lpstr>Bunch length control in the ramp</vt:lpstr>
      <vt:lpstr>Slide 13</vt:lpstr>
      <vt:lpstr>Cryogenics – beam screen heat load</vt:lpstr>
      <vt:lpstr>Blow-up at injection</vt:lpstr>
      <vt:lpstr>Observations</vt:lpstr>
      <vt:lpstr>Octupoles@450 GeV</vt:lpstr>
      <vt:lpstr>Beam 1</vt:lpstr>
      <vt:lpstr>Beam 2</vt:lpstr>
      <vt:lpstr>Octupoles - observations</vt:lpstr>
      <vt:lpstr>Non-linear chromaticity</vt:lpstr>
      <vt:lpstr>Central frequency measurement</vt:lpstr>
      <vt:lpstr>RF test: Switching off one cavity</vt:lpstr>
      <vt:lpstr>Incoming</vt:lpstr>
      <vt:lpstr>Slide 25</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FGC Software Design Review</dc:title>
  <dc:creator>Quentin King</dc:creator>
  <cp:lastModifiedBy>Lamont</cp:lastModifiedBy>
  <cp:revision>2993</cp:revision>
  <dcterms:created xsi:type="dcterms:W3CDTF">2010-07-26T05:43:59Z</dcterms:created>
  <dcterms:modified xsi:type="dcterms:W3CDTF">2011-06-14T06:25:59Z</dcterms:modified>
</cp:coreProperties>
</file>