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2"/>
  </p:notesMasterIdLst>
  <p:handoutMasterIdLst>
    <p:handoutMasterId r:id="rId13"/>
  </p:handoutMasterIdLst>
  <p:sldIdLst>
    <p:sldId id="1239" r:id="rId2"/>
    <p:sldId id="1240" r:id="rId3"/>
    <p:sldId id="1241" r:id="rId4"/>
    <p:sldId id="1238" r:id="rId5"/>
    <p:sldId id="1237" r:id="rId6"/>
    <p:sldId id="1236" r:id="rId7"/>
    <p:sldId id="1242" r:id="rId8"/>
    <p:sldId id="1243" r:id="rId9"/>
    <p:sldId id="1245" r:id="rId10"/>
    <p:sldId id="1244" r:id="rId11"/>
  </p:sldIdLst>
  <p:sldSz cx="9144000" cy="6858000" type="screen4x3"/>
  <p:notesSz cx="6797675" cy="9928225"/>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4FBE"/>
    <a:srgbClr val="B02E9D"/>
    <a:srgbClr val="0000FF"/>
    <a:srgbClr val="008000"/>
    <a:srgbClr val="FF0000"/>
    <a:srgbClr val="FFFF99"/>
    <a:srgbClr val="CC0066"/>
    <a:srgbClr val="99FF99"/>
    <a:srgbClr val="FFCCCC"/>
    <a:srgbClr val="9FCA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7" autoAdjust="0"/>
    <p:restoredTop sz="95267" autoAdjust="0"/>
  </p:normalViewPr>
  <p:slideViewPr>
    <p:cSldViewPr>
      <p:cViewPr varScale="1">
        <p:scale>
          <a:sx n="105" d="100"/>
          <a:sy n="105" d="100"/>
        </p:scale>
        <p:origin x="-294" y="-72"/>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7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62" y="0"/>
            <a:ext cx="2946275" cy="496751"/>
          </a:xfrm>
          <a:prstGeom prst="rect">
            <a:avLst/>
          </a:prstGeom>
        </p:spPr>
        <p:txBody>
          <a:bodyPr vert="horz" lIns="91440" tIns="45720" rIns="91440" bIns="45720" rtlCol="0"/>
          <a:lstStyle>
            <a:lvl1pPr algn="r">
              <a:defRPr sz="1200"/>
            </a:lvl1pPr>
          </a:lstStyle>
          <a:p>
            <a:fld id="{0271544C-6647-7A44-A30B-40518DF4CE46}" type="datetimeFigureOut">
              <a:rPr lang="en-US" smtClean="0"/>
              <a:pPr/>
              <a:t>6/8/2011</a:t>
            </a:fld>
            <a:endParaRPr lang="en-US"/>
          </a:p>
        </p:txBody>
      </p:sp>
      <p:sp>
        <p:nvSpPr>
          <p:cNvPr id="4" name="Footer Placeholder 3"/>
          <p:cNvSpPr>
            <a:spLocks noGrp="1"/>
          </p:cNvSpPr>
          <p:nvPr>
            <p:ph type="ftr" sz="quarter" idx="2"/>
          </p:nvPr>
        </p:nvSpPr>
        <p:spPr>
          <a:xfrm>
            <a:off x="0" y="9429779"/>
            <a:ext cx="2946275" cy="49675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62" y="9429779"/>
            <a:ext cx="2946275" cy="496751"/>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 xmlns:p14="http://schemas.microsoft.com/office/powerpoint/2010/main"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850443" y="0"/>
            <a:ext cx="2945659" cy="49641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9430091"/>
            <a:ext cx="2945659" cy="4964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 xmlns:p14="http://schemas.microsoft.com/office/powerpoint/2010/main"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8/6/2011</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8:30 meeting</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8/6/2011</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8/6/2011</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8/6/2011</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8/6/2011</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8/6/2011</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8:30 meeting</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lvl1pPr>
              <a:defRPr/>
            </a:lvl1pPr>
          </a:lstStyle>
          <a:p>
            <a:endParaRPr lang="en-US" dirty="0"/>
          </a:p>
        </p:txBody>
      </p:sp>
      <p:sp>
        <p:nvSpPr>
          <p:cNvPr id="7" name="Footer Placeholder 3"/>
          <p:cNvSpPr>
            <a:spLocks noGrp="1"/>
          </p:cNvSpPr>
          <p:nvPr userDrawn="1">
            <p:ph type="ftr" sz="quarter" idx="10"/>
          </p:nvPr>
        </p:nvSpPr>
        <p:spPr>
          <a:xfrm>
            <a:off x="3124200" y="6632575"/>
            <a:ext cx="2895600" cy="252413"/>
          </a:xfrm>
        </p:spPr>
        <p:txBody>
          <a:bodyPr/>
          <a:lstStyle/>
          <a:p>
            <a:r>
              <a:rPr lang="en-US" smtClean="0"/>
              <a:t>LHC 8:30 meeting</a:t>
            </a:r>
            <a:endParaRPr lang="en-US" dirty="0"/>
          </a:p>
        </p:txBody>
      </p:sp>
      <p:sp>
        <p:nvSpPr>
          <p:cNvPr id="8" name="Date Placeholder 4"/>
          <p:cNvSpPr>
            <a:spLocks noGrp="1"/>
          </p:cNvSpPr>
          <p:nvPr userDrawn="1">
            <p:ph type="dt" sz="half" idx="12"/>
          </p:nvPr>
        </p:nvSpPr>
        <p:spPr>
          <a:xfrm>
            <a:off x="34925" y="6616700"/>
            <a:ext cx="2133600" cy="268288"/>
          </a:xfrm>
        </p:spPr>
        <p:txBody>
          <a:bodyPr/>
          <a:lstStyle>
            <a:lvl1pPr>
              <a:defRPr/>
            </a:lvl1pPr>
          </a:lstStyle>
          <a:p>
            <a:r>
              <a:rPr lang="en-US" smtClean="0"/>
              <a:t>8/6/2011</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8/6/2011</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8/6/2011</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8:30 meeting</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8/6/2011</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8/6/2011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8:30 meeting</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8/6/2011</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8/6/2011</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8/6/2011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8:30 meeting</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8/6/2011</a:t>
            </a:r>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Tuesday</a:t>
            </a:r>
            <a:endParaRPr lang="en-GB" dirty="0"/>
          </a:p>
        </p:txBody>
      </p:sp>
      <p:sp>
        <p:nvSpPr>
          <p:cNvPr id="5" name="Content Placeholder 4"/>
          <p:cNvSpPr>
            <a:spLocks noGrp="1"/>
          </p:cNvSpPr>
          <p:nvPr>
            <p:ph idx="1"/>
          </p:nvPr>
        </p:nvSpPr>
        <p:spPr/>
        <p:txBody>
          <a:bodyPr/>
          <a:lstStyle/>
          <a:p>
            <a:r>
              <a:rPr lang="en-US" dirty="0" smtClean="0"/>
              <a:t>Fill lost #1855 at 7:28 due to the trip of RQX.R1. This was traced to a software bug in the FGC…</a:t>
            </a:r>
          </a:p>
          <a:p>
            <a:endParaRPr lang="en-US" dirty="0" smtClean="0"/>
          </a:p>
          <a:p>
            <a:r>
              <a:rPr lang="en-GB" dirty="0" smtClean="0"/>
              <a:t>The Class 51 (LHC_PC) FGC software has been upgraded from V387 to V390.  This new version has a patch for the two I_MEAS fault trips seen recently in operation (on Friday June 3rd, 13:00 and Tuesday June 7th, 07:28)</a:t>
            </a:r>
          </a:p>
          <a:p>
            <a:pPr lvl="1"/>
            <a:r>
              <a:rPr lang="en-GB" dirty="0" smtClean="0"/>
              <a:t>Pierre </a:t>
            </a:r>
            <a:r>
              <a:rPr lang="en-GB" dirty="0" err="1" smtClean="0"/>
              <a:t>Dejoue</a:t>
            </a:r>
            <a:r>
              <a:rPr lang="en-GB" dirty="0" smtClean="0"/>
              <a:t>, Quentin King</a:t>
            </a:r>
            <a:r>
              <a:rPr lang="en-US" dirty="0" smtClean="0"/>
              <a:t/>
            </a:r>
            <a:br>
              <a:rPr lang="en-US" dirty="0" smtClean="0"/>
            </a:br>
            <a:r>
              <a:rPr lang="en-US" dirty="0" smtClean="0"/>
              <a:t/>
            </a:r>
            <a:br>
              <a:rPr lang="en-US" dirty="0" smtClean="0"/>
            </a:br>
            <a:endParaRPr lang="en-GB" sz="1800" dirty="0"/>
          </a:p>
        </p:txBody>
      </p:sp>
      <p:sp>
        <p:nvSpPr>
          <p:cNvPr id="6" name="Date Placeholder 5"/>
          <p:cNvSpPr>
            <a:spLocks noGrp="1"/>
          </p:cNvSpPr>
          <p:nvPr>
            <p:ph type="dt" sz="half" idx="12"/>
          </p:nvPr>
        </p:nvSpPr>
        <p:spPr/>
        <p:txBody>
          <a:bodyPr/>
          <a:lstStyle/>
          <a:p>
            <a:r>
              <a:rPr lang="en-US" smtClean="0"/>
              <a:t>8/6/2011</a:t>
            </a:r>
            <a:endParaRPr lang="en-US" dirty="0"/>
          </a:p>
        </p:txBody>
      </p:sp>
      <p:sp>
        <p:nvSpPr>
          <p:cNvPr id="7" name="Footer Placeholder 6"/>
          <p:cNvSpPr>
            <a:spLocks noGrp="1"/>
          </p:cNvSpPr>
          <p:nvPr>
            <p:ph type="ftr" sz="quarter" idx="10"/>
          </p:nvPr>
        </p:nvSpPr>
        <p:spPr/>
        <p:txBody>
          <a:bodyPr/>
          <a:lstStyle/>
          <a:p>
            <a:r>
              <a:rPr lang="en-US" smtClean="0"/>
              <a:t>LHC 8:30 meeting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Incoming</a:t>
            </a:r>
            <a:endParaRPr lang="en-GB" dirty="0"/>
          </a:p>
        </p:txBody>
      </p:sp>
      <p:sp>
        <p:nvSpPr>
          <p:cNvPr id="5" name="Content Placeholder 4"/>
          <p:cNvSpPr>
            <a:spLocks noGrp="1"/>
          </p:cNvSpPr>
          <p:nvPr>
            <p:ph idx="1"/>
          </p:nvPr>
        </p:nvSpPr>
        <p:spPr>
          <a:xfrm>
            <a:off x="395420" y="980660"/>
            <a:ext cx="8229600" cy="5111750"/>
          </a:xfrm>
        </p:spPr>
        <p:txBody>
          <a:bodyPr/>
          <a:lstStyle/>
          <a:p>
            <a:r>
              <a:rPr lang="en-US" dirty="0" smtClean="0"/>
              <a:t>Dump early afternoon</a:t>
            </a:r>
          </a:p>
          <a:p>
            <a:r>
              <a:rPr lang="en-US" dirty="0" smtClean="0"/>
              <a:t>Test ramp for RF blow-up (12 nominal bunches)</a:t>
            </a:r>
          </a:p>
          <a:p>
            <a:r>
              <a:rPr lang="en-US" dirty="0" smtClean="0"/>
              <a:t>Re-fill for physics</a:t>
            </a:r>
          </a:p>
          <a:p>
            <a:pPr lvl="1"/>
            <a:r>
              <a:rPr lang="en-US" dirty="0" smtClean="0"/>
              <a:t>144 bunch injection</a:t>
            </a:r>
          </a:p>
          <a:p>
            <a:pPr lvl="1"/>
            <a:r>
              <a:rPr lang="en-US" dirty="0" smtClean="0"/>
              <a:t>no 12 observation bunches</a:t>
            </a:r>
          </a:p>
          <a:p>
            <a:endParaRPr lang="en-US" dirty="0" smtClean="0"/>
          </a:p>
          <a:p>
            <a:endParaRPr lang="en-US" dirty="0" smtClean="0"/>
          </a:p>
          <a:p>
            <a:r>
              <a:rPr lang="en-US" dirty="0" smtClean="0"/>
              <a:t>Outstanding</a:t>
            </a:r>
          </a:p>
          <a:p>
            <a:pPr lvl="1"/>
            <a:r>
              <a:rPr lang="en-US" dirty="0" smtClean="0"/>
              <a:t>TCLs</a:t>
            </a:r>
          </a:p>
          <a:p>
            <a:pPr lvl="1"/>
            <a:r>
              <a:rPr lang="en-US" dirty="0" smtClean="0"/>
              <a:t>Q’’</a:t>
            </a:r>
          </a:p>
          <a:p>
            <a:pPr lvl="1"/>
            <a:r>
              <a:rPr lang="en-US" dirty="0" smtClean="0"/>
              <a:t>Q’ decay following long fill</a:t>
            </a:r>
          </a:p>
          <a:p>
            <a:endParaRPr lang="en-GB" dirty="0"/>
          </a:p>
        </p:txBody>
      </p:sp>
      <p:sp>
        <p:nvSpPr>
          <p:cNvPr id="3" name="Footer Placeholder 2"/>
          <p:cNvSpPr>
            <a:spLocks noGrp="1"/>
          </p:cNvSpPr>
          <p:nvPr>
            <p:ph type="ftr" sz="quarter" idx="10"/>
          </p:nvPr>
        </p:nvSpPr>
        <p:spPr/>
        <p:txBody>
          <a:bodyPr/>
          <a:lstStyle/>
          <a:p>
            <a:r>
              <a:rPr lang="en-US" smtClean="0"/>
              <a:t>LHC 8:30 meeting</a:t>
            </a:r>
            <a:endParaRPr lang="en-US" dirty="0"/>
          </a:p>
        </p:txBody>
      </p:sp>
      <p:sp>
        <p:nvSpPr>
          <p:cNvPr id="4" name="Date Placeholder 3"/>
          <p:cNvSpPr>
            <a:spLocks noGrp="1"/>
          </p:cNvSpPr>
          <p:nvPr>
            <p:ph type="dt" sz="half" idx="12"/>
          </p:nvPr>
        </p:nvSpPr>
        <p:spPr/>
        <p:txBody>
          <a:bodyPr/>
          <a:lstStyle/>
          <a:p>
            <a:r>
              <a:rPr lang="en-US" smtClean="0"/>
              <a:t>8/6/2011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morning</a:t>
            </a:r>
            <a:endParaRPr lang="en-GB" dirty="0"/>
          </a:p>
        </p:txBody>
      </p:sp>
      <p:sp>
        <p:nvSpPr>
          <p:cNvPr id="3" name="Content Placeholder 2"/>
          <p:cNvSpPr>
            <a:spLocks noGrp="1"/>
          </p:cNvSpPr>
          <p:nvPr>
            <p:ph idx="1"/>
          </p:nvPr>
        </p:nvSpPr>
        <p:spPr>
          <a:xfrm>
            <a:off x="467430" y="836640"/>
            <a:ext cx="8229600" cy="5111750"/>
          </a:xfrm>
        </p:spPr>
        <p:txBody>
          <a:bodyPr/>
          <a:lstStyle/>
          <a:p>
            <a:r>
              <a:rPr lang="en-US" dirty="0" smtClean="0"/>
              <a:t>End of the ramp-down</a:t>
            </a:r>
          </a:p>
          <a:p>
            <a:pPr lvl="1"/>
            <a:r>
              <a:rPr lang="en-US" dirty="0" smtClean="0"/>
              <a:t>fault on the TCL.5L1.B2, and had to call the STI piquet, who found a broken resolver. This was fixed in about half an hour. </a:t>
            </a:r>
          </a:p>
          <a:p>
            <a:pPr lvl="1"/>
            <a:r>
              <a:rPr lang="en-US" dirty="0" smtClean="0"/>
              <a:t>QPS crate was lost and required an access before ramping. Abandon attempt to measure Q’ on flat bottom</a:t>
            </a:r>
          </a:p>
          <a:p>
            <a:pPr lvl="1"/>
            <a:r>
              <a:rPr lang="en-US" dirty="0" smtClean="0"/>
              <a:t>Access was organized for 10 am </a:t>
            </a:r>
          </a:p>
          <a:p>
            <a:pPr lvl="2"/>
            <a:r>
              <a:rPr lang="en-US" dirty="0" smtClean="0"/>
              <a:t>QPS (S12 and S56) </a:t>
            </a:r>
          </a:p>
          <a:p>
            <a:pPr lvl="2"/>
            <a:r>
              <a:rPr lang="en-US" dirty="0" smtClean="0"/>
              <a:t>Experiments who had requested 2 hours. </a:t>
            </a:r>
          </a:p>
          <a:p>
            <a:pPr lvl="2"/>
            <a:r>
              <a:rPr lang="en-US" dirty="0" smtClean="0"/>
              <a:t>Pending RB cable inspections in P4 and P2 done;</a:t>
            </a:r>
          </a:p>
          <a:p>
            <a:pPr lvl="2"/>
            <a:r>
              <a:rPr lang="en-US" dirty="0" smtClean="0"/>
              <a:t>the new version of the FGC software deployed</a:t>
            </a:r>
          </a:p>
          <a:p>
            <a:pPr lvl="2"/>
            <a:r>
              <a:rPr lang="en-US" dirty="0" smtClean="0"/>
              <a:t>MKD power supply for B2  replaced</a:t>
            </a:r>
          </a:p>
          <a:p>
            <a:pPr lvl="2"/>
            <a:r>
              <a:rPr lang="en-US" dirty="0" smtClean="0"/>
              <a:t>new version of Post Mortem server has been released + tested</a:t>
            </a:r>
          </a:p>
          <a:p>
            <a:pPr lvl="2"/>
            <a:r>
              <a:rPr lang="en-US" dirty="0" smtClean="0"/>
              <a:t>Re-deployed BQBBQLHC FESA process on all continuous and on-demand systems.</a:t>
            </a:r>
          </a:p>
          <a:p>
            <a:r>
              <a:rPr lang="en-US" dirty="0" smtClean="0"/>
              <a:t>During the QPS access in P5 the patrol was lost in two access sectors due to a malfunctioning switch in the PAD. </a:t>
            </a:r>
            <a:endParaRPr lang="en-GB" dirty="0" smtClean="0"/>
          </a:p>
          <a:p>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8/6/2011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 early afternoon</a:t>
            </a:r>
            <a:endParaRPr lang="en-GB" dirty="0"/>
          </a:p>
        </p:txBody>
      </p:sp>
      <p:sp>
        <p:nvSpPr>
          <p:cNvPr id="3" name="Content Placeholder 2"/>
          <p:cNvSpPr>
            <a:spLocks noGrp="1"/>
          </p:cNvSpPr>
          <p:nvPr>
            <p:ph idx="1"/>
          </p:nvPr>
        </p:nvSpPr>
        <p:spPr>
          <a:xfrm>
            <a:off x="323410" y="908650"/>
            <a:ext cx="8229600" cy="5400750"/>
          </a:xfrm>
        </p:spPr>
        <p:txBody>
          <a:bodyPr/>
          <a:lstStyle/>
          <a:p>
            <a:r>
              <a:rPr lang="en-US" sz="1800" dirty="0" smtClean="0"/>
              <a:t>The access team started to work on the PAD while the other interventions were still ongoing, their initial hypothesis was that the PAD door synchronization had to be </a:t>
            </a:r>
            <a:r>
              <a:rPr lang="en-US" sz="1800" dirty="0" err="1" smtClean="0"/>
              <a:t>retuned</a:t>
            </a:r>
            <a:r>
              <a:rPr lang="en-US" sz="1800" dirty="0" smtClean="0"/>
              <a:t>. Later on they found the </a:t>
            </a:r>
            <a:r>
              <a:rPr lang="en-US" sz="1800" dirty="0" smtClean="0">
                <a:solidFill>
                  <a:srgbClr val="FF0000"/>
                </a:solidFill>
              </a:rPr>
              <a:t>faulty switch</a:t>
            </a:r>
            <a:r>
              <a:rPr lang="en-US" sz="1800" dirty="0" smtClean="0"/>
              <a:t>. </a:t>
            </a:r>
          </a:p>
          <a:p>
            <a:r>
              <a:rPr lang="en-US" sz="1800" dirty="0" smtClean="0"/>
              <a:t>In the meanwhile the SPS announced that they would not be able to deliver beam between 1 and 2 pm due to a scheduled intervention of EDF. </a:t>
            </a:r>
          </a:p>
          <a:p>
            <a:r>
              <a:rPr lang="en-US" sz="1800" dirty="0" smtClean="0"/>
              <a:t>It was then decided to postpone the replacement of the PAD switch, which required one hour, in order to try and inject 12 bunches for the test ramp with the new longitudinal blowup settings, before the intervention in the SPS. </a:t>
            </a:r>
          </a:p>
          <a:p>
            <a:r>
              <a:rPr lang="en-US" sz="1800" dirty="0" smtClean="0"/>
              <a:t>Tried to close the machine, after the patrols. But there was a </a:t>
            </a:r>
            <a:r>
              <a:rPr lang="en-US" sz="1800" dirty="0" smtClean="0">
                <a:solidFill>
                  <a:srgbClr val="FF0000"/>
                </a:solidFill>
              </a:rPr>
              <a:t>problem with the sirens in P2</a:t>
            </a:r>
            <a:r>
              <a:rPr lang="en-US" sz="1800" dirty="0" smtClean="0"/>
              <a:t> (same as Sunday night), and TI had to call the </a:t>
            </a:r>
            <a:r>
              <a:rPr lang="en-US" sz="1800" dirty="0" err="1" smtClean="0"/>
              <a:t>piquets</a:t>
            </a:r>
            <a:r>
              <a:rPr lang="en-US" sz="1800" dirty="0" smtClean="0"/>
              <a:t> to fix it. </a:t>
            </a:r>
          </a:p>
          <a:p>
            <a:r>
              <a:rPr lang="en-US" sz="1800" dirty="0" smtClean="0"/>
              <a:t>Also, another </a:t>
            </a:r>
            <a:r>
              <a:rPr lang="en-US" sz="1800" dirty="0" smtClean="0">
                <a:solidFill>
                  <a:srgbClr val="FF0000"/>
                </a:solidFill>
              </a:rPr>
              <a:t>quench heater had discharged in S56</a:t>
            </a:r>
            <a:r>
              <a:rPr lang="en-US" sz="1800" dirty="0" smtClean="0"/>
              <a:t>, so we could not switch on the RB. At this point we called the access team back and let them repair the switch in parallel with the access for QPS. The intervention on the PAD dropped the patrol for the second time. </a:t>
            </a:r>
          </a:p>
          <a:p>
            <a:r>
              <a:rPr lang="en-US" sz="1800" dirty="0" smtClean="0"/>
              <a:t>At the end of the shift the patrol is being re done, after that we should be ready to recycle the machine.</a:t>
            </a:r>
            <a:endParaRPr lang="en-GB" sz="1800"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8/6/2011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Tuesday afternoon</a:t>
            </a:r>
            <a:endParaRPr lang="en-GB" dirty="0"/>
          </a:p>
        </p:txBody>
      </p:sp>
      <p:sp>
        <p:nvSpPr>
          <p:cNvPr id="5" name="Content Placeholder 4"/>
          <p:cNvSpPr>
            <a:spLocks noGrp="1"/>
          </p:cNvSpPr>
          <p:nvPr>
            <p:ph idx="1"/>
          </p:nvPr>
        </p:nvSpPr>
        <p:spPr/>
        <p:txBody>
          <a:bodyPr/>
          <a:lstStyle/>
          <a:p>
            <a:r>
              <a:rPr lang="en-US" dirty="0" smtClean="0"/>
              <a:t>16:50 Pre-cycle started</a:t>
            </a:r>
          </a:p>
          <a:p>
            <a:r>
              <a:rPr lang="en-US" dirty="0" smtClean="0"/>
              <a:t>17:00 problem with energy tracking on MKD power supply for B2 that was replaced this morning.</a:t>
            </a:r>
          </a:p>
          <a:p>
            <a:pPr>
              <a:buNone/>
            </a:pPr>
            <a:endParaRPr lang="en-US" dirty="0" smtClean="0"/>
          </a:p>
          <a:p>
            <a:r>
              <a:rPr lang="en-US" dirty="0" smtClean="0"/>
              <a:t>Back in to replace replaced beam dump power supply</a:t>
            </a:r>
            <a:endParaRPr lang="en-GB" dirty="0"/>
          </a:p>
        </p:txBody>
      </p:sp>
      <p:sp>
        <p:nvSpPr>
          <p:cNvPr id="6" name="Date Placeholder 5"/>
          <p:cNvSpPr>
            <a:spLocks noGrp="1"/>
          </p:cNvSpPr>
          <p:nvPr>
            <p:ph type="dt" sz="half" idx="12"/>
          </p:nvPr>
        </p:nvSpPr>
        <p:spPr/>
        <p:txBody>
          <a:bodyPr/>
          <a:lstStyle/>
          <a:p>
            <a:r>
              <a:rPr lang="en-US" smtClean="0"/>
              <a:t>8/6/2011</a:t>
            </a:r>
            <a:endParaRPr lang="en-US" dirty="0"/>
          </a:p>
        </p:txBody>
      </p:sp>
      <p:sp>
        <p:nvSpPr>
          <p:cNvPr id="7" name="Footer Placeholder 6"/>
          <p:cNvSpPr>
            <a:spLocks noGrp="1"/>
          </p:cNvSpPr>
          <p:nvPr>
            <p:ph type="ftr" sz="quarter" idx="10"/>
          </p:nvPr>
        </p:nvSpPr>
        <p:spPr/>
        <p:txBody>
          <a:bodyPr/>
          <a:lstStyle/>
          <a:p>
            <a:r>
              <a:rPr lang="en-US" smtClean="0"/>
              <a:t>LHC 8:30 meeting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Injection kicker temperatures</a:t>
            </a:r>
            <a:endParaRPr lang="en-GB" dirty="0"/>
          </a:p>
        </p:txBody>
      </p:sp>
      <p:sp>
        <p:nvSpPr>
          <p:cNvPr id="3" name="Content Placeholder 2"/>
          <p:cNvSpPr>
            <a:spLocks noGrp="1"/>
          </p:cNvSpPr>
          <p:nvPr>
            <p:ph idx="1"/>
          </p:nvPr>
        </p:nvSpPr>
        <p:spPr/>
        <p:txBody>
          <a:bodyPr/>
          <a:lstStyle/>
          <a:p>
            <a:r>
              <a:rPr lang="en-GB" dirty="0" err="1" smtClean="0"/>
              <a:t>SoftStart</a:t>
            </a:r>
            <a:r>
              <a:rPr lang="en-GB" dirty="0" smtClean="0"/>
              <a:t> with the MKIs at 54 degrees this morning. Mike Barnes analysed the data and the delays are fine. </a:t>
            </a:r>
          </a:p>
          <a:p>
            <a:r>
              <a:rPr lang="en-GB" dirty="0" smtClean="0"/>
              <a:t>For this reason we will increase the interlock temperature from 55 to 60 degrees.</a:t>
            </a:r>
          </a:p>
          <a:p>
            <a:pPr>
              <a:buNone/>
            </a:pPr>
            <a:endParaRPr lang="en-US" dirty="0" smtClean="0"/>
          </a:p>
          <a:p>
            <a:r>
              <a:rPr lang="en-US" dirty="0" smtClean="0"/>
              <a:t>Would be good to get a measurement with beam sometime - this would mean injecting a pilot in inject and dump for maybe 1 hour as soon as possible after the end of a long fill, and checking for any systematic on the injected trajectory.</a:t>
            </a:r>
            <a:endParaRPr lang="en-GB" dirty="0" smtClean="0"/>
          </a:p>
          <a:p>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8/6/2011</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evening</a:t>
            </a:r>
            <a:endParaRPr lang="en-GB" dirty="0"/>
          </a:p>
        </p:txBody>
      </p:sp>
      <p:sp>
        <p:nvSpPr>
          <p:cNvPr id="3" name="Content Placeholder 2"/>
          <p:cNvSpPr>
            <a:spLocks noGrp="1"/>
          </p:cNvSpPr>
          <p:nvPr>
            <p:ph idx="1"/>
          </p:nvPr>
        </p:nvSpPr>
        <p:spPr/>
        <p:txBody>
          <a:bodyPr/>
          <a:lstStyle/>
          <a:p>
            <a:r>
              <a:rPr lang="en-US" dirty="0" smtClean="0"/>
              <a:t>20:15 Beam back</a:t>
            </a:r>
          </a:p>
          <a:p>
            <a:r>
              <a:rPr lang="en-US" dirty="0" smtClean="0"/>
              <a:t>22:30   #1856  Stable beam</a:t>
            </a:r>
          </a:p>
          <a:p>
            <a:pPr lvl="1"/>
            <a:r>
              <a:rPr lang="en-US" dirty="0" smtClean="0"/>
              <a:t>In the presence of a full blown German film crew…</a:t>
            </a:r>
          </a:p>
          <a:p>
            <a:pPr lvl="1"/>
            <a:r>
              <a:rPr lang="en-US" dirty="0" smtClean="0"/>
              <a:t>Ratty old fill – just over 1e33</a:t>
            </a:r>
          </a:p>
          <a:p>
            <a:pPr lvl="1"/>
            <a:r>
              <a:rPr lang="en-US" dirty="0" smtClean="0"/>
              <a:t>Some blow-up at 450 GeV but decided to go with anyway …</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8/6/2011</a:t>
            </a:r>
            <a:endParaRPr lang="en-US" dirty="0"/>
          </a:p>
        </p:txBody>
      </p:sp>
      <p:sp>
        <p:nvSpPr>
          <p:cNvPr id="6" name="TextBox 5"/>
          <p:cNvSpPr txBox="1"/>
          <p:nvPr/>
        </p:nvSpPr>
        <p:spPr>
          <a:xfrm>
            <a:off x="1259540" y="4437140"/>
            <a:ext cx="6696930" cy="707886"/>
          </a:xfrm>
          <a:prstGeom prst="rect">
            <a:avLst/>
          </a:prstGeom>
          <a:noFill/>
          <a:ln>
            <a:solidFill>
              <a:schemeClr val="tx1"/>
            </a:solidFill>
          </a:ln>
        </p:spPr>
        <p:txBody>
          <a:bodyPr wrap="square" rtlCol="0">
            <a:spAutoFit/>
          </a:bodyPr>
          <a:lstStyle/>
          <a:p>
            <a:pPr algn="l"/>
            <a:r>
              <a:rPr lang="en-US" dirty="0" smtClean="0"/>
              <a:t>- B1 blow up in V on 2nd, 3rd, 5th 108b injection; </a:t>
            </a:r>
            <a:br>
              <a:rPr lang="en-US" dirty="0" smtClean="0"/>
            </a:br>
            <a:r>
              <a:rPr lang="en-US" dirty="0" smtClean="0"/>
              <a:t>- B2 blow up in V on 2nd, 4th and last 108b injection. </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BBQ amplitude during injection</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8/6/2011</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11450" y="1052670"/>
            <a:ext cx="7489040" cy="4751929"/>
          </a:xfrm>
          <a:prstGeom prst="rect">
            <a:avLst/>
          </a:prstGeom>
          <a:noFill/>
          <a:ln w="9525">
            <a:noFill/>
            <a:miter lim="800000"/>
            <a:headEnd/>
            <a:tailEnd/>
          </a:ln>
        </p:spPr>
      </p:pic>
      <p:sp>
        <p:nvSpPr>
          <p:cNvPr id="8" name="TextBox 7"/>
          <p:cNvSpPr txBox="1"/>
          <p:nvPr/>
        </p:nvSpPr>
        <p:spPr>
          <a:xfrm>
            <a:off x="5076070" y="6021360"/>
            <a:ext cx="3960550" cy="400110"/>
          </a:xfrm>
          <a:prstGeom prst="rect">
            <a:avLst/>
          </a:prstGeom>
          <a:noFill/>
        </p:spPr>
        <p:txBody>
          <a:bodyPr wrap="square" rtlCol="0">
            <a:spAutoFit/>
          </a:bodyPr>
          <a:lstStyle/>
          <a:p>
            <a:r>
              <a:rPr lang="en-US" dirty="0" smtClean="0"/>
              <a:t>Clear visible on BSRT as well</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bunch intensities</a:t>
            </a:r>
            <a:endParaRPr lang="en-GB" dirty="0"/>
          </a:p>
        </p:txBody>
      </p:sp>
      <p:sp>
        <p:nvSpPr>
          <p:cNvPr id="3" name="Footer Placeholder 2"/>
          <p:cNvSpPr>
            <a:spLocks noGrp="1"/>
          </p:cNvSpPr>
          <p:nvPr>
            <p:ph type="ftr" sz="quarter" idx="10"/>
          </p:nvPr>
        </p:nvSpPr>
        <p:spPr/>
        <p:txBody>
          <a:bodyPr/>
          <a:lstStyle/>
          <a:p>
            <a:r>
              <a:rPr lang="en-US" smtClean="0"/>
              <a:t>LHC 8:30 meeting</a:t>
            </a:r>
            <a:endParaRPr lang="en-US" dirty="0"/>
          </a:p>
        </p:txBody>
      </p:sp>
      <p:sp>
        <p:nvSpPr>
          <p:cNvPr id="4" name="Date Placeholder 3"/>
          <p:cNvSpPr>
            <a:spLocks noGrp="1"/>
          </p:cNvSpPr>
          <p:nvPr>
            <p:ph type="dt" sz="half" idx="12"/>
          </p:nvPr>
        </p:nvSpPr>
        <p:spPr/>
        <p:txBody>
          <a:bodyPr/>
          <a:lstStyle/>
          <a:p>
            <a:r>
              <a:rPr lang="en-US" smtClean="0"/>
              <a:t>8/6/2011</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051650" y="764630"/>
            <a:ext cx="5163813" cy="273638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2051650" y="3717040"/>
            <a:ext cx="5112710" cy="274625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luminosity</a:t>
            </a:r>
            <a:endParaRPr lang="en-GB" dirty="0"/>
          </a:p>
        </p:txBody>
      </p:sp>
      <p:sp>
        <p:nvSpPr>
          <p:cNvPr id="3" name="Footer Placeholder 2"/>
          <p:cNvSpPr>
            <a:spLocks noGrp="1"/>
          </p:cNvSpPr>
          <p:nvPr>
            <p:ph type="ftr" sz="quarter" idx="10"/>
          </p:nvPr>
        </p:nvSpPr>
        <p:spPr/>
        <p:txBody>
          <a:bodyPr/>
          <a:lstStyle/>
          <a:p>
            <a:r>
              <a:rPr lang="en-US" smtClean="0"/>
              <a:t>LHC 8:30 meeting</a:t>
            </a:r>
            <a:endParaRPr lang="en-US" dirty="0"/>
          </a:p>
        </p:txBody>
      </p:sp>
      <p:sp>
        <p:nvSpPr>
          <p:cNvPr id="4" name="Date Placeholder 3"/>
          <p:cNvSpPr>
            <a:spLocks noGrp="1"/>
          </p:cNvSpPr>
          <p:nvPr>
            <p:ph type="dt" sz="half" idx="12"/>
          </p:nvPr>
        </p:nvSpPr>
        <p:spPr/>
        <p:txBody>
          <a:bodyPr/>
          <a:lstStyle/>
          <a:p>
            <a:r>
              <a:rPr lang="en-US" smtClean="0"/>
              <a:t>8/6/2011</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781050" y="1657350"/>
            <a:ext cx="7581900" cy="35433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49492</TotalTime>
  <Words>612</Words>
  <Application>Microsoft Office PowerPoint</Application>
  <PresentationFormat>On-screen Show (4:3)</PresentationFormat>
  <Paragraphs>78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Pixel</vt:lpstr>
      <vt:lpstr>Tuesday</vt:lpstr>
      <vt:lpstr>Tuesday morning</vt:lpstr>
      <vt:lpstr>Tuesday – early afternoon</vt:lpstr>
      <vt:lpstr>Tuesday afternoon</vt:lpstr>
      <vt:lpstr>Injection kicker temperatures</vt:lpstr>
      <vt:lpstr>Tuesday evening</vt:lpstr>
      <vt:lpstr>BBQ amplitude during injection</vt:lpstr>
      <vt:lpstr>bunch intensities</vt:lpstr>
      <vt:lpstr>Specific luminosity</vt:lpstr>
      <vt:lpstr>Incoming</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NICE</cp:lastModifiedBy>
  <cp:revision>2870</cp:revision>
  <dcterms:created xsi:type="dcterms:W3CDTF">2010-07-26T05:43:59Z</dcterms:created>
  <dcterms:modified xsi:type="dcterms:W3CDTF">2011-06-08T09:05:48Z</dcterms:modified>
</cp:coreProperties>
</file>