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154" r:id="rId2"/>
    <p:sldId id="1218" r:id="rId3"/>
    <p:sldId id="1221" r:id="rId4"/>
    <p:sldId id="1219" r:id="rId5"/>
    <p:sldId id="1220" r:id="rId6"/>
    <p:sldId id="1223" r:id="rId7"/>
    <p:sldId id="1224" r:id="rId8"/>
    <p:sldId id="1222" r:id="rId9"/>
    <p:sldId id="1225" r:id="rId10"/>
    <p:sldId id="1226" r:id="rId11"/>
    <p:sldId id="1227" r:id="rId12"/>
    <p:sldId id="1217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5C696"/>
    <a:srgbClr val="FFCCCC"/>
    <a:srgbClr val="99FF99"/>
    <a:srgbClr val="FFFF99"/>
    <a:srgbClr val="D14FBE"/>
    <a:srgbClr val="B02E9D"/>
    <a:srgbClr val="0000FF"/>
    <a:srgbClr val="008000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79" d="100"/>
          <a:sy n="79" d="100"/>
        </p:scale>
        <p:origin x="-762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31/05/2011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31/05/2011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31/05/2011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30.05.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92620"/>
            <a:ext cx="8964610" cy="5760800"/>
          </a:xfrm>
        </p:spPr>
        <p:txBody>
          <a:bodyPr/>
          <a:lstStyle/>
          <a:p>
            <a:pPr lvl="0"/>
            <a:r>
              <a:rPr lang="en-US" dirty="0" smtClean="0"/>
              <a:t>01:00 Injection for physics fill #1816</a:t>
            </a:r>
          </a:p>
          <a:p>
            <a:pPr lvl="0"/>
            <a:r>
              <a:rPr lang="en-US" dirty="0" smtClean="0"/>
              <a:t>02:00 Stable beams fill #1816, luminosity ~1.2x1033 cm-2s-1 </a:t>
            </a:r>
          </a:p>
          <a:p>
            <a:pPr lvl="0"/>
            <a:r>
              <a:rPr lang="en-US" dirty="0" smtClean="0"/>
              <a:t>11:08 Beams dumped. QPS trigger on detector of RCBXH2.L1. </a:t>
            </a:r>
            <a:endParaRPr lang="en-US" dirty="0" smtClean="0"/>
          </a:p>
          <a:p>
            <a:pPr lvl="1"/>
            <a:r>
              <a:rPr lang="en-US" dirty="0" smtClean="0"/>
              <a:t>Circuit </a:t>
            </a:r>
            <a:r>
              <a:rPr lang="en-US" dirty="0" smtClean="0"/>
              <a:t>detector </a:t>
            </a:r>
            <a:r>
              <a:rPr lang="en-US" dirty="0" smtClean="0"/>
              <a:t>stalled </a:t>
            </a:r>
            <a:r>
              <a:rPr lang="en-US" dirty="0" smtClean="0"/>
              <a:t>prior to the event (cause no clear but radiation not excluded even likely) and automatically RESET by watchdog.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trip occurred during the RESET.</a:t>
            </a:r>
          </a:p>
          <a:p>
            <a:pPr lvl="0"/>
            <a:r>
              <a:rPr lang="en-US" dirty="0" smtClean="0"/>
              <a:t>12:01 – 13:17 </a:t>
            </a:r>
            <a:r>
              <a:rPr lang="en-US" dirty="0" smtClean="0"/>
              <a:t>CMS access. </a:t>
            </a:r>
          </a:p>
          <a:p>
            <a:pPr lvl="0"/>
            <a:r>
              <a:rPr lang="en-US" dirty="0" smtClean="0"/>
              <a:t>13:43 </a:t>
            </a:r>
            <a:r>
              <a:rPr lang="en-US" dirty="0" smtClean="0"/>
              <a:t>Injection of 2 nominal </a:t>
            </a:r>
            <a:r>
              <a:rPr lang="en-US" dirty="0" smtClean="0"/>
              <a:t>bunches </a:t>
            </a:r>
            <a:r>
              <a:rPr lang="en-US" dirty="0" smtClean="0"/>
              <a:t>per beam.</a:t>
            </a:r>
          </a:p>
          <a:p>
            <a:pPr lvl="0"/>
            <a:r>
              <a:rPr lang="en-US" dirty="0" smtClean="0"/>
              <a:t>15:39 Beams in collisions, optics squeezed, RP at proposed physics settings.</a:t>
            </a:r>
          </a:p>
          <a:p>
            <a:pPr lvl="0"/>
            <a:r>
              <a:rPr lang="en-US" dirty="0" smtClean="0"/>
              <a:t>15:43 Beams dumped when switching off the RF for asynchronous dump test. New SIS interlock on RF voltage was not masked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1092b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64446&amp;type=png&amp;fname=201105310455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620610"/>
            <a:ext cx="7345020" cy="623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UFO: Q5 or IR2 injection kicker?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30721" name="Picture 1" descr="https://ab-dep-op-elogbook.web.cern.ch/ab-dep-op-elogbook/elogbook/attach.php?attachId=1164478&amp;type=png&amp;fname=201105310701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00" y="648090"/>
            <a:ext cx="8443890" cy="616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420" y="980660"/>
          <a:ext cx="8353160" cy="3114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70"/>
                <a:gridCol w="640889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Physics with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1092 bunches per beam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In shadow: SPS intervention</a:t>
                      </a:r>
                    </a:p>
                    <a:p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of fill: Move in physics debris collimators (TCL)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Test  of 144b injection? Injectors being set up, then decide...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night – 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Luminosity production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25038" y="472518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Goal of the week: Produce &gt; 250 pb-1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30.05.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16:31 </a:t>
            </a:r>
            <a:r>
              <a:rPr lang="en-US" dirty="0" smtClean="0"/>
              <a:t>Injection of probe beam.</a:t>
            </a:r>
          </a:p>
          <a:p>
            <a:pPr lvl="0"/>
            <a:r>
              <a:rPr lang="en-US" dirty="0" smtClean="0"/>
              <a:t>16:53 No further beam from PS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Cannot do asynchronous dump test with probe beam (orbit effects). </a:t>
            </a:r>
          </a:p>
          <a:p>
            <a:pPr lvl="1"/>
            <a:r>
              <a:rPr lang="en-US" dirty="0" smtClean="0"/>
              <a:t>Parasitic </a:t>
            </a:r>
            <a:r>
              <a:rPr lang="en-US" dirty="0" smtClean="0"/>
              <a:t>MD to approach integer resonance. Reached 0.03…</a:t>
            </a:r>
          </a:p>
          <a:p>
            <a:r>
              <a:rPr lang="en-US" dirty="0" smtClean="0"/>
              <a:t>18:49 Beam back from 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19:32 Ramp with 2 nominal bunches.</a:t>
            </a:r>
          </a:p>
          <a:p>
            <a:pPr lvl="0"/>
            <a:r>
              <a:rPr lang="en-US" dirty="0" smtClean="0"/>
              <a:t>20:10 Adjust mode. Squeeze done.</a:t>
            </a:r>
          </a:p>
          <a:p>
            <a:r>
              <a:rPr lang="en-US" dirty="0" smtClean="0"/>
              <a:t>20:20 Beams </a:t>
            </a:r>
            <a:r>
              <a:rPr lang="en-US" dirty="0" smtClean="0"/>
              <a:t>dump </a:t>
            </a:r>
            <a:r>
              <a:rPr lang="en-US" dirty="0" smtClean="0"/>
              <a:t>FMCM: electrical glitch due to storm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20:40 Another glitch: we tripped the RD34.LR3</a:t>
            </a:r>
          </a:p>
          <a:p>
            <a:pPr lvl="0"/>
            <a:r>
              <a:rPr lang="en-US" dirty="0" smtClean="0"/>
              <a:t>21:41 Injection.</a:t>
            </a:r>
          </a:p>
          <a:p>
            <a:pPr lvl="0"/>
            <a:r>
              <a:rPr lang="en-US" dirty="0" smtClean="0"/>
              <a:t>22:07 Ramp</a:t>
            </a:r>
          </a:p>
          <a:p>
            <a:pPr lvl="0"/>
            <a:r>
              <a:rPr lang="en-US" dirty="0" smtClean="0"/>
              <a:t>22:58 Collision, squeeze done, RP’s in, RF off for </a:t>
            </a:r>
            <a:r>
              <a:rPr lang="en-US" dirty="0" err="1" smtClean="0"/>
              <a:t>debunching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23:10 Asynchronous dump test.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MD: Integer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7" name="Picture 2" descr="https://ab-dep-op-elogbook.web.cern.ch/ab-dep-op-elogbook/elogbook/attach.php?attachId=1164227&amp;type=png&amp;fname=201105301901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0" y="836640"/>
            <a:ext cx="9097816" cy="4968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470" y="3645030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FF99"/>
                </a:solidFill>
              </a:rPr>
              <a:t>Beam Intensity</a:t>
            </a:r>
            <a:endParaRPr lang="en-US" sz="2400" b="1" dirty="0">
              <a:solidFill>
                <a:srgbClr val="99F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488" y="213282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5C696"/>
                </a:solidFill>
              </a:rPr>
              <a:t>QH</a:t>
            </a:r>
            <a:endParaRPr lang="en-US" sz="2400" b="1" dirty="0">
              <a:solidFill>
                <a:srgbClr val="C5C6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685" y="134071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640" y="5949350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Integer resonance is very narrow!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MD: Integer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64219&amp;type=png&amp;fname=201105301855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630"/>
            <a:ext cx="4876800" cy="3619500"/>
          </a:xfrm>
          <a:prstGeom prst="rect">
            <a:avLst/>
          </a:prstGeom>
          <a:noFill/>
        </p:spPr>
      </p:pic>
      <p:pic>
        <p:nvPicPr>
          <p:cNvPr id="1026" name="Picture 2" descr="https://ab-dep-op-elogbook.web.cern.ch/ab-dep-op-elogbook/elogbook/attach.php?attachId=1164220&amp;type=png&amp;fname=20110530185525.png"/>
          <p:cNvPicPr>
            <a:picLocks noChangeAspect="1" noChangeArrowheads="1"/>
          </p:cNvPicPr>
          <p:nvPr/>
        </p:nvPicPr>
        <p:blipFill>
          <a:blip r:embed="rId3" cstate="print"/>
          <a:srcRect l="44132" t="13188" b="3813"/>
          <a:stretch>
            <a:fillRect/>
          </a:stretch>
        </p:blipFill>
        <p:spPr bwMode="auto">
          <a:xfrm>
            <a:off x="4935212" y="764630"/>
            <a:ext cx="4208788" cy="5229250"/>
          </a:xfrm>
          <a:prstGeom prst="rect">
            <a:avLst/>
          </a:prstGeom>
          <a:noFill/>
        </p:spPr>
      </p:pic>
      <p:pic>
        <p:nvPicPr>
          <p:cNvPr id="9" name="Picture 2" descr="https://ab-dep-op-elogbook.web.cern.ch/ab-dep-op-elogbook/elogbook/attach.php?attachId=1164220&amp;type=png&amp;fname=20110530185525.png"/>
          <p:cNvPicPr>
            <a:picLocks noChangeAspect="1" noChangeArrowheads="1"/>
          </p:cNvPicPr>
          <p:nvPr/>
        </p:nvPicPr>
        <p:blipFill>
          <a:blip r:embed="rId3" cstate="print"/>
          <a:srcRect l="21126" t="40597" r="57748" b="46773"/>
          <a:stretch>
            <a:fillRect/>
          </a:stretch>
        </p:blipFill>
        <p:spPr bwMode="auto">
          <a:xfrm>
            <a:off x="6372250" y="1628750"/>
            <a:ext cx="2304320" cy="11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MD: Integer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22529" name="Picture 1" descr="https://ab-dep-op-elogbook.web.cern.ch/ab-dep-op-elogbook/elogbook/attach.php?attachId=1164221&amp;type=png&amp;fname=20110530185541.png"/>
          <p:cNvPicPr>
            <a:picLocks noChangeAspect="1" noChangeArrowheads="1"/>
          </p:cNvPicPr>
          <p:nvPr/>
        </p:nvPicPr>
        <p:blipFill>
          <a:blip r:embed="rId2" cstate="print"/>
          <a:srcRect l="44132" t="13188" b="2911"/>
          <a:stretch>
            <a:fillRect/>
          </a:stretch>
        </p:blipFill>
        <p:spPr bwMode="auto">
          <a:xfrm>
            <a:off x="2246908" y="692620"/>
            <a:ext cx="4701422" cy="590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23553" name="Picture 1" descr="https://ab-dep-op-elogbook.web.cern.ch/ab-dep-op-elogbook/elogbook/attach.php?attachId=1164291&amp;type=png&amp;fname=201105302304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660"/>
            <a:ext cx="9141146" cy="446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Losses: To be analyzed in detail…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27649" name="Picture 1" descr="https://ab-dep-op-elogbook.web.cern.ch/ab-dep-op-elogbook/elogbook/attach.php?attachId=1164332&amp;type=png&amp;fname=20110530233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764629"/>
            <a:ext cx="7596420" cy="573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31.05.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01:47 Injection</a:t>
            </a:r>
          </a:p>
          <a:p>
            <a:pPr lvl="0"/>
            <a:r>
              <a:rPr lang="en-US" dirty="0" smtClean="0"/>
              <a:t>02:25 </a:t>
            </a:r>
            <a:r>
              <a:rPr lang="en-US" dirty="0" err="1" smtClean="0"/>
              <a:t>Emittance</a:t>
            </a:r>
            <a:r>
              <a:rPr lang="en-US" dirty="0" smtClean="0"/>
              <a:t> blowup. 450 </a:t>
            </a:r>
            <a:r>
              <a:rPr lang="en-US" dirty="0" err="1" smtClean="0"/>
              <a:t>GeV</a:t>
            </a:r>
            <a:r>
              <a:rPr lang="en-US" dirty="0" smtClean="0"/>
              <a:t> beams in LHC dumped. Booster optimizing.</a:t>
            </a:r>
          </a:p>
          <a:p>
            <a:pPr lvl="0"/>
            <a:r>
              <a:rPr lang="en-US" dirty="0" smtClean="0"/>
              <a:t>03:36 Injection 1092b.</a:t>
            </a:r>
          </a:p>
          <a:p>
            <a:pPr lvl="0"/>
            <a:r>
              <a:rPr lang="en-US" dirty="0" smtClean="0"/>
              <a:t>05:55 Stable beams #1822.</a:t>
            </a:r>
          </a:p>
          <a:p>
            <a:pPr lvl="0"/>
            <a:r>
              <a:rPr lang="en-US" dirty="0" smtClean="0"/>
              <a:t>06:22 Beam dump. UFO.</a:t>
            </a:r>
          </a:p>
          <a:p>
            <a:r>
              <a:rPr lang="en-US" dirty="0" smtClean="0"/>
              <a:t>07:16 </a:t>
            </a:r>
            <a:r>
              <a:rPr lang="en-US" dirty="0" smtClean="0"/>
              <a:t>Injection for physics fill, 1092b.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Blowup B1/B2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31/05/2011</a:t>
            </a:r>
            <a:endParaRPr lang="en-US" dirty="0"/>
          </a:p>
        </p:txBody>
      </p:sp>
      <p:pic>
        <p:nvPicPr>
          <p:cNvPr id="28673" name="Picture 1" descr="https://ab-dep-op-elogbook.web.cern.ch/ab-dep-op-elogbook/elogbook/attach.php?attachId=1164397&amp;type=png&amp;fname=201105310229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692620"/>
            <a:ext cx="7432545" cy="59321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422" y="2105561"/>
            <a:ext cx="371447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To be understood…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Real 100%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 growth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or instrumental effect?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46745</TotalTime>
  <Words>412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Monday 30.05.</vt:lpstr>
      <vt:lpstr>Monday 30.05.</vt:lpstr>
      <vt:lpstr>Parasitic MD: Integer Resonance</vt:lpstr>
      <vt:lpstr>Parasitic MD: Integer Resonance</vt:lpstr>
      <vt:lpstr>Parasitic MD: Integer Resonance</vt:lpstr>
      <vt:lpstr>Abort Gap Population</vt:lpstr>
      <vt:lpstr>Losses: To be analyzed in detail…</vt:lpstr>
      <vt:lpstr>Tuesday 31.05.</vt:lpstr>
      <vt:lpstr>Emittance Blowup B1/B2 V</vt:lpstr>
      <vt:lpstr>Physics 1092b</vt:lpstr>
      <vt:lpstr>UFO: Q5 or IR2 injection kicker?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2901</cp:revision>
  <dcterms:created xsi:type="dcterms:W3CDTF">2010-07-26T05:43:59Z</dcterms:created>
  <dcterms:modified xsi:type="dcterms:W3CDTF">2011-05-31T06:25:21Z</dcterms:modified>
</cp:coreProperties>
</file>