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2"/>
  </p:notesMasterIdLst>
  <p:sldIdLst>
    <p:sldId id="845" r:id="rId2"/>
    <p:sldId id="847" r:id="rId3"/>
    <p:sldId id="851" r:id="rId4"/>
    <p:sldId id="848" r:id="rId5"/>
    <p:sldId id="852" r:id="rId6"/>
    <p:sldId id="853" r:id="rId7"/>
    <p:sldId id="861" r:id="rId8"/>
    <p:sldId id="862" r:id="rId9"/>
    <p:sldId id="859" r:id="rId10"/>
    <p:sldId id="860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6/5/11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Ralph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Assmann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80" y="1371600"/>
            <a:ext cx="48662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</a:t>
            </a:r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Planning: Luminosity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557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Status &amp; Overview</a:t>
            </a:r>
            <a:r>
              <a:rPr lang="en-US" b="1" i="1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 00:00h        </a:t>
            </a:r>
            <a:r>
              <a:rPr lang="en-US" sz="2000" b="1" i="1" dirty="0" smtClean="0">
                <a:latin typeface="Times New Roman"/>
                <a:cs typeface="Times New Roman"/>
              </a:rPr>
              <a:t>recovering from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Undulator</a:t>
            </a:r>
            <a:r>
              <a:rPr lang="en-US" sz="2000" b="1" i="1" dirty="0" smtClean="0">
                <a:latin typeface="Times New Roman"/>
                <a:cs typeface="Times New Roman"/>
              </a:rPr>
              <a:t> trip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487341"/>
            <a:ext cx="656985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00:15h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dirty="0" smtClean="0">
                <a:latin typeface="CourierNewPSMT"/>
              </a:rPr>
              <a:t>BEAM MODE &gt; Injection Probe </a:t>
            </a:r>
            <a:r>
              <a:rPr lang="en-US" dirty="0" smtClean="0">
                <a:latin typeface="CourierNewPSMT"/>
              </a:rPr>
              <a:t>Beam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01:40h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latin typeface="CourierNewPSMT"/>
              </a:rPr>
              <a:t>ramp, squeeze, </a:t>
            </a:r>
            <a:r>
              <a:rPr lang="en-US" dirty="0" err="1" smtClean="0">
                <a:latin typeface="CourierNewPSMT"/>
              </a:rPr>
              <a:t>lumi</a:t>
            </a:r>
            <a:endParaRPr lang="en-US" dirty="0" smtClean="0">
              <a:latin typeface="CourierNewPSMT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07:56h 	     Dump, </a:t>
            </a:r>
            <a:r>
              <a:rPr lang="en-US" dirty="0" smtClean="0">
                <a:latin typeface="CourierNewPSMT"/>
              </a:rPr>
              <a:t>QPS trigger</a:t>
            </a:r>
          </a:p>
          <a:p>
            <a:r>
              <a:rPr lang="en-US" dirty="0" smtClean="0">
                <a:latin typeface="CourierNewPSMT"/>
              </a:rPr>
              <a:t>	  FIP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communication fault on the RB.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A12</a:t>
            </a: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pPr lvl="0"/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sz="2000" i="1" dirty="0" smtClean="0">
                <a:latin typeface="CourierNewPSMT"/>
              </a:rPr>
              <a:t>	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err="1" smtClean="0">
                <a:latin typeface="Times New Roman"/>
                <a:ea typeface="+mj-ea"/>
                <a:cs typeface="Times New Roman"/>
              </a:rPr>
              <a:t>Miscealeanous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: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0"/>
            <a:ext cx="3657600" cy="3106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371600"/>
            <a:ext cx="60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34 </a:t>
            </a:r>
            <a:r>
              <a:rPr lang="en-US" i="1" baseline="30000" dirty="0" smtClean="0">
                <a:latin typeface="Times New Roman"/>
                <a:cs typeface="Times New Roman"/>
              </a:rPr>
              <a:t>0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678668"/>
            <a:ext cx="60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50 </a:t>
            </a:r>
            <a:r>
              <a:rPr lang="en-US" i="1" baseline="30000" dirty="0" smtClean="0">
                <a:latin typeface="Times New Roman"/>
                <a:cs typeface="Times New Roman"/>
              </a:rPr>
              <a:t>0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126" y="1371600"/>
            <a:ext cx="3495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Temperature Injection Kickers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659868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ncreased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 monitoring factors for </a:t>
            </a:r>
            <a:r>
              <a:rPr lang="en-US" sz="19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BLMs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at the </a:t>
            </a:r>
            <a:r>
              <a:rPr lang="en-US" sz="19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MKIs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by a factor of two to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help the UFO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dumps</a:t>
            </a:r>
            <a:endParaRPr lang="en-US" sz="19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334000"/>
            <a:ext cx="6959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An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access request was lodged by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000" b="1" i="1" dirty="0" smtClean="0">
                <a:latin typeface="Times New Roman"/>
                <a:cs typeface="Times New Roman"/>
              </a:rPr>
              <a:t>They need 3 hrs access </a:t>
            </a:r>
            <a:r>
              <a:rPr lang="en-US" sz="2000" b="1" i="1" dirty="0" smtClean="0">
                <a:latin typeface="Times New Roman"/>
                <a:cs typeface="Times New Roman"/>
              </a:rPr>
              <a:t> 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094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Sat</a:t>
            </a:r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51738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:26h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Injection for physics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                   ... as decided: single bunch intensity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	    limited to ≈ 1.2*10</a:t>
            </a:r>
            <a:r>
              <a:rPr lang="en-US" i="1" baseline="30000" dirty="0" smtClean="0">
                <a:solidFill>
                  <a:srgbClr val="000000"/>
                </a:solidFill>
              </a:rPr>
              <a:t>11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63764"/>
            <a:ext cx="3149600" cy="2231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683000"/>
            <a:ext cx="5867400" cy="317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0638" y="4572000"/>
            <a:ext cx="168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Emittances</a:t>
            </a:r>
            <a:r>
              <a:rPr lang="en-US" i="1" dirty="0" smtClean="0"/>
              <a:t> ok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421868"/>
            <a:ext cx="113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2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953000"/>
            <a:ext cx="11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9900"/>
                </a:solidFill>
                <a:latin typeface="Times New Roman"/>
                <a:cs typeface="Times New Roman"/>
              </a:rPr>
              <a:t>beam 2 </a:t>
            </a:r>
            <a:r>
              <a:rPr lang="en-US" b="1" i="1" dirty="0" err="1" smtClean="0">
                <a:solidFill>
                  <a:srgbClr val="FF9900"/>
                </a:solidFill>
                <a:latin typeface="Times New Roman"/>
                <a:cs typeface="Times New Roman"/>
              </a:rPr>
              <a:t>v</a:t>
            </a:r>
            <a:endParaRPr lang="en-US" b="1" i="1" dirty="0"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5650468"/>
            <a:ext cx="113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beam 1 </a:t>
            </a:r>
            <a:r>
              <a:rPr lang="en-US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endParaRPr lang="en-US" b="1" i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5867400"/>
            <a:ext cx="11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60663"/>
                </a:solidFill>
                <a:latin typeface="Times New Roman"/>
                <a:cs typeface="Times New Roman"/>
              </a:rPr>
              <a:t>beam 1 </a:t>
            </a:r>
            <a:r>
              <a:rPr lang="en-US" b="1" i="1" dirty="0" err="1" smtClean="0">
                <a:solidFill>
                  <a:srgbClr val="960663"/>
                </a:solidFill>
                <a:latin typeface="Times New Roman"/>
                <a:cs typeface="Times New Roman"/>
              </a:rPr>
              <a:t>v</a:t>
            </a:r>
            <a:endParaRPr lang="en-US" b="1" i="1" dirty="0">
              <a:solidFill>
                <a:srgbClr val="960663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73977"/>
            <a:ext cx="6019800" cy="1593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131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Sat</a:t>
            </a:r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95400"/>
            <a:ext cx="856653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13:24h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Ramp, Squeeze, </a:t>
            </a:r>
            <a:r>
              <a:rPr lang="en-US" i="1" dirty="0" err="1" smtClean="0">
                <a:solidFill>
                  <a:srgbClr val="000000"/>
                </a:solidFill>
              </a:rPr>
              <a:t>Lumi</a:t>
            </a:r>
            <a:endParaRPr lang="en-US" i="1" dirty="0" smtClean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beam quality: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One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b2 108b injection suffered </a:t>
            </a:r>
            <a:r>
              <a:rPr lang="en-US" dirty="0" smtClean="0">
                <a:latin typeface="CourierNewPSMT"/>
              </a:rPr>
              <a:t>more than the rest</a:t>
            </a:r>
            <a:r>
              <a:rPr lang="en-US" dirty="0" smtClean="0">
                <a:latin typeface="CourierNewPSMT"/>
              </a:rPr>
              <a:t>.</a:t>
            </a:r>
          </a:p>
          <a:p>
            <a:r>
              <a:rPr lang="en-US" dirty="0" smtClean="0">
                <a:latin typeface="CourierNewPSMT"/>
              </a:rPr>
              <a:t>          That </a:t>
            </a:r>
            <a:r>
              <a:rPr lang="en-US" dirty="0" smtClean="0">
                <a:latin typeface="CourierNewPSMT"/>
              </a:rPr>
              <a:t>7th injection had bunches blown up in V since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       flat </a:t>
            </a:r>
            <a:r>
              <a:rPr lang="en-US" dirty="0" smtClean="0">
                <a:latin typeface="CourierNewPSMT"/>
              </a:rPr>
              <a:t>bottom.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1"/>
            <a:ext cx="5176683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2603" t="54858" b="5396"/>
          <a:stretch>
            <a:fillRect/>
          </a:stretch>
        </p:blipFill>
        <p:spPr>
          <a:xfrm>
            <a:off x="5181600" y="3657600"/>
            <a:ext cx="3696609" cy="1403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3669268"/>
            <a:ext cx="11992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intensities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8721" y="3962400"/>
            <a:ext cx="11605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emittance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193268"/>
            <a:ext cx="447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!! it’s the same beam as on the last slide  !!</a:t>
            </a:r>
            <a:endParaRPr lang="en-US" b="1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200400" y="36576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Sat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Afternoon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125328" cy="301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16:19h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Power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converter </a:t>
            </a:r>
            <a:r>
              <a:rPr lang="en-US" b="1" i="1" dirty="0" err="1" smtClean="0">
                <a:solidFill>
                  <a:srgbClr val="FF0000"/>
                </a:solidFill>
                <a:latin typeface="CourierNewPSMT"/>
              </a:rPr>
              <a:t>fault(s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) </a:t>
            </a:r>
            <a:r>
              <a:rPr lang="en-US" dirty="0" smtClean="0">
                <a:latin typeface="CourierNewPSMT"/>
              </a:rPr>
              <a:t>RCBXV3</a:t>
            </a:r>
            <a:r>
              <a:rPr lang="en-US" dirty="0" smtClean="0">
                <a:latin typeface="CourierNewPSMT"/>
              </a:rPr>
              <a:t>.L1,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      needs </a:t>
            </a:r>
            <a:r>
              <a:rPr lang="en-US" dirty="0" smtClean="0">
                <a:latin typeface="CourierNewPSMT"/>
              </a:rPr>
              <a:t>to be changed (aux power supply</a:t>
            </a:r>
            <a:r>
              <a:rPr lang="en-US" dirty="0" smtClean="0">
                <a:latin typeface="CourierNewPSMT"/>
              </a:rPr>
              <a:t>)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19:00h       </a:t>
            </a:r>
            <a:r>
              <a:rPr lang="en-US" dirty="0" smtClean="0">
                <a:latin typeface="CourierNewPSMT"/>
              </a:rPr>
              <a:t>injection, ramp,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20:20h </a:t>
            </a:r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  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UFO,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on the MKI in pt 2.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endParaRPr lang="en-US" dirty="0" smtClean="0"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21:10h       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injection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22:44h       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ramp, squeeze, </a:t>
            </a:r>
            <a:r>
              <a:rPr lang="en-US" dirty="0" err="1" smtClean="0">
                <a:solidFill>
                  <a:srgbClr val="000000"/>
                </a:solidFill>
                <a:latin typeface="CourierNewPSMT"/>
              </a:rPr>
              <a:t>lumi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,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Collected 2.5 pb^-1.</a:t>
            </a:r>
            <a:endParaRPr lang="en-US" b="1" i="1" dirty="0" smtClean="0">
              <a:solidFill>
                <a:srgbClr val="0000FF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10538" b="54445"/>
          <a:stretch>
            <a:fillRect/>
          </a:stretch>
        </p:blipFill>
        <p:spPr>
          <a:xfrm>
            <a:off x="1600200" y="3581400"/>
            <a:ext cx="7467600" cy="2277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858470"/>
            <a:ext cx="8686800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NewPSMT"/>
              </a:rPr>
              <a:t>Apparently </a:t>
            </a:r>
            <a:r>
              <a:rPr lang="en-US" dirty="0" smtClean="0">
                <a:latin typeface="CourierNewPSMT"/>
              </a:rPr>
              <a:t>the beams from the injectors had not been good quality.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A funny orbit correction during the ramp had been introduced.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Sat Night / Sun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143000"/>
            <a:ext cx="7350708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:15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latin typeface="CourierNewPSMT"/>
              </a:rPr>
              <a:t>RF </a:t>
            </a:r>
            <a:r>
              <a:rPr lang="en-US" sz="2000" dirty="0" smtClean="0">
                <a:latin typeface="CourierNewPSMT"/>
              </a:rPr>
              <a:t>module M1B1 tripped</a:t>
            </a:r>
            <a:r>
              <a:rPr lang="en-US" sz="2000" dirty="0" smtClean="0">
                <a:latin typeface="CourierNewPSMT"/>
              </a:rPr>
              <a:t>. </a:t>
            </a:r>
          </a:p>
          <a:p>
            <a:r>
              <a:rPr lang="en-US" sz="2000" dirty="0" smtClean="0">
                <a:latin typeface="CourierNewPSMT"/>
              </a:rPr>
              <a:t>      Software </a:t>
            </a:r>
            <a:r>
              <a:rPr lang="en-US" sz="2000" dirty="0" smtClean="0">
                <a:latin typeface="CourierNewPSMT"/>
              </a:rPr>
              <a:t>interlock on voltage triggered</a:t>
            </a:r>
            <a:r>
              <a:rPr lang="en-US" sz="2000" dirty="0" smtClean="0">
                <a:latin typeface="CourierNewPSMT"/>
              </a:rPr>
              <a:t>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1382"/>
          <a:stretch>
            <a:fillRect/>
          </a:stretch>
        </p:blipFill>
        <p:spPr>
          <a:xfrm>
            <a:off x="3489988" y="2362200"/>
            <a:ext cx="5273012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990600"/>
            <a:ext cx="4448758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Injection, Ramp, Squeeze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03:48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err="1" smtClean="0">
                <a:solidFill>
                  <a:srgbClr val="FF0000"/>
                </a:solidFill>
                <a:latin typeface="CourierNewPSMT"/>
              </a:rPr>
              <a:t>LHCb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magnet tripped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.</a:t>
            </a: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04:13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Injection, Ramp, 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Squeeze, </a:t>
            </a:r>
            <a:r>
              <a:rPr lang="en-US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Lumi</a:t>
            </a:r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Sat Night / Sun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9660" b="28101"/>
          <a:stretch>
            <a:fillRect/>
          </a:stretch>
        </p:blipFill>
        <p:spPr>
          <a:xfrm>
            <a:off x="381000" y="2286000"/>
            <a:ext cx="8458200" cy="3657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7050" y="6184900"/>
            <a:ext cx="564142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UFO (Fast Beam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Losses,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at MKI point 2.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)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6172200"/>
            <a:ext cx="1075827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06:56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ourierNewPSMT"/>
              </a:rPr>
              <a:t>Shift summary</a:t>
            </a:r>
            <a:r>
              <a:rPr lang="en-US" b="1" i="1" dirty="0" smtClean="0">
                <a:latin typeface="CourierNewPSMT"/>
              </a:rPr>
              <a:t>:</a:t>
            </a:r>
          </a:p>
          <a:p>
            <a:r>
              <a:rPr lang="en-US" dirty="0" smtClean="0">
                <a:latin typeface="CourierNewPSMT"/>
              </a:rPr>
              <a:t>.</a:t>
            </a:r>
            <a:r>
              <a:rPr lang="en-US" dirty="0" smtClean="0">
                <a:latin typeface="CourierNewPSMT"/>
              </a:rPr>
              <a:t>...what a night</a:t>
            </a:r>
            <a:r>
              <a:rPr lang="en-US" dirty="0" smtClean="0">
                <a:latin typeface="CourierNewPSMT"/>
              </a:rPr>
              <a:t>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*</a:t>
            </a:r>
            <a:r>
              <a:rPr lang="en-US" dirty="0" smtClean="0">
                <a:latin typeface="CourierNewPSMT"/>
              </a:rPr>
              <a:t>) Put fill 1848 into physics.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Lost </a:t>
            </a:r>
            <a:r>
              <a:rPr lang="en-US" dirty="0" smtClean="0">
                <a:latin typeface="CourierNewPSMT"/>
              </a:rPr>
              <a:t>it due to a 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trip of RF module </a:t>
            </a:r>
            <a:r>
              <a:rPr lang="en-US" dirty="0" smtClean="0">
                <a:latin typeface="CourierNewPSMT"/>
              </a:rPr>
              <a:t>M1B1 after</a:t>
            </a:r>
            <a:r>
              <a:rPr lang="en-US" dirty="0" smtClean="0">
                <a:latin typeface="CourierNewPSMT"/>
              </a:rPr>
              <a:t>    </a:t>
            </a:r>
          </a:p>
          <a:p>
            <a:r>
              <a:rPr lang="en-US" dirty="0" smtClean="0">
                <a:latin typeface="CourierNewPSMT"/>
              </a:rPr>
              <a:t>   45minutes</a:t>
            </a:r>
            <a:r>
              <a:rPr lang="en-US" dirty="0" smtClean="0">
                <a:latin typeface="CourierNewPSMT"/>
              </a:rPr>
              <a:t>.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*</a:t>
            </a:r>
            <a:r>
              <a:rPr lang="en-US" dirty="0" smtClean="0">
                <a:latin typeface="CourierNewPSMT"/>
              </a:rPr>
              <a:t>) Put fill 1849 into collisions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and </a:t>
            </a:r>
            <a:r>
              <a:rPr lang="en-US" dirty="0" smtClean="0">
                <a:latin typeface="CourierNewPSMT"/>
              </a:rPr>
              <a:t>lost it before declaring stable beams </a:t>
            </a:r>
            <a:r>
              <a:rPr lang="en-US" dirty="0" smtClean="0">
                <a:latin typeface="CourierNewPSMT"/>
              </a:rPr>
              <a:t>due to </a:t>
            </a:r>
            <a:r>
              <a:rPr lang="en-US" dirty="0" smtClean="0">
                <a:latin typeface="CourierNewPSMT"/>
              </a:rPr>
              <a:t>an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unexplained 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trip of the </a:t>
            </a:r>
            <a:r>
              <a:rPr lang="en-US" dirty="0" err="1" smtClean="0">
                <a:solidFill>
                  <a:srgbClr val="FF0000"/>
                </a:solidFill>
                <a:latin typeface="CourierNewPSMT"/>
              </a:rPr>
              <a:t>LHCb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 dipole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*</a:t>
            </a:r>
            <a:r>
              <a:rPr lang="en-US" dirty="0" smtClean="0">
                <a:latin typeface="CourierNewPSMT"/>
              </a:rPr>
              <a:t>) Brought fill 1851 into physics and lost if after 26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minutes </a:t>
            </a:r>
            <a:r>
              <a:rPr lang="en-US" dirty="0" smtClean="0">
                <a:latin typeface="CourierNewPSMT"/>
              </a:rPr>
              <a:t>in stable </a:t>
            </a:r>
            <a:r>
              <a:rPr lang="en-US" dirty="0" smtClean="0">
                <a:latin typeface="CourierNewPSMT"/>
              </a:rPr>
              <a:t>beams due </a:t>
            </a:r>
            <a:r>
              <a:rPr lang="en-US" dirty="0" smtClean="0">
                <a:latin typeface="CourierNewPSMT"/>
              </a:rPr>
              <a:t>to an 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UFO at the MKI at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  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NewPSMT"/>
              </a:rPr>
              <a:t>   point </a:t>
            </a:r>
            <a:r>
              <a:rPr lang="en-US" dirty="0" smtClean="0">
                <a:solidFill>
                  <a:srgbClr val="FF0000"/>
                </a:solidFill>
                <a:latin typeface="CourierNewPSMT"/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Sat Night / Sun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Overview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9660" b="28101"/>
          <a:stretch>
            <a:fillRect/>
          </a:stretch>
        </p:blipFill>
        <p:spPr>
          <a:xfrm>
            <a:off x="381000" y="1600200"/>
            <a:ext cx="84582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2400" y="5269468"/>
            <a:ext cx="507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Ufo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4876800"/>
            <a:ext cx="701367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LHCb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08384" y="5269468"/>
            <a:ext cx="798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RF trip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978400"/>
            <a:ext cx="940515" cy="58477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Times New Roman"/>
                <a:cs typeface="Times New Roman"/>
              </a:rPr>
              <a:t>Ufo</a:t>
            </a:r>
            <a:r>
              <a:rPr lang="en-US" sz="1600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1600" i="1" dirty="0" smtClean="0">
                <a:latin typeface="Times New Roman"/>
                <a:cs typeface="Times New Roman"/>
              </a:rPr>
              <a:t>MKI pt 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276600" y="5486400"/>
            <a:ext cx="1618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Power Converter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143000" y="5257800"/>
            <a:ext cx="6793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QPS, </a:t>
            </a:r>
          </a:p>
          <a:p>
            <a:r>
              <a:rPr lang="en-US" sz="1600" i="1" dirty="0" smtClean="0">
                <a:latin typeface="Times New Roman"/>
                <a:cs typeface="Times New Roman"/>
              </a:rPr>
              <a:t>RB12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err="1" smtClean="0">
                <a:latin typeface="Times New Roman"/>
                <a:ea typeface="+mj-ea"/>
                <a:cs typeface="Times New Roman"/>
              </a:rPr>
              <a:t>Miscealeanous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: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383268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RQ6.L7B1 tripped during pre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cycle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Coupler calibration for Q=80k</a:t>
            </a:r>
            <a:r>
              <a:rPr lang="en-US" b="1" i="1" dirty="0" smtClean="0">
                <a:latin typeface="Times New Roman"/>
                <a:cs typeface="Times New Roman"/>
              </a:rPr>
              <a:t>: Have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calibrated couplers 3B1,4B1,6B1,8B1 </a:t>
            </a:r>
            <a:r>
              <a:rPr lang="en-US" b="1" i="1" dirty="0" smtClean="0">
                <a:latin typeface="Times New Roman"/>
                <a:cs typeface="Times New Roman"/>
              </a:rPr>
              <a:t>to operate at Q=80k in the future...For this value of Q we need 78 kW for 1.5 MV</a:t>
            </a:r>
            <a:r>
              <a:rPr lang="en-US" b="1" i="1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Still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be calibrated: 3B2 and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4B2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Vacuum at Injection: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11:26h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)</a:t>
            </a:r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looks much better now 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24800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1" y="3148233"/>
            <a:ext cx="4107879" cy="3404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27420</TotalTime>
  <Words>577</Words>
  <Application>Microsoft Macintosh PowerPoint</Application>
  <PresentationFormat>On-screen Show (4:3)</PresentationFormat>
  <Paragraphs>97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2052</cp:revision>
  <dcterms:created xsi:type="dcterms:W3CDTF">2011-06-05T04:37:56Z</dcterms:created>
  <dcterms:modified xsi:type="dcterms:W3CDTF">2011-06-05T06:02:39Z</dcterms:modified>
</cp:coreProperties>
</file>