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4"/>
  </p:notesMasterIdLst>
  <p:sldIdLst>
    <p:sldId id="845" r:id="rId2"/>
    <p:sldId id="846" r:id="rId3"/>
    <p:sldId id="847" r:id="rId4"/>
    <p:sldId id="851" r:id="rId5"/>
    <p:sldId id="848" r:id="rId6"/>
    <p:sldId id="852" r:id="rId7"/>
    <p:sldId id="853" r:id="rId8"/>
    <p:sldId id="854" r:id="rId9"/>
    <p:sldId id="855" r:id="rId10"/>
    <p:sldId id="857" r:id="rId11"/>
    <p:sldId id="858" r:id="rId12"/>
    <p:sldId id="859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6/2/11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Ralph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Assmann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380" y="1371600"/>
            <a:ext cx="29712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</a:t>
            </a:r>
            <a:endParaRPr lang="en-US" sz="27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716" y="2743200"/>
            <a:ext cx="70000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Lumi</a:t>
            </a:r>
            <a:r>
              <a:rPr lang="en-US" sz="2400" b="1" dirty="0" smtClean="0"/>
              <a:t>n</a:t>
            </a:r>
            <a:r>
              <a:rPr lang="en-US" sz="2400" b="1" dirty="0" smtClean="0"/>
              <a:t>osity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Goal</a:t>
            </a:r>
            <a:r>
              <a:rPr lang="en-US" sz="2400" b="1" dirty="0" smtClean="0">
                <a:solidFill>
                  <a:srgbClr val="FF0000"/>
                </a:solidFill>
              </a:rPr>
              <a:t>: Produce &gt; 250 pb-1 in one week (- 9 min)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Thu Late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838200"/>
            <a:ext cx="84582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21:06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lang="en-US" sz="2000" dirty="0" smtClean="0">
                <a:latin typeface="CourierNewPSMT"/>
              </a:rPr>
              <a:t>new injection, ramp, </a:t>
            </a:r>
          </a:p>
          <a:p>
            <a:r>
              <a:rPr lang="en-US" sz="2000" dirty="0" smtClean="0">
                <a:latin typeface="CourierNewPSMT"/>
              </a:rPr>
              <a:t>       squeeze,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21:40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CourierNewPSMT"/>
              </a:rPr>
              <a:t>luminosity</a:t>
            </a:r>
            <a:endParaRPr lang="en-US" b="1" i="1" dirty="0" smtClean="0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584" y="457200"/>
            <a:ext cx="3088718" cy="1981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t="7882"/>
          <a:stretch>
            <a:fillRect/>
          </a:stretch>
        </p:blipFill>
        <p:spPr>
          <a:xfrm>
            <a:off x="1066800" y="2004127"/>
            <a:ext cx="3946310" cy="29397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5181600"/>
            <a:ext cx="84582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21:46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Dump: </a:t>
            </a:r>
            <a:r>
              <a:rPr lang="en-US" sz="2000" dirty="0" err="1" smtClean="0">
                <a:latin typeface="CourierNewPSMT"/>
              </a:rPr>
              <a:t>LHCb</a:t>
            </a:r>
            <a:r>
              <a:rPr lang="en-US" sz="2000" dirty="0" smtClean="0">
                <a:latin typeface="CourierNewPSMT"/>
              </a:rPr>
              <a:t> </a:t>
            </a:r>
            <a:r>
              <a:rPr lang="en-US" sz="2000" dirty="0" smtClean="0">
                <a:latin typeface="CourierNewPSMT"/>
              </a:rPr>
              <a:t>triggered. </a:t>
            </a:r>
            <a:r>
              <a:rPr lang="en-US" sz="2000" b="1" i="1" dirty="0" smtClean="0">
                <a:solidFill>
                  <a:srgbClr val="FF0000"/>
                </a:solidFill>
                <a:latin typeface="CourierNewPSMT"/>
              </a:rPr>
              <a:t>We detected a UFO</a:t>
            </a:r>
            <a:r>
              <a:rPr lang="en-US" sz="2000" dirty="0" smtClean="0">
                <a:latin typeface="CourierNewPSMT"/>
              </a:rPr>
              <a:t> in the</a:t>
            </a:r>
            <a:r>
              <a:rPr lang="en-US" sz="2000" dirty="0" smtClean="0">
                <a:latin typeface="CourierNewPSMT"/>
              </a:rPr>
              <a:t> 	  	 triplet </a:t>
            </a:r>
            <a:r>
              <a:rPr lang="en-US" sz="2000" dirty="0" smtClean="0">
                <a:latin typeface="CourierNewPSMT"/>
              </a:rPr>
              <a:t>before the dump time</a:t>
            </a:r>
            <a:r>
              <a:rPr lang="en-US" sz="2000" dirty="0" smtClean="0">
                <a:latin typeface="CourierNewPSMT"/>
              </a:rPr>
              <a:t>. </a:t>
            </a:r>
          </a:p>
          <a:p>
            <a:r>
              <a:rPr lang="en-US" sz="2000" dirty="0" smtClean="0">
                <a:latin typeface="CourierNewPSMT"/>
              </a:rPr>
              <a:t>	 Length of </a:t>
            </a:r>
            <a:r>
              <a:rPr lang="en-US" sz="2000" dirty="0" err="1" smtClean="0">
                <a:latin typeface="CourierNewPSMT"/>
              </a:rPr>
              <a:t>lumi</a:t>
            </a:r>
            <a:r>
              <a:rPr lang="en-US" sz="2000" dirty="0" smtClean="0">
                <a:latin typeface="CourierNewPSMT"/>
              </a:rPr>
              <a:t> fill = 4 minutes</a:t>
            </a:r>
            <a:endParaRPr lang="en-US" b="1" i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172753" y="2373868"/>
            <a:ext cx="259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bunch </a:t>
            </a:r>
            <a:r>
              <a:rPr lang="en-US" i="1" dirty="0" err="1" smtClean="0">
                <a:latin typeface="Times New Roman"/>
                <a:cs typeface="Times New Roman"/>
              </a:rPr>
              <a:t>emittances</a:t>
            </a:r>
            <a:r>
              <a:rPr lang="en-US" i="1" dirty="0" smtClean="0">
                <a:latin typeface="Times New Roman"/>
                <a:cs typeface="Times New Roman"/>
              </a:rPr>
              <a:t> ok now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2. June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Thu Night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838200"/>
            <a:ext cx="8458200" cy="246221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23:06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lang="en-US" sz="2000" dirty="0" smtClean="0">
                <a:latin typeface="CourierNewPSMT"/>
              </a:rPr>
              <a:t>new injection, ramp, </a:t>
            </a:r>
          </a:p>
          <a:p>
            <a:r>
              <a:rPr lang="en-US" sz="2000" dirty="0" smtClean="0">
                <a:latin typeface="CourierNewPSMT"/>
              </a:rPr>
              <a:t>       squeeze,   ... 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00:28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lang="en-US" dirty="0" smtClean="0">
                <a:latin typeface="CourierNewPSMT"/>
              </a:rPr>
              <a:t>QPS </a:t>
            </a:r>
            <a:r>
              <a:rPr lang="en-US" dirty="0" smtClean="0">
                <a:latin typeface="CourierNewPSMT"/>
              </a:rPr>
              <a:t>trigger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RQTF.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A23B2,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dump</a:t>
            </a:r>
            <a:endParaRPr lang="en-US" b="1" i="1" dirty="0" smtClean="0">
              <a:solidFill>
                <a:srgbClr val="FF0000"/>
              </a:solidFill>
              <a:latin typeface="CourierNewPSMT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CourierNewPSMT"/>
                <a:cs typeface="Times New Roman"/>
              </a:rPr>
              <a:t>	 </a:t>
            </a:r>
            <a:r>
              <a:rPr lang="en-US" dirty="0" smtClean="0">
                <a:latin typeface="CourierNewPSMT"/>
              </a:rPr>
              <a:t>could </a:t>
            </a:r>
            <a:r>
              <a:rPr lang="en-US" dirty="0" smtClean="0">
                <a:latin typeface="CourierNewPSMT"/>
              </a:rPr>
              <a:t>it be a problem of </a:t>
            </a:r>
            <a:r>
              <a:rPr lang="en-US" dirty="0" err="1" smtClean="0">
                <a:latin typeface="CourierNewPSMT"/>
              </a:rPr>
              <a:t>u_RES</a:t>
            </a:r>
            <a:r>
              <a:rPr lang="en-US" dirty="0" smtClean="0">
                <a:latin typeface="CourierNewPSMT"/>
              </a:rPr>
              <a:t> passing the</a:t>
            </a:r>
            <a:r>
              <a:rPr lang="en-US" dirty="0" smtClean="0">
                <a:latin typeface="CourierNewPSMT"/>
              </a:rPr>
              <a:t> 	 	 </a:t>
            </a:r>
          </a:p>
          <a:p>
            <a:r>
              <a:rPr lang="en-US" dirty="0" smtClean="0">
                <a:latin typeface="CourierNewPSMT"/>
              </a:rPr>
              <a:t>        threshold</a:t>
            </a:r>
            <a:r>
              <a:rPr lang="en-US" dirty="0" smtClean="0">
                <a:latin typeface="CourierNewPSMT"/>
              </a:rPr>
              <a:t>. To be confirmed</a:t>
            </a:r>
            <a:r>
              <a:rPr lang="en-US" dirty="0" smtClean="0">
                <a:latin typeface="CourierNewPSMT"/>
              </a:rPr>
              <a:t>...</a:t>
            </a:r>
          </a:p>
          <a:p>
            <a:endParaRPr lang="en-US" b="1" i="1" dirty="0" smtClean="0">
              <a:solidFill>
                <a:srgbClr val="FF0000"/>
              </a:solidFill>
              <a:latin typeface="CourierNewPSMT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01:17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CourierNewPSMT"/>
              </a:rPr>
              <a:t> ...no </a:t>
            </a:r>
            <a:r>
              <a:rPr lang="en-US" dirty="0" smtClean="0">
                <a:latin typeface="CourierNewPSMT"/>
              </a:rPr>
              <a:t>beam from </a:t>
            </a:r>
            <a:r>
              <a:rPr lang="en-US" dirty="0" smtClean="0">
                <a:latin typeface="CourierNewPSMT"/>
              </a:rPr>
              <a:t>booster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04:05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CourierNewPSMT"/>
              </a:rPr>
              <a:t>new </a:t>
            </a:r>
            <a:r>
              <a:rPr lang="en-US" sz="2000" dirty="0" smtClean="0">
                <a:solidFill>
                  <a:srgbClr val="000000"/>
                </a:solidFill>
                <a:latin typeface="CourierNewPSMT"/>
              </a:rPr>
              <a:t>injection </a:t>
            </a:r>
            <a:endParaRPr lang="en-US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429000"/>
            <a:ext cx="8077200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r>
              <a:rPr lang="en-US" sz="2000" dirty="0" smtClean="0">
                <a:latin typeface="CourierNewPSMT"/>
              </a:rPr>
              <a:t>nicely distributed</a:t>
            </a:r>
          </a:p>
          <a:p>
            <a:r>
              <a:rPr lang="en-US" sz="2000" dirty="0" smtClean="0">
                <a:latin typeface="CourierNewPSMT"/>
              </a:rPr>
              <a:t>     bunch intensities</a:t>
            </a:r>
          </a:p>
          <a:p>
            <a:endParaRPr lang="en-US" sz="2000" b="1" i="1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05:55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endParaRPr lang="en-US" b="1" i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35671" b="30915"/>
          <a:stretch>
            <a:fillRect/>
          </a:stretch>
        </p:blipFill>
        <p:spPr>
          <a:xfrm>
            <a:off x="3657600" y="3124200"/>
            <a:ext cx="5110898" cy="1440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7906" b="59654"/>
          <a:stretch>
            <a:fillRect/>
          </a:stretch>
        </p:blipFill>
        <p:spPr>
          <a:xfrm>
            <a:off x="3276600" y="4724400"/>
            <a:ext cx="5562600" cy="1676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876800" y="5181600"/>
            <a:ext cx="9906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81800" y="5181600"/>
            <a:ext cx="9906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48600" y="76200"/>
            <a:ext cx="117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2.-3. </a:t>
            </a:r>
            <a:r>
              <a:rPr lang="en-US" i="1" dirty="0" smtClean="0">
                <a:latin typeface="Times New Roman"/>
                <a:cs typeface="Times New Roman"/>
              </a:rPr>
              <a:t>June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Thu Night / Fri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041655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NewPSMT"/>
              </a:rPr>
              <a:t>Beam size evolution (as given by BSRT w/o correction)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498855"/>
            <a:ext cx="4559300" cy="2082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1738" t="46717" r="1738" b="28030"/>
          <a:stretch>
            <a:fillRect/>
          </a:stretch>
        </p:blipFill>
        <p:spPr>
          <a:xfrm>
            <a:off x="2461563" y="3864230"/>
            <a:ext cx="6225237" cy="17488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" y="3733800"/>
            <a:ext cx="1724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last 24 hours: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8363" y="5438001"/>
            <a:ext cx="175686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scheduled dump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43302" y="5830669"/>
            <a:ext cx="137240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beam losses 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at injection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8702" y="5438001"/>
            <a:ext cx="12057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dump: </a:t>
            </a:r>
            <a:r>
              <a:rPr lang="en-US" i="1" dirty="0" err="1" smtClean="0">
                <a:latin typeface="Times New Roman"/>
                <a:cs typeface="Times New Roman"/>
              </a:rPr>
              <a:t>ufo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40361" y="5906869"/>
            <a:ext cx="123140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dump: </a:t>
            </a:r>
            <a:r>
              <a:rPr lang="en-US" i="1" dirty="0" err="1" smtClean="0">
                <a:latin typeface="Times New Roman"/>
                <a:cs typeface="Times New Roman"/>
              </a:rPr>
              <a:t>qps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30961" y="5438001"/>
            <a:ext cx="67359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lumi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24800" y="76200"/>
            <a:ext cx="117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2-3.. </a:t>
            </a:r>
            <a:r>
              <a:rPr lang="en-US" i="1" dirty="0" smtClean="0">
                <a:latin typeface="Times New Roman"/>
                <a:cs typeface="Times New Roman"/>
              </a:rPr>
              <a:t>June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52400"/>
            <a:ext cx="3885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Wed Night / Thu </a:t>
            </a:r>
            <a:r>
              <a:rPr lang="en-US" sz="2600" b="1" i="1" dirty="0" smtClean="0">
                <a:latin typeface="Times New Roman"/>
                <a:cs typeface="Times New Roman"/>
              </a:rPr>
              <a:t>M</a:t>
            </a:r>
            <a:r>
              <a:rPr lang="en-US" sz="2600" b="1" i="1" dirty="0" smtClean="0">
                <a:latin typeface="Times New Roman"/>
                <a:cs typeface="Times New Roman"/>
              </a:rPr>
              <a:t>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371600"/>
            <a:ext cx="761671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00:31h</a:t>
            </a:r>
            <a:r>
              <a:rPr lang="en-US" dirty="0" smtClean="0">
                <a:solidFill>
                  <a:srgbClr val="000000"/>
                </a:solidFill>
              </a:rPr>
              <a:t>	    </a:t>
            </a:r>
            <a:r>
              <a:rPr lang="en-US" dirty="0" smtClean="0">
                <a:latin typeface="CourierNewPSMT"/>
              </a:rPr>
              <a:t>BEAM </a:t>
            </a:r>
            <a:r>
              <a:rPr lang="en-US" dirty="0" smtClean="0">
                <a:latin typeface="CourierNewPSMT"/>
              </a:rPr>
              <a:t>MODE &gt; Injection Probe </a:t>
            </a:r>
            <a:r>
              <a:rPr lang="en-US" dirty="0" smtClean="0">
                <a:latin typeface="CourierNewPSMT"/>
              </a:rPr>
              <a:t>Beam</a:t>
            </a:r>
          </a:p>
          <a:p>
            <a:pPr lvl="0"/>
            <a:endParaRPr lang="en-US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02:03h</a:t>
            </a:r>
            <a:r>
              <a:rPr lang="en-US" dirty="0" smtClean="0">
                <a:solidFill>
                  <a:srgbClr val="000000"/>
                </a:solidFill>
              </a:rPr>
              <a:t>	 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latin typeface="CourierNewPSMT"/>
              </a:rPr>
              <a:t>BEAM MODE changed to STABLE </a:t>
            </a:r>
            <a:r>
              <a:rPr lang="en-US" dirty="0" smtClean="0">
                <a:latin typeface="CourierNewPSMT"/>
              </a:rPr>
              <a:t>BEAMS, </a:t>
            </a:r>
            <a:r>
              <a:rPr lang="en-US" b="1" i="1" dirty="0" smtClean="0">
                <a:solidFill>
                  <a:srgbClr val="0000FF"/>
                </a:solidFill>
                <a:latin typeface="CourierNewPSMT"/>
              </a:rPr>
              <a:t>Luminosity</a:t>
            </a:r>
            <a:endParaRPr lang="en-US" b="1" i="1" dirty="0" smtClean="0">
              <a:solidFill>
                <a:srgbClr val="0000FF"/>
              </a:solidFill>
            </a:endParaRPr>
          </a:p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144000" cy="29337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752600" y="4114800"/>
            <a:ext cx="487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67000" y="3733800"/>
            <a:ext cx="15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15 hours run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2. June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2224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</a:t>
            </a:r>
            <a:r>
              <a:rPr lang="en-US" sz="2600" b="1" i="1" dirty="0" smtClean="0">
                <a:latin typeface="Times New Roman"/>
                <a:cs typeface="Times New Roman"/>
              </a:rPr>
              <a:t>Thu </a:t>
            </a:r>
            <a:r>
              <a:rPr lang="en-US" sz="2600" b="1" i="1" dirty="0" smtClean="0">
                <a:latin typeface="Times New Roman"/>
                <a:cs typeface="Times New Roman"/>
              </a:rPr>
              <a:t>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09" y="1524000"/>
            <a:ext cx="6425491" cy="474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1066800"/>
            <a:ext cx="5768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05:00h</a:t>
            </a:r>
            <a:r>
              <a:rPr lang="en-US" dirty="0" smtClean="0">
                <a:solidFill>
                  <a:srgbClr val="000000"/>
                </a:solidFill>
              </a:rPr>
              <a:t>	 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Emittances</a:t>
            </a:r>
            <a:r>
              <a:rPr lang="en-US" i="1" dirty="0" smtClean="0">
                <a:solidFill>
                  <a:srgbClr val="000000"/>
                </a:solidFill>
              </a:rPr>
              <a:t> during the fill ... </a:t>
            </a:r>
            <a:r>
              <a:rPr lang="en-US" i="1" dirty="0" err="1" smtClean="0">
                <a:solidFill>
                  <a:srgbClr val="000000"/>
                </a:solidFill>
              </a:rPr>
              <a:t>comme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il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faut</a:t>
            </a:r>
            <a:r>
              <a:rPr lang="en-US" i="1" dirty="0" smtClean="0">
                <a:solidFill>
                  <a:srgbClr val="000000"/>
                </a:solidFill>
              </a:rPr>
              <a:t> !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2. June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22612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</a:t>
            </a:r>
            <a:r>
              <a:rPr lang="en-US" sz="2600" b="1" i="1" dirty="0" smtClean="0">
                <a:latin typeface="Times New Roman"/>
                <a:cs typeface="Times New Roman"/>
              </a:rPr>
              <a:t>Thu </a:t>
            </a:r>
            <a:r>
              <a:rPr lang="en-US" sz="2600" b="1" i="1" dirty="0" smtClean="0">
                <a:latin typeface="Times New Roman"/>
                <a:cs typeface="Times New Roman"/>
              </a:rPr>
              <a:t>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1003300"/>
            <a:ext cx="1846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NewPSMT"/>
              </a:rPr>
              <a:t>UFO at ~50%!</a:t>
            </a:r>
            <a:endParaRPr lang="en-US" dirty="0" smtClean="0">
              <a:latin typeface="CourierNewPS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90600"/>
            <a:ext cx="101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06:52h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7023100" cy="35135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2. June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762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Thu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79550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10:04h</a:t>
            </a:r>
            <a:r>
              <a:rPr lang="en-US" dirty="0" smtClean="0">
                <a:solidFill>
                  <a:srgbClr val="000000"/>
                </a:solidFill>
              </a:rPr>
              <a:t>	 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latin typeface="CourierNewPSMT"/>
              </a:rPr>
              <a:t>Bunch length observations</a:t>
            </a:r>
            <a:r>
              <a:rPr lang="en-US" dirty="0" smtClean="0">
                <a:latin typeface="CourierNewPSMT"/>
              </a:rPr>
              <a:t>: Blow-Up </a:t>
            </a:r>
            <a:r>
              <a:rPr lang="en-US" dirty="0" smtClean="0">
                <a:latin typeface="CourierNewPSMT"/>
              </a:rPr>
              <a:t>during ramp</a:t>
            </a:r>
            <a:r>
              <a:rPr lang="en-US" dirty="0" smtClean="0">
                <a:latin typeface="CourierNewPSMT"/>
              </a:rPr>
              <a:t>:</a:t>
            </a:r>
          </a:p>
          <a:p>
            <a:r>
              <a:rPr lang="en-US" dirty="0" smtClean="0">
                <a:latin typeface="CourierNewPSMT"/>
              </a:rPr>
              <a:t>         end</a:t>
            </a:r>
            <a:r>
              <a:rPr lang="en-US" dirty="0" smtClean="0">
                <a:latin typeface="CourierNewPSMT"/>
              </a:rPr>
              <a:t>-up with 1.12 ns B1 and 1.15 ns </a:t>
            </a:r>
            <a:r>
              <a:rPr lang="en-US" dirty="0" smtClean="0">
                <a:latin typeface="CourierNewPSMT"/>
              </a:rPr>
              <a:t>B2 </a:t>
            </a:r>
          </a:p>
          <a:p>
            <a:r>
              <a:rPr lang="en-US" dirty="0" smtClean="0">
                <a:latin typeface="CourierNewPSMT"/>
              </a:rPr>
              <a:t>	 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Bunch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lengthening </a:t>
            </a:r>
            <a:r>
              <a:rPr lang="en-US" dirty="0" smtClean="0">
                <a:latin typeface="CourierNewPSMT"/>
              </a:rPr>
              <a:t>during Physics: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~8 </a:t>
            </a:r>
            <a:r>
              <a:rPr lang="en-US" b="1" i="1" dirty="0" err="1" smtClean="0">
                <a:solidFill>
                  <a:srgbClr val="FF0000"/>
                </a:solidFill>
                <a:latin typeface="CourierNewPSMT"/>
              </a:rPr>
              <a:t>ps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/hour OK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9800"/>
            <a:ext cx="6832600" cy="3095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2141" y="4114800"/>
            <a:ext cx="930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1.2 ns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1.15 ns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2. June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Thu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143000"/>
            <a:ext cx="8739642" cy="16312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 the fun of it ...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15:00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Shift Summary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lang="en-US" sz="2000" dirty="0" smtClean="0">
                <a:latin typeface="CourierNewPSMT"/>
              </a:rPr>
              <a:t>Did </a:t>
            </a:r>
            <a:r>
              <a:rPr lang="en-US" sz="2000" dirty="0" smtClean="0">
                <a:latin typeface="CourierNewPSMT"/>
              </a:rPr>
              <a:t>few orbit corrections (mostly to follow the tides)</a:t>
            </a:r>
            <a:r>
              <a:rPr lang="en-US" sz="2000" dirty="0" smtClean="0">
                <a:latin typeface="CourierNewPSMT"/>
              </a:rPr>
              <a:t> </a:t>
            </a:r>
          </a:p>
          <a:p>
            <a:r>
              <a:rPr lang="en-US" sz="2000" dirty="0" smtClean="0">
                <a:latin typeface="CourierNewPSMT"/>
              </a:rPr>
              <a:t> and </a:t>
            </a:r>
            <a:r>
              <a:rPr lang="en-US" sz="2000" dirty="0" err="1" smtClean="0">
                <a:latin typeface="CourierNewPSMT"/>
              </a:rPr>
              <a:t>lumi</a:t>
            </a:r>
            <a:r>
              <a:rPr lang="en-US" sz="2000" dirty="0" smtClean="0">
                <a:latin typeface="CourierNewPSMT"/>
              </a:rPr>
              <a:t> scans</a:t>
            </a:r>
            <a:r>
              <a:rPr lang="en-US" sz="2000" dirty="0" smtClean="0">
                <a:latin typeface="CourierNewPSMT"/>
              </a:rPr>
              <a:t>.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b="1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3007360"/>
            <a:ext cx="7531100" cy="30124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2. June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Thu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Late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8599" b="28662"/>
          <a:stretch>
            <a:fillRect/>
          </a:stretch>
        </p:blipFill>
        <p:spPr>
          <a:xfrm>
            <a:off x="990600" y="1556163"/>
            <a:ext cx="7145709" cy="3625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990600"/>
            <a:ext cx="573698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17:00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integrated Luminosity in this run: 46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pb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-1</a:t>
            </a:r>
            <a:endParaRPr lang="en-US" b="1" i="1" dirty="0" smtClean="0"/>
          </a:p>
        </p:txBody>
      </p:sp>
      <p:sp>
        <p:nvSpPr>
          <p:cNvPr id="10" name="Oval 9"/>
          <p:cNvSpPr/>
          <p:nvPr/>
        </p:nvSpPr>
        <p:spPr>
          <a:xfrm>
            <a:off x="3276600" y="2507103"/>
            <a:ext cx="914400" cy="3048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2507103"/>
            <a:ext cx="914400" cy="3048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2. June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5562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NewPSMT"/>
              </a:rPr>
              <a:t>Shift Summary: Dumped </a:t>
            </a:r>
            <a:r>
              <a:rPr lang="en-US" dirty="0" smtClean="0">
                <a:latin typeface="CourierNewPSMT"/>
              </a:rPr>
              <a:t>fill 1837 after about 15 </a:t>
            </a:r>
            <a:r>
              <a:rPr lang="en-US" dirty="0" err="1" smtClean="0">
                <a:latin typeface="CourierNewPSMT"/>
              </a:rPr>
              <a:t>h</a:t>
            </a:r>
            <a:r>
              <a:rPr lang="en-US" dirty="0" smtClean="0">
                <a:latin typeface="CourierNewPSMT"/>
              </a:rPr>
              <a:t> of stable beams......</a:t>
            </a:r>
            <a:r>
              <a:rPr lang="en-US" i="1" dirty="0" smtClean="0">
                <a:solidFill>
                  <a:srgbClr val="FF0000"/>
                </a:solidFill>
                <a:latin typeface="CourierNewPSMT"/>
              </a:rPr>
              <a:t>and should not have dumped it.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Thu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Late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120914"/>
            <a:ext cx="6825081" cy="16312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:50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CourierNewPSMT"/>
              </a:rPr>
              <a:t>INJECTION PHYSICS </a:t>
            </a:r>
            <a:r>
              <a:rPr lang="en-US" sz="2000" dirty="0" smtClean="0">
                <a:latin typeface="CourierNewPSMT"/>
              </a:rPr>
              <a:t>BEAM</a:t>
            </a:r>
          </a:p>
          <a:p>
            <a:r>
              <a:rPr lang="en-US" sz="2000" dirty="0" smtClean="0">
                <a:latin typeface="CourierNewPSMT"/>
              </a:rPr>
              <a:t>		... a bit problematic this time </a:t>
            </a:r>
          </a:p>
          <a:p>
            <a:endParaRPr lang="en-US" sz="2000" dirty="0" smtClean="0">
              <a:latin typeface="CourierNewPSMT"/>
            </a:endParaRPr>
          </a:p>
          <a:p>
            <a:pPr>
              <a:buFont typeface="Wingdings" charset="2"/>
              <a:buChar char="Ø"/>
            </a:pPr>
            <a:r>
              <a:rPr lang="en-US" sz="2000" b="1" i="1" dirty="0" smtClean="0">
                <a:solidFill>
                  <a:srgbClr val="FF0000"/>
                </a:solidFill>
                <a:latin typeface="CourierNewPSMT"/>
              </a:rPr>
              <a:t>bad </a:t>
            </a:r>
            <a:r>
              <a:rPr lang="en-US" sz="2000" b="1" i="1" dirty="0" smtClean="0">
                <a:solidFill>
                  <a:srgbClr val="FF0000"/>
                </a:solidFill>
                <a:latin typeface="CourierNewPSMT"/>
              </a:rPr>
              <a:t>orbit in the </a:t>
            </a:r>
            <a:r>
              <a:rPr lang="en-US" sz="2000" b="1" i="1" dirty="0" smtClean="0">
                <a:solidFill>
                  <a:srgbClr val="FF0000"/>
                </a:solidFill>
                <a:latin typeface="CourierNewPSMT"/>
              </a:rPr>
              <a:t>LHC</a:t>
            </a:r>
          </a:p>
          <a:p>
            <a:pPr>
              <a:buFont typeface="Wingdings" charset="2"/>
              <a:buChar char="Ø"/>
            </a:pPr>
            <a:r>
              <a:rPr lang="en-US" sz="2000" b="1" i="1" dirty="0" smtClean="0">
                <a:solidFill>
                  <a:srgbClr val="FF0000"/>
                </a:solidFill>
                <a:latin typeface="CourierNewPSMT"/>
              </a:rPr>
              <a:t>find </a:t>
            </a:r>
            <a:r>
              <a:rPr lang="en-US" sz="2000" b="1" i="1" dirty="0" smtClean="0">
                <a:solidFill>
                  <a:srgbClr val="FF0000"/>
                </a:solidFill>
                <a:latin typeface="CourierNewPSMT"/>
              </a:rPr>
              <a:t>negative </a:t>
            </a:r>
            <a:r>
              <a:rPr lang="en-US" sz="2000" b="1" i="1" dirty="0" err="1" smtClean="0">
                <a:solidFill>
                  <a:srgbClr val="FF0000"/>
                </a:solidFill>
                <a:latin typeface="CourierNewPSMT"/>
              </a:rPr>
              <a:t>chroma</a:t>
            </a:r>
            <a:r>
              <a:rPr lang="en-US" sz="2000" b="1" i="1" dirty="0" smtClean="0">
                <a:solidFill>
                  <a:srgbClr val="FF0000"/>
                </a:solidFill>
                <a:latin typeface="CourierNewPSMT"/>
              </a:rPr>
              <a:t> at start injection.</a:t>
            </a:r>
            <a:endParaRPr lang="en-US" sz="2000" b="1" i="1" dirty="0" smtClean="0">
              <a:solidFill>
                <a:srgbClr val="FF0000"/>
              </a:solidFill>
              <a:latin typeface="CourierNewPS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756" y="2874826"/>
            <a:ext cx="4453844" cy="3144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8156" y="4424226"/>
            <a:ext cx="100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2mm ---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7356" y="5058194"/>
            <a:ext cx="107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-2mm ---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2. June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Thu Late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066800"/>
            <a:ext cx="84582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50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lang="en-US" sz="2000" dirty="0" smtClean="0">
                <a:latin typeface="CourierNewPSMT"/>
              </a:rPr>
              <a:t>We </a:t>
            </a:r>
            <a:r>
              <a:rPr lang="en-US" sz="2000" dirty="0" smtClean="0">
                <a:latin typeface="CourierNewPSMT"/>
              </a:rPr>
              <a:t>lost all of a sudden lots on a couple</a:t>
            </a:r>
            <a:r>
              <a:rPr lang="en-US" sz="2000" dirty="0" smtClean="0">
                <a:latin typeface="CourierNewPSMT"/>
              </a:rPr>
              <a:t> of </a:t>
            </a:r>
            <a:r>
              <a:rPr lang="en-US" sz="2000" dirty="0" smtClean="0">
                <a:latin typeface="CourierNewPSMT"/>
              </a:rPr>
              <a:t>bunches...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dump &amp; refill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</a:t>
            </a:r>
            <a:endParaRPr lang="en-US" b="1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5076" b="30915"/>
          <a:stretch>
            <a:fillRect/>
          </a:stretch>
        </p:blipFill>
        <p:spPr>
          <a:xfrm>
            <a:off x="2438400" y="1600200"/>
            <a:ext cx="6112173" cy="21144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3962400"/>
            <a:ext cx="38049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50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CourierNewPSMT"/>
              </a:rPr>
              <a:t>.</a:t>
            </a:r>
            <a:r>
              <a:rPr lang="en-US" dirty="0" smtClean="0">
                <a:latin typeface="CourierNewPSMT"/>
              </a:rPr>
              <a:t>..we are again</a:t>
            </a:r>
            <a:r>
              <a:rPr lang="en-US" dirty="0" smtClean="0">
                <a:latin typeface="CourierNewPSMT"/>
              </a:rPr>
              <a:t> </a:t>
            </a:r>
          </a:p>
          <a:p>
            <a:r>
              <a:rPr lang="en-US" dirty="0" smtClean="0">
                <a:latin typeface="CourierNewPSMT"/>
              </a:rPr>
              <a:t>      blown up </a:t>
            </a:r>
            <a:r>
              <a:rPr lang="en-US" dirty="0" smtClean="0">
                <a:latin typeface="CourierNewPSMT"/>
              </a:rPr>
              <a:t>- beam 2 </a:t>
            </a:r>
            <a:r>
              <a:rPr lang="en-US" dirty="0" smtClean="0">
                <a:latin typeface="CourierNewPSMT"/>
              </a:rPr>
              <a:t>V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86200"/>
            <a:ext cx="4646364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1964" y="4572000"/>
            <a:ext cx="110944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beam 2 </a:t>
            </a:r>
            <a:r>
              <a:rPr lang="en-US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h</a:t>
            </a:r>
            <a:endParaRPr lang="en-US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1964" y="5955268"/>
            <a:ext cx="109648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beam 2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v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4116" y="5117068"/>
            <a:ext cx="110944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1 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lang="en-US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516" y="5498068"/>
            <a:ext cx="109648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9900"/>
                </a:solidFill>
                <a:latin typeface="Times New Roman"/>
                <a:cs typeface="Times New Roman"/>
              </a:rPr>
              <a:t>beam 1 </a:t>
            </a:r>
            <a:r>
              <a:rPr lang="en-US" i="1" dirty="0" err="1" smtClean="0">
                <a:solidFill>
                  <a:srgbClr val="FF9900"/>
                </a:solidFill>
                <a:latin typeface="Times New Roman"/>
                <a:cs typeface="Times New Roman"/>
              </a:rPr>
              <a:t>v</a:t>
            </a:r>
            <a:endParaRPr lang="en-US" i="1" dirty="0">
              <a:solidFill>
                <a:srgbClr val="FF9900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t="16601" b="9338"/>
          <a:stretch>
            <a:fillRect/>
          </a:stretch>
        </p:blipFill>
        <p:spPr>
          <a:xfrm>
            <a:off x="914400" y="4678198"/>
            <a:ext cx="2286000" cy="149400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8910" y="6248400"/>
            <a:ext cx="1709890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dump &amp; refill           </a:t>
            </a:r>
            <a:endParaRPr lang="en-US" sz="2000" b="1" i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8061813" y="76200"/>
            <a:ext cx="92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2. June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27336</TotalTime>
  <Words>530</Words>
  <Application>Microsoft Macintosh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2045</cp:revision>
  <dcterms:created xsi:type="dcterms:W3CDTF">2011-06-02T20:39:37Z</dcterms:created>
  <dcterms:modified xsi:type="dcterms:W3CDTF">2011-06-03T05:34:08Z</dcterms:modified>
</cp:coreProperties>
</file>