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25"/>
  </p:notesMasterIdLst>
  <p:sldIdLst>
    <p:sldId id="845" r:id="rId2"/>
    <p:sldId id="843" r:id="rId3"/>
    <p:sldId id="846" r:id="rId4"/>
    <p:sldId id="847" r:id="rId5"/>
    <p:sldId id="851" r:id="rId6"/>
    <p:sldId id="848" r:id="rId7"/>
    <p:sldId id="852" r:id="rId8"/>
    <p:sldId id="866" r:id="rId9"/>
    <p:sldId id="867" r:id="rId10"/>
    <p:sldId id="868" r:id="rId11"/>
    <p:sldId id="869" r:id="rId12"/>
    <p:sldId id="870" r:id="rId13"/>
    <p:sldId id="854" r:id="rId14"/>
    <p:sldId id="855" r:id="rId15"/>
    <p:sldId id="856" r:id="rId16"/>
    <p:sldId id="857" r:id="rId17"/>
    <p:sldId id="859" r:id="rId18"/>
    <p:sldId id="860" r:id="rId19"/>
    <p:sldId id="861" r:id="rId20"/>
    <p:sldId id="862" r:id="rId21"/>
    <p:sldId id="863" r:id="rId22"/>
    <p:sldId id="864" r:id="rId23"/>
    <p:sldId id="865" r:id="rId2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5/23/11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2743200"/>
          <a:ext cx="8991600" cy="2052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6884"/>
                <a:gridCol w="70347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aseline="0" smtClean="0"/>
                        <a:t>Fri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solidFill>
                            <a:srgbClr val="0000FF"/>
                          </a:solidFill>
                          <a:latin typeface="Helvetica"/>
                        </a:rPr>
                        <a:t>set up for 768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  <a:latin typeface="Helvetica"/>
                        </a:rPr>
                        <a:t>x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 </a:t>
                      </a:r>
                      <a:r>
                        <a:rPr lang="en-US" sz="1600" baseline="0" smtClean="0">
                          <a:solidFill>
                            <a:srgbClr val="0000FF"/>
                          </a:solidFill>
                          <a:latin typeface="Helvetica"/>
                        </a:rPr>
                        <a:t>768 bunches</a:t>
                      </a:r>
                      <a:r>
                        <a:rPr lang="en-US" sz="1600" baseline="0" smtClean="0">
                          <a:solidFill>
                            <a:schemeClr val="dk1"/>
                          </a:solidFill>
                          <a:latin typeface="Helvetica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latin typeface="Helvetica"/>
                        </a:rPr>
                        <a:t>quality of 108 </a:t>
                      </a:r>
                      <a:r>
                        <a:rPr lang="en-US" sz="1600" baseline="0" dirty="0" smtClean="0">
                          <a:latin typeface="Helvetica"/>
                        </a:rPr>
                        <a:t>bunch </a:t>
                      </a:r>
                      <a:r>
                        <a:rPr lang="en-US" sz="1600" baseline="0" smtClean="0">
                          <a:latin typeface="Helvetica"/>
                        </a:rPr>
                        <a:t>train transfer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>
                          <a:latin typeface="Helvetica"/>
                        </a:rPr>
                        <a:t>test IP6 BPM’s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smtClean="0">
                        <a:latin typeface="Helvetic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ramp, squeeze</a:t>
                      </a:r>
                      <a:r>
                        <a:rPr lang="en-US" sz="1600" baseline="0" smtClean="0">
                          <a:latin typeface="Helvetica"/>
                        </a:rPr>
                        <a:t>, lumi with 768 x 768 out of 108 trains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injection 912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x</a:t>
                      </a:r>
                      <a:r>
                        <a:rPr lang="en-US" sz="1600" baseline="0" dirty="0" smtClean="0">
                          <a:latin typeface="Helvetica"/>
                        </a:rPr>
                        <a:t> 912 and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lumi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injection 912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x</a:t>
                      </a:r>
                      <a:r>
                        <a:rPr lang="en-US" sz="1600" baseline="0" dirty="0" smtClean="0">
                          <a:latin typeface="Helvetica"/>
                        </a:rPr>
                        <a:t> 912 and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lumi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813560"/>
            <a:ext cx="29712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23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Gianluigi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Arduini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pPr algn="l"/>
            <a:r>
              <a:rPr lang="en-GB" dirty="0" smtClean="0"/>
              <a:t>Transients at RF OFF on 1 klystron </a:t>
            </a:r>
            <a:br>
              <a:rPr lang="en-GB" dirty="0" smtClean="0"/>
            </a:br>
            <a:r>
              <a:rPr lang="en-GB" dirty="0" smtClean="0"/>
              <a:t>(P. </a:t>
            </a:r>
            <a:r>
              <a:rPr lang="en-GB" dirty="0" err="1" smtClean="0"/>
              <a:t>Badrenghien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r>
              <a:rPr lang="en-US" sz="1800" dirty="0" smtClean="0"/>
              <a:t>RFOFF on one cavity per beam, with 768b (8.3E13) at 3.5 </a:t>
            </a:r>
            <a:r>
              <a:rPr lang="en-US" sz="1800" dirty="0" err="1" smtClean="0"/>
              <a:t>TeV</a:t>
            </a:r>
            <a:r>
              <a:rPr lang="en-US" sz="1800" dirty="0" smtClean="0"/>
              <a:t>, after a long physics period (Fill 1798). Bunch length ~ 1.25 ns before RF OFF. Cavity Q=60k. </a:t>
            </a:r>
            <a:br>
              <a:rPr lang="en-US" sz="1800" dirty="0" smtClean="0"/>
            </a:br>
            <a:r>
              <a:rPr lang="en-US" sz="1800" dirty="0" smtClean="0"/>
              <a:t>Beam induced voltage is measured at  0.6-0.65 MV in the cavity (1B1 and 1B2) </a:t>
            </a:r>
            <a:br>
              <a:rPr lang="en-US" sz="1800" dirty="0" smtClean="0"/>
            </a:br>
            <a:r>
              <a:rPr lang="en-US" sz="1800" dirty="0" smtClean="0"/>
              <a:t>The CW power extracted from the beam thru interaction with the idling cavity is measured at 65-70 kW. However, at the exact time of RF OFF, we observe a short (10 </a:t>
            </a:r>
            <a:r>
              <a:rPr lang="en-US" sz="1800" dirty="0" err="1" smtClean="0"/>
              <a:t>microsec</a:t>
            </a:r>
            <a:r>
              <a:rPr lang="en-US" sz="1800" dirty="0" smtClean="0"/>
              <a:t> long) peak in RF power measured around 700 kW on 1B1. This peak was expected. Transient acquisition on 1B2 is not usable.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Extrapolating to 912b we would expect 0.8 MV and 100 kW CW </a:t>
            </a:r>
            <a:r>
              <a:rPr lang="en-US" sz="1800" dirty="0" smtClean="0"/>
              <a:t>for an idling cavity. That is no problem. The few </a:t>
            </a:r>
            <a:r>
              <a:rPr lang="en-US" sz="1800" dirty="0" err="1" smtClean="0"/>
              <a:t>microsec</a:t>
            </a:r>
            <a:r>
              <a:rPr lang="en-US" sz="1800" dirty="0" smtClean="0"/>
              <a:t> long power spike will almost reach 1 MW. The theory is that </a:t>
            </a:r>
            <a:r>
              <a:rPr lang="en-US" sz="1800" dirty="0" smtClean="0">
                <a:solidFill>
                  <a:srgbClr val="FF0000"/>
                </a:solidFill>
              </a:rPr>
              <a:t>the spike does not last long enough to cause damage... </a:t>
            </a:r>
            <a:r>
              <a:rPr lang="en-US" sz="1800" dirty="0" smtClean="0"/>
              <a:t>That will be re-evaluated by the LHC RF team on Monday.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with 912 bunches</a:t>
            </a:r>
            <a:endParaRPr lang="en-GB" dirty="0"/>
          </a:p>
        </p:txBody>
      </p:sp>
      <p:pic>
        <p:nvPicPr>
          <p:cNvPr id="10241" name="Picture 1" descr="\\cern.ch\dfs\Users\a\arduini\Documents\beamsiz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675" y="990600"/>
            <a:ext cx="5734649" cy="2362200"/>
          </a:xfrm>
          <a:prstGeom prst="rect">
            <a:avLst/>
          </a:prstGeom>
          <a:noFill/>
        </p:spPr>
      </p:pic>
      <p:pic>
        <p:nvPicPr>
          <p:cNvPr id="10243" name="Picture 3" descr="http://elogbook.cern.ch/eLogbook/attach_reader?attach_id=11606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" y="3429000"/>
            <a:ext cx="4061460" cy="3002280"/>
          </a:xfrm>
          <a:prstGeom prst="rect">
            <a:avLst/>
          </a:prstGeom>
          <a:noFill/>
        </p:spPr>
      </p:pic>
      <p:pic>
        <p:nvPicPr>
          <p:cNvPr id="10245" name="Picture 5" descr="http://elogbook.cern.ch/eLogbook/attach_reader?attach_id=11606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429000"/>
            <a:ext cx="4061460" cy="3002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record fill…</a:t>
            </a:r>
            <a:endParaRPr lang="en-US" dirty="0"/>
          </a:p>
        </p:txBody>
      </p:sp>
      <p:pic>
        <p:nvPicPr>
          <p:cNvPr id="8193" name="Picture 1" descr="\\cern.ch\dfs\Users\a\arduini\Documents\fill1799_bcidspe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581900" cy="3543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1371600"/>
            <a:ext cx="20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specific luminosity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31378" y="-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8130830" cy="2646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07:10h 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Programmed Dump, </a:t>
            </a:r>
            <a:r>
              <a:rPr lang="en-US" dirty="0" err="1" smtClean="0">
                <a:latin typeface="CourierNewPSMT"/>
              </a:rPr>
              <a:t>precycle</a:t>
            </a:r>
            <a:r>
              <a:rPr lang="en-US" dirty="0" smtClean="0">
                <a:latin typeface="CourierNewPSMT"/>
              </a:rPr>
              <a:t>, injection of new beam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09:05h </a:t>
            </a:r>
            <a:r>
              <a:rPr lang="en-US" dirty="0" smtClean="0">
                <a:latin typeface="CourierNewPSMT"/>
              </a:rPr>
              <a:t> Lost RB A67 and RB A81, and consequently the beams</a:t>
            </a:r>
          </a:p>
          <a:p>
            <a:r>
              <a:rPr lang="en-US" dirty="0" smtClean="0">
                <a:latin typeface="CourierNewPSMT"/>
              </a:rPr>
              <a:t>       (glitch from EDF)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10:35h </a:t>
            </a:r>
            <a:r>
              <a:rPr lang="en-US" dirty="0" smtClean="0">
                <a:latin typeface="CourierNewPSMT"/>
              </a:rPr>
              <a:t> injection physics beam</a:t>
            </a:r>
          </a:p>
          <a:p>
            <a:r>
              <a:rPr lang="en-US" dirty="0" smtClean="0">
                <a:latin typeface="CourierNewPSMT"/>
              </a:rPr>
              <a:t>      108 bunch trains</a:t>
            </a:r>
          </a:p>
          <a:p>
            <a:r>
              <a:rPr lang="en-US" dirty="0" smtClean="0">
                <a:latin typeface="CourierNewPSMT"/>
              </a:rPr>
              <a:t>      losses tolerable,</a:t>
            </a:r>
          </a:p>
          <a:p>
            <a:r>
              <a:rPr lang="en-US" dirty="0" smtClean="0">
                <a:latin typeface="CourierNewPSMT"/>
              </a:rPr>
              <a:t>      </a:t>
            </a:r>
            <a:r>
              <a:rPr lang="en-US" dirty="0" err="1" smtClean="0">
                <a:latin typeface="CourierNewPSMT"/>
              </a:rPr>
              <a:t>chroma</a:t>
            </a:r>
            <a:r>
              <a:rPr lang="en-US" dirty="0" smtClean="0">
                <a:latin typeface="CourierNewPSMT"/>
              </a:rPr>
              <a:t> nicely constant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438400"/>
            <a:ext cx="3629114" cy="257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3701" t="29588" b="46186"/>
          <a:stretch>
            <a:fillRect/>
          </a:stretch>
        </p:blipFill>
        <p:spPr>
          <a:xfrm>
            <a:off x="381000" y="4343400"/>
            <a:ext cx="4700664" cy="1655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233"/>
            <a:ext cx="4687373" cy="26529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64033"/>
            <a:ext cx="78085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oscillations: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measured for every batch transfer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(Daniel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Valuch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2578433"/>
            <a:ext cx="156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first  108 train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93" y="4178633"/>
            <a:ext cx="4599407" cy="26031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51901" y="3809301"/>
            <a:ext cx="161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third  108 train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873855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orbit corrected at ADT pick ups: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saved as new injection reference orbit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78" y="1120914"/>
            <a:ext cx="5614203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13:28h inject 912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912,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luminosity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3453"/>
          <a:stretch>
            <a:fillRect/>
          </a:stretch>
        </p:blipFill>
        <p:spPr>
          <a:xfrm>
            <a:off x="1803690" y="1669444"/>
            <a:ext cx="7340310" cy="2902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78" y="1120914"/>
            <a:ext cx="8822514" cy="132343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15:06h RF trip,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ALICE solenoid tripped</a:t>
            </a:r>
          </a:p>
          <a:p>
            <a:r>
              <a:rPr lang="en-US" sz="2000" dirty="0" smtClean="0">
                <a:latin typeface="CourierNewPSMT"/>
              </a:rPr>
              <a:t>          Mean orbit was still ok in the last 1000 turns </a:t>
            </a:r>
          </a:p>
          <a:p>
            <a:r>
              <a:rPr lang="en-US" sz="2000" dirty="0" smtClean="0">
                <a:latin typeface="CourierNewPSMT"/>
              </a:rPr>
              <a:t>          before the dump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afternoon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133600"/>
            <a:ext cx="3683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9624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NewPSMT"/>
              </a:rPr>
              <a:t>Alice's solenoid tripped about 2 minutes before the dump</a:t>
            </a:r>
          </a:p>
          <a:p>
            <a:r>
              <a:rPr lang="en-US" dirty="0" smtClean="0">
                <a:latin typeface="CourierNewPSMT"/>
              </a:rPr>
              <a:t>From at the end of the shift: </a:t>
            </a:r>
            <a:r>
              <a:rPr lang="en-US" dirty="0" smtClean="0">
                <a:solidFill>
                  <a:srgbClr val="0000FF"/>
                </a:solidFill>
                <a:latin typeface="CourierNewPSMT"/>
              </a:rPr>
              <a:t>the two events are probably not correlated!  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??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18:28h </a:t>
            </a:r>
            <a:r>
              <a:rPr lang="en-US" dirty="0" smtClean="0">
                <a:latin typeface="CourierNewPSMT"/>
              </a:rPr>
              <a:t>restart: BEAM MODE changed to INJECTION PROBE BEAM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      Vacuum for MKI b2 preventing us to inject the last     </a:t>
            </a:r>
          </a:p>
          <a:p>
            <a:r>
              <a:rPr lang="en-US" dirty="0" smtClean="0">
                <a:latin typeface="CourierNewPSMT"/>
              </a:rPr>
              <a:t>      shot of b2. Had a handful of UFOs at the time, even   </a:t>
            </a:r>
          </a:p>
          <a:p>
            <a:r>
              <a:rPr lang="en-US" dirty="0" smtClean="0">
                <a:latin typeface="CourierNewPSMT"/>
              </a:rPr>
              <a:t>      if small. Also in pt 8.</a:t>
            </a:r>
          </a:p>
          <a:p>
            <a:endParaRPr lang="en-US" dirty="0" smtClean="0">
              <a:latin typeface="CourierNewPSMT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2514600"/>
            <a:ext cx="3848100" cy="163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546362" cy="386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736068"/>
            <a:ext cx="5782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276600"/>
            <a:ext cx="6638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19:43h injection complete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an easy ramp: </a:t>
            </a:r>
            <a:r>
              <a:rPr lang="en-US" sz="2000" dirty="0" smtClean="0">
                <a:latin typeface="CourierNewPSMT"/>
              </a:rPr>
              <a:t>had very funny initial </a:t>
            </a:r>
            <a:r>
              <a:rPr lang="en-US" sz="2000" dirty="0" err="1" smtClean="0">
                <a:latin typeface="CourierNewPSMT"/>
              </a:rPr>
              <a:t>chromas</a:t>
            </a:r>
            <a:r>
              <a:rPr lang="en-US" sz="2000" dirty="0" smtClean="0">
                <a:latin typeface="CourierNewPSMT"/>
              </a:rPr>
              <a:t> (-10/+10).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CourierNewPSMT"/>
              </a:rPr>
              <a:t>quite a bit of </a:t>
            </a:r>
            <a:r>
              <a:rPr lang="en-US" sz="2000" dirty="0" err="1" smtClean="0">
                <a:latin typeface="CourierNewPSMT"/>
              </a:rPr>
              <a:t>debunched</a:t>
            </a:r>
            <a:r>
              <a:rPr lang="en-US" sz="2000" dirty="0" smtClean="0">
                <a:latin typeface="CourierNewPSMT"/>
              </a:rPr>
              <a:t> beam lost in pt 3 at the start of the ramp - lifetime lower than yesterday.</a:t>
            </a:r>
          </a:p>
          <a:p>
            <a:r>
              <a:rPr lang="en-US" sz="2000" dirty="0" smtClean="0">
                <a:latin typeface="CourierNewPSMT"/>
              </a:rPr>
              <a:t>Quite high losses in pt 6</a:t>
            </a:r>
          </a:p>
          <a:p>
            <a:r>
              <a:rPr lang="en-US" sz="2000" dirty="0" smtClean="0">
                <a:latin typeface="CourierNewPSMT"/>
              </a:rPr>
              <a:t>Blow up at about 850 </a:t>
            </a:r>
            <a:r>
              <a:rPr lang="en-US" sz="2000" dirty="0" err="1" smtClean="0">
                <a:latin typeface="CourierNewPSMT"/>
              </a:rPr>
              <a:t>GeV</a:t>
            </a:r>
            <a:r>
              <a:rPr lang="en-US" sz="2000" dirty="0" smtClean="0">
                <a:latin typeface="CourierNewPSMT"/>
              </a:rPr>
              <a:t> on B1V mostly</a:t>
            </a:r>
          </a:p>
          <a:p>
            <a:r>
              <a:rPr lang="en-US" sz="2000" dirty="0" smtClean="0">
                <a:latin typeface="CourierNewPSMT"/>
              </a:rPr>
              <a:t>It took quite some time to find Alice. CMS was completely off in </a:t>
            </a:r>
            <a:r>
              <a:rPr lang="en-US" sz="2000" dirty="0" err="1" smtClean="0">
                <a:latin typeface="CourierNewPSMT"/>
              </a:rPr>
              <a:t>h</a:t>
            </a:r>
            <a:r>
              <a:rPr lang="en-US" sz="2000" dirty="0" smtClean="0">
                <a:latin typeface="CourierNewPSMT"/>
              </a:rPr>
              <a:t>, </a:t>
            </a:r>
            <a:r>
              <a:rPr lang="en-US" sz="2000" dirty="0" err="1" smtClean="0">
                <a:latin typeface="CourierNewPSMT"/>
              </a:rPr>
              <a:t>LHCb</a:t>
            </a:r>
            <a:r>
              <a:rPr lang="en-US" sz="2000" dirty="0" smtClean="0">
                <a:latin typeface="CourierNewPSMT"/>
              </a:rPr>
              <a:t> also quite a bit.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20:40h collisions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CourierNewPSMT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43000"/>
            <a:ext cx="2971800" cy="908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55748"/>
          <a:stretch>
            <a:fillRect/>
          </a:stretch>
        </p:blipFill>
        <p:spPr>
          <a:xfrm>
            <a:off x="2779065" y="4724827"/>
            <a:ext cx="6364935" cy="20569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295400"/>
            <a:ext cx="212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Dump: RF fault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594" y="1752600"/>
            <a:ext cx="5044387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12954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21:27h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"/>
            <a:ext cx="2094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Fri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47736"/>
            <a:ext cx="9287994" cy="19697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07:44h beam dump, </a:t>
            </a:r>
            <a:r>
              <a:rPr lang="en-US" sz="2000" dirty="0" smtClean="0">
                <a:latin typeface="CourierNewPSMT"/>
              </a:rPr>
              <a:t>cryogenics conditions lost for arc in S81</a:t>
            </a:r>
          </a:p>
          <a:p>
            <a:r>
              <a:rPr lang="en-US" sz="2000" dirty="0" smtClean="0">
                <a:latin typeface="CourierNewPSMT"/>
              </a:rPr>
              <a:t>                - beams </a:t>
            </a:r>
            <a:r>
              <a:rPr lang="en-US" sz="2000" dirty="0" smtClean="0">
                <a:latin typeface="CourierNewPSMT"/>
              </a:rPr>
              <a:t>dumped, </a:t>
            </a:r>
            <a:r>
              <a:rPr lang="en-US" sz="2000" dirty="0" smtClean="0">
                <a:latin typeface="CourierNewPSMT"/>
              </a:rPr>
              <a:t>problem with arc-DFB valves</a:t>
            </a:r>
          </a:p>
          <a:p>
            <a:endParaRPr lang="en-US" sz="2000" b="1" i="1" dirty="0" smtClean="0">
              <a:solidFill>
                <a:srgbClr val="0000FF"/>
              </a:solidFill>
              <a:latin typeface="CourierNewPSMT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09:09h     </a:t>
            </a:r>
            <a:r>
              <a:rPr lang="en-US" sz="2000" dirty="0" smtClean="0">
                <a:latin typeface="CourierNewPSMT"/>
              </a:rPr>
              <a:t>cryogenics need an access</a:t>
            </a:r>
          </a:p>
          <a:p>
            <a:r>
              <a:rPr lang="en-US" sz="2000" dirty="0" smtClean="0">
                <a:latin typeface="CourierNewPSMT"/>
              </a:rPr>
              <a:t>The cryogenics loss in S81 was very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likely produced by a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single event upset.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3033"/>
          <a:stretch>
            <a:fillRect/>
          </a:stretch>
        </p:blipFill>
        <p:spPr>
          <a:xfrm>
            <a:off x="3124200" y="1600200"/>
            <a:ext cx="5791200" cy="2783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917434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07:43h stable  beam since 8 hours dump, </a:t>
            </a:r>
            <a:r>
              <a:rPr lang="en-US" sz="2000" dirty="0" smtClean="0">
                <a:latin typeface="CourierNewPSMT"/>
              </a:rPr>
              <a:t>768 </a:t>
            </a:r>
            <a:r>
              <a:rPr lang="en-US" sz="2000" dirty="0" err="1" smtClean="0">
                <a:latin typeface="CourierNewPSMT"/>
              </a:rPr>
              <a:t>x</a:t>
            </a:r>
            <a:r>
              <a:rPr lang="en-US" sz="2000" dirty="0" smtClean="0">
                <a:latin typeface="CourierNewPSMT"/>
              </a:rPr>
              <a:t> 768 out of 72 trains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295400"/>
            <a:ext cx="115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restart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22:17h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66800"/>
            <a:ext cx="3581400" cy="298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057400"/>
            <a:ext cx="324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miscellaneous technicalities: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27320"/>
          <a:stretch>
            <a:fillRect/>
          </a:stretch>
        </p:blipFill>
        <p:spPr>
          <a:xfrm>
            <a:off x="5029200" y="4495801"/>
            <a:ext cx="3942934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2408872"/>
            <a:ext cx="9050074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NewPSMT"/>
              </a:rPr>
              <a:t>* </a:t>
            </a:r>
            <a:r>
              <a:rPr lang="en-US" dirty="0" smtClean="0">
                <a:latin typeface="CourierNewPSMT"/>
              </a:rPr>
              <a:t>FIDEL is not in good shape tonight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ourierNewPSMT"/>
              </a:rPr>
              <a:t>* </a:t>
            </a:r>
            <a:r>
              <a:rPr lang="en-US" dirty="0" smtClean="0">
                <a:latin typeface="CourierNewPSMT"/>
              </a:rPr>
              <a:t>we had 2 crashes of the OFSU since </a:t>
            </a:r>
          </a:p>
          <a:p>
            <a:r>
              <a:rPr lang="en-US" dirty="0" smtClean="0">
                <a:latin typeface="CourierNewPSMT"/>
              </a:rPr>
              <a:t>  the beginning of the shift and the </a:t>
            </a:r>
          </a:p>
          <a:p>
            <a:r>
              <a:rPr lang="en-US" dirty="0" smtClean="0">
                <a:latin typeface="CourierNewPSMT"/>
              </a:rPr>
              <a:t>  reconnect do not work.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urierNewPSMT"/>
              </a:rPr>
              <a:t>* </a:t>
            </a:r>
            <a:r>
              <a:rPr lang="en-US" dirty="0" smtClean="0">
                <a:latin typeface="CourierNewPSMT"/>
              </a:rPr>
              <a:t>we do not have a proper measurement </a:t>
            </a:r>
          </a:p>
          <a:p>
            <a:r>
              <a:rPr lang="en-US" dirty="0" smtClean="0">
                <a:latin typeface="CourierNewPSMT"/>
              </a:rPr>
              <a:t>  of the </a:t>
            </a:r>
            <a:r>
              <a:rPr lang="en-US" dirty="0" err="1" smtClean="0">
                <a:latin typeface="CourierNewPSMT"/>
              </a:rPr>
              <a:t>chroma</a:t>
            </a:r>
            <a:r>
              <a:rPr lang="en-US" dirty="0" smtClean="0">
                <a:latin typeface="CourierNewPSMT"/>
              </a:rPr>
              <a:t> for B2H, we estimate it is the same than beam 1!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ourierNewPSMT"/>
              </a:rPr>
              <a:t>* </a:t>
            </a:r>
            <a:r>
              <a:rPr lang="en-US" dirty="0" smtClean="0">
                <a:latin typeface="CourierNewPSMT"/>
              </a:rPr>
              <a:t>high losses in the last beam 1 </a:t>
            </a:r>
          </a:p>
          <a:p>
            <a:r>
              <a:rPr lang="en-US" dirty="0" smtClean="0">
                <a:latin typeface="CourierNewPSMT"/>
              </a:rPr>
              <a:t>  injection 52%</a:t>
            </a:r>
          </a:p>
          <a:p>
            <a:pPr>
              <a:buFontTx/>
              <a:buChar char="•"/>
            </a:pPr>
            <a:endParaRPr lang="en-US" dirty="0" smtClean="0">
              <a:latin typeface="CourierNewPSMT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ourierNewPSMT"/>
              </a:rPr>
              <a:t>* </a:t>
            </a:r>
            <a:r>
              <a:rPr lang="en-US" dirty="0" smtClean="0">
                <a:latin typeface="CourierNewPSMT"/>
              </a:rPr>
              <a:t>vacuum interlock for last </a:t>
            </a:r>
          </a:p>
          <a:p>
            <a:r>
              <a:rPr lang="en-US" dirty="0" smtClean="0">
                <a:latin typeface="CourierNewPSMT"/>
              </a:rPr>
              <a:t>  injection of beam 2, as in the </a:t>
            </a:r>
          </a:p>
          <a:p>
            <a:r>
              <a:rPr lang="en-US" dirty="0" smtClean="0">
                <a:latin typeface="CourierNewPSMT"/>
              </a:rPr>
              <a:t>  previous fill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990600"/>
            <a:ext cx="313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01:24h  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 complete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38200"/>
            <a:ext cx="2971800" cy="908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b="32396"/>
          <a:stretch>
            <a:fillRect/>
          </a:stretch>
        </p:blipFill>
        <p:spPr>
          <a:xfrm>
            <a:off x="1905000" y="2438400"/>
            <a:ext cx="7061200" cy="4055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2514600"/>
            <a:ext cx="2922061" cy="707886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and finally we got it.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than’x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to the shift crew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905000"/>
            <a:ext cx="5364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good collision rate before optimizing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419600" cy="3267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1371600"/>
            <a:ext cx="21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emittances</a:t>
            </a:r>
            <a:r>
              <a:rPr lang="en-US" dirty="0" smtClean="0"/>
              <a:t> beam 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4260754" cy="314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00" y="5029200"/>
            <a:ext cx="21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emittances</a:t>
            </a:r>
            <a:r>
              <a:rPr lang="en-US" dirty="0" smtClean="0"/>
              <a:t> beam 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Sun 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95400"/>
            <a:ext cx="2819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05:25h </a:t>
            </a:r>
            <a:r>
              <a:rPr lang="en-US" sz="2000" b="1" i="1" dirty="0" smtClean="0">
                <a:latin typeface="Times New Roman"/>
                <a:cs typeface="Times New Roman"/>
              </a:rPr>
              <a:t>trip of RF cavity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b="37884"/>
          <a:stretch>
            <a:fillRect/>
          </a:stretch>
        </p:blipFill>
        <p:spPr>
          <a:xfrm>
            <a:off x="4495800" y="1143000"/>
            <a:ext cx="4245474" cy="20826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71600" y="3429000"/>
            <a:ext cx="3697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"radiation-induced" detection .. ? </a:t>
            </a:r>
          </a:p>
          <a:p>
            <a:r>
              <a:rPr lang="en-US" dirty="0" smtClean="0"/>
              <a:t>(arcs in the main couplers ?)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1753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1595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0"/>
            <a:ext cx="2011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Fri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83820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12:48h injection probe, </a:t>
            </a:r>
            <a:r>
              <a:rPr lang="en-US" sz="2000" dirty="0" smtClean="0">
                <a:latin typeface="CourierNewPSMT"/>
              </a:rPr>
              <a:t> dedicated dump of both probes together for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XPOC checks</a:t>
            </a:r>
            <a:r>
              <a:rPr lang="en-US" sz="2000" dirty="0" smtClean="0">
                <a:latin typeface="CourierNewPSMT"/>
              </a:rPr>
              <a:t>. Check of new XPOC release OK. New release should avoid the filling pattern errors seen since the last </a:t>
            </a:r>
            <a:r>
              <a:rPr lang="en-US" sz="2000" dirty="0" err="1" smtClean="0">
                <a:latin typeface="CourierNewPSMT"/>
              </a:rPr>
              <a:t>Technicial</a:t>
            </a:r>
            <a:r>
              <a:rPr lang="en-US" sz="2000" dirty="0" smtClean="0">
                <a:latin typeface="CourierNewPSMT"/>
              </a:rPr>
              <a:t> Stop, to be </a:t>
            </a:r>
            <a:r>
              <a:rPr lang="en-US" sz="2000" dirty="0" err="1" smtClean="0">
                <a:latin typeface="CourierNewPSMT"/>
              </a:rPr>
              <a:t>confiremd</a:t>
            </a:r>
            <a:r>
              <a:rPr lang="en-US" sz="2000" dirty="0" smtClean="0">
                <a:latin typeface="CourierNewPSMT"/>
              </a:rPr>
              <a:t> by the dumps over the coming days.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48" y="2230746"/>
            <a:ext cx="3400552" cy="241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3276600"/>
            <a:ext cx="3924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72b - injection looks good</a:t>
            </a:r>
          </a:p>
          <a:p>
            <a:r>
              <a:rPr lang="en-US" dirty="0" smtClean="0">
                <a:latin typeface="CourierNewPSMT"/>
              </a:rPr>
              <a:t>108b -injection looks good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(... considerable scraping in SPS)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514600"/>
            <a:ext cx="4881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13:00h injection physics beam,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check injection conditions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953000"/>
            <a:ext cx="3647716" cy="175432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IP6-BPM interlock test </a:t>
            </a:r>
            <a:r>
              <a:rPr lang="en-US" dirty="0" smtClean="0">
                <a:latin typeface="CourierNewPSMT"/>
              </a:rPr>
              <a:t>by</a:t>
            </a:r>
          </a:p>
          <a:p>
            <a:r>
              <a:rPr lang="en-US" dirty="0" smtClean="0">
                <a:latin typeface="CourierNewPSMT"/>
              </a:rPr>
              <a:t>Jan Beams dumped by </a:t>
            </a:r>
          </a:p>
          <a:p>
            <a:r>
              <a:rPr lang="en-US" dirty="0" smtClean="0">
                <a:latin typeface="CourierNewPSMT"/>
              </a:rPr>
              <a:t>changing the threshold on </a:t>
            </a:r>
          </a:p>
          <a:p>
            <a:r>
              <a:rPr lang="en-US" dirty="0" smtClean="0">
                <a:latin typeface="CourierNewPSMT"/>
              </a:rPr>
              <a:t>the interlocked BPMS at </a:t>
            </a:r>
          </a:p>
          <a:p>
            <a:r>
              <a:rPr lang="en-US" dirty="0" smtClean="0">
                <a:latin typeface="CourierNewPSMT"/>
              </a:rPr>
              <a:t>point 6 for Machine </a:t>
            </a:r>
          </a:p>
          <a:p>
            <a:r>
              <a:rPr lang="en-US" dirty="0" smtClean="0">
                <a:latin typeface="CourierNewPSMT"/>
              </a:rPr>
              <a:t>Protection Test.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4495800"/>
            <a:ext cx="3683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14:00h machine full (768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768)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800600"/>
            <a:ext cx="48768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1519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Fri Late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990600"/>
            <a:ext cx="593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injecting for PHYSICS  </a:t>
            </a:r>
            <a:r>
              <a:rPr lang="en-US" i="1" dirty="0" smtClean="0">
                <a:latin typeface="Times New Roman"/>
                <a:cs typeface="Times New Roman"/>
              </a:rPr>
              <a:t>768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dirty="0" smtClean="0">
                <a:latin typeface="Times New Roman"/>
                <a:cs typeface="Times New Roman"/>
              </a:rPr>
              <a:t> 768 out of 108 trains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14:30h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94" y="1600200"/>
            <a:ext cx="3250406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urierNewPSMT"/>
              </a:rPr>
              <a:t>Few satellites inside the train. Less than 0.5%. No substantial satellites following the train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4532432"/>
            <a:ext cx="3127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15:52h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b="31348"/>
          <a:stretch>
            <a:fillRect/>
          </a:stretch>
        </p:blipFill>
        <p:spPr>
          <a:xfrm>
            <a:off x="4202780" y="3886200"/>
            <a:ext cx="4941220" cy="2476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65832"/>
            <a:ext cx="2133600" cy="649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15193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Fri Late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155700"/>
            <a:ext cx="738781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Beam Dump, Dump Classification: QPS trigger</a:t>
            </a:r>
          </a:p>
          <a:p>
            <a:r>
              <a:rPr lang="en-US" dirty="0" smtClean="0">
                <a:latin typeface="CourierNewPSMT"/>
              </a:rPr>
              <a:t>Lost sector 81 and CS AR81,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Q10.L1 quenched</a:t>
            </a:r>
            <a:r>
              <a:rPr lang="en-US" dirty="0" smtClean="0">
                <a:latin typeface="CourierNewPSMT"/>
              </a:rPr>
              <a:t>, according to </a:t>
            </a:r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.</a:t>
            </a:r>
          </a:p>
          <a:p>
            <a:r>
              <a:rPr lang="en-US" dirty="0" smtClean="0">
                <a:latin typeface="CourierNewPSMT"/>
              </a:rPr>
              <a:t>no particular losses detected – </a:t>
            </a:r>
          </a:p>
          <a:p>
            <a:r>
              <a:rPr lang="en-US" dirty="0" smtClean="0">
                <a:latin typeface="CourierNewPSMT"/>
              </a:rPr>
              <a:t>There was a weird oscillation and the U_RES exceeded</a:t>
            </a:r>
          </a:p>
          <a:p>
            <a:r>
              <a:rPr lang="en-US" dirty="0" smtClean="0">
                <a:latin typeface="CourierNewPSMT"/>
              </a:rPr>
              <a:t>the threshold... 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the cause for the noise at 16:44 is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not fully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understood.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1430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16:46h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0353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20:16h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3790890"/>
            <a:ext cx="789903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22:30h         </a:t>
            </a:r>
            <a:r>
              <a:rPr lang="en-US" sz="2000" i="1" dirty="0" smtClean="0">
                <a:latin typeface="Times New Roman"/>
                <a:cs typeface="Times New Roman"/>
              </a:rPr>
              <a:t>start </a:t>
            </a:r>
            <a:r>
              <a:rPr lang="en-US" sz="2000" i="1" dirty="0" err="1" smtClean="0">
                <a:latin typeface="Times New Roman"/>
                <a:cs typeface="Times New Roman"/>
              </a:rPr>
              <a:t>precycle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01:30h        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uuups</a:t>
            </a:r>
            <a:endParaRPr lang="en-US" sz="20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CourierNewPSMT"/>
              </a:rPr>
              <a:t>too many bunches in the filling scheme!!!!</a:t>
            </a:r>
          </a:p>
          <a:p>
            <a:r>
              <a:rPr lang="en-US" sz="2000" dirty="0" smtClean="0">
                <a:latin typeface="CourierNewPSMT"/>
              </a:rPr>
              <a:t>We did a refresh list and after </a:t>
            </a:r>
            <a:r>
              <a:rPr lang="en-US" sz="2000" dirty="0" smtClean="0">
                <a:solidFill>
                  <a:srgbClr val="FF0000"/>
                </a:solidFill>
                <a:latin typeface="CourierNewPSMT"/>
              </a:rPr>
              <a:t>reloading THE SAME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urierNewPSMT"/>
              </a:rPr>
              <a:t>filling scheme </a:t>
            </a:r>
            <a:r>
              <a:rPr lang="en-US" sz="2000" dirty="0" smtClean="0">
                <a:latin typeface="CourierNewPSMT"/>
              </a:rPr>
              <a:t>that was loaded previously </a:t>
            </a:r>
          </a:p>
          <a:p>
            <a:r>
              <a:rPr lang="en-US" sz="2000" dirty="0" smtClean="0">
                <a:latin typeface="CourierNewPSMT"/>
              </a:rPr>
              <a:t>the right filling scheme appeared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US" sz="2000" i="1" dirty="0" smtClean="0">
              <a:latin typeface="Times New Roman"/>
              <a:cs typeface="Times New Roman"/>
            </a:endParaRPr>
          </a:p>
          <a:p>
            <a:endParaRPr lang="en-US" sz="2000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14173" b="51969"/>
          <a:stretch>
            <a:fillRect/>
          </a:stretch>
        </p:blipFill>
        <p:spPr>
          <a:xfrm>
            <a:off x="3505200" y="4267200"/>
            <a:ext cx="2527300" cy="644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Fri night / Sat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371600"/>
            <a:ext cx="3590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02:25h  </a:t>
            </a:r>
            <a:r>
              <a:rPr lang="en-US" sz="2000" b="1" i="1" dirty="0" smtClean="0">
                <a:latin typeface="Times New Roman"/>
                <a:cs typeface="Times New Roman"/>
              </a:rPr>
              <a:t>dump, refill for physics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b="47244"/>
          <a:stretch>
            <a:fillRect/>
          </a:stretch>
        </p:blipFill>
        <p:spPr>
          <a:xfrm>
            <a:off x="4267200" y="1295400"/>
            <a:ext cx="2527300" cy="1004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51263"/>
            <a:ext cx="3876322" cy="30399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2751263"/>
            <a:ext cx="4888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02:58h </a:t>
            </a:r>
            <a:r>
              <a:rPr lang="en-US" sz="2000" dirty="0" smtClean="0">
                <a:latin typeface="CourierNewPSMT"/>
              </a:rPr>
              <a:t>vacuum activity during </a:t>
            </a:r>
          </a:p>
          <a:p>
            <a:r>
              <a:rPr lang="en-US" sz="2000" dirty="0" smtClean="0">
                <a:latin typeface="CourierNewPSMT"/>
              </a:rPr>
              <a:t>     ramp and squeeze </a:t>
            </a:r>
          </a:p>
          <a:p>
            <a:r>
              <a:rPr lang="en-US" sz="2000" dirty="0" smtClean="0">
                <a:latin typeface="CourierNewPSMT"/>
              </a:rPr>
              <a:t>   </a:t>
            </a:r>
            <a:r>
              <a:rPr lang="en-US" sz="2000" dirty="0" smtClean="0">
                <a:latin typeface="CourierNewPSMT"/>
              </a:rPr>
              <a:t>  beam </a:t>
            </a:r>
            <a:r>
              <a:rPr lang="en-US" sz="2000" dirty="0" smtClean="0">
                <a:latin typeface="CourierNewPSMT"/>
              </a:rPr>
              <a:t>screen temperature)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8099" b="52643"/>
          <a:stretch>
            <a:fillRect/>
          </a:stretch>
        </p:blipFill>
        <p:spPr>
          <a:xfrm>
            <a:off x="3117378" y="685800"/>
            <a:ext cx="5798022" cy="19336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831378" y="-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Fri night / Sat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778" y="838200"/>
            <a:ext cx="218753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03:08h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luminosity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642283"/>
            <a:ext cx="6250254" cy="121571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  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 hours stable beams in 768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768</a:t>
            </a:r>
          </a:p>
          <a:p>
            <a:endParaRPr lang="en-US" sz="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            go to 912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912 out of 108 trains</a:t>
            </a: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MPP ... ??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t="47784" b="30776"/>
          <a:stretch>
            <a:fillRect/>
          </a:stretch>
        </p:blipFill>
        <p:spPr>
          <a:xfrm>
            <a:off x="0" y="3048000"/>
            <a:ext cx="9144000" cy="17854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90800"/>
            <a:ext cx="93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history: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048000"/>
            <a:ext cx="166554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“quench” q10.l1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4365" y="2819400"/>
            <a:ext cx="173416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wrong fill pattern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682" y="3505200"/>
            <a:ext cx="63971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Times New Roman"/>
                <a:cs typeface="Times New Roman"/>
              </a:rPr>
              <a:t>lumi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2895600"/>
            <a:ext cx="134053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interlock test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3657600"/>
            <a:ext cx="155733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Times New Roman"/>
                <a:cs typeface="Times New Roman"/>
              </a:rPr>
              <a:t>cryo</a:t>
            </a:r>
            <a:r>
              <a:rPr lang="en-US" sz="1600" b="1" i="1" dirty="0" smtClean="0">
                <a:latin typeface="Times New Roman"/>
                <a:cs typeface="Times New Roman"/>
              </a:rPr>
              <a:t> lost in S81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21/5 </a:t>
            </a:r>
            <a:r>
              <a:rPr lang="en-US" sz="2200" i="1" dirty="0" smtClean="0">
                <a:solidFill>
                  <a:srgbClr val="000000"/>
                </a:solidFill>
              </a:rPr>
              <a:t>(</a:t>
            </a:r>
            <a:r>
              <a:rPr lang="en-US" sz="2200" i="1" dirty="0" err="1" smtClean="0">
                <a:solidFill>
                  <a:srgbClr val="000000"/>
                </a:solidFill>
              </a:rPr>
              <a:t>Gianluigi</a:t>
            </a:r>
            <a:r>
              <a:rPr lang="en-US" sz="2200" i="1" dirty="0" smtClean="0">
                <a:solidFill>
                  <a:srgbClr val="000000"/>
                </a:solidFill>
              </a:rPr>
              <a:t>  slides)</a:t>
            </a:r>
            <a:endParaRPr lang="en-US" sz="2200" i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057400"/>
          </a:xfrm>
        </p:spPr>
        <p:txBody>
          <a:bodyPr/>
          <a:lstStyle/>
          <a:p>
            <a:pPr lvl="0"/>
            <a:r>
              <a:rPr lang="en-US" sz="2400" dirty="0" smtClean="0"/>
              <a:t>12:00 End of STABLE BEAMS 1798: 18.8 pb-1 in 9 h</a:t>
            </a:r>
          </a:p>
          <a:p>
            <a:pPr lvl="0"/>
            <a:r>
              <a:rPr lang="en-US" sz="2400" dirty="0" smtClean="0"/>
              <a:t>12:00-14:00: RF tests – </a:t>
            </a:r>
            <a:r>
              <a:rPr lang="en-US" sz="2400" dirty="0" smtClean="0">
                <a:solidFill>
                  <a:srgbClr val="FF0000"/>
                </a:solidFill>
              </a:rPr>
              <a:t>study of transient during klystron switch off</a:t>
            </a:r>
          </a:p>
          <a:p>
            <a:pPr lvl="0"/>
            <a:r>
              <a:rPr lang="en-US" sz="2400" dirty="0" smtClean="0"/>
              <a:t>14:00-18:00: ramp down and </a:t>
            </a:r>
            <a:r>
              <a:rPr lang="en-US" sz="2400" dirty="0" smtClean="0">
                <a:solidFill>
                  <a:srgbClr val="FF0000"/>
                </a:solidFill>
              </a:rPr>
              <a:t>access for ATLAS and QPS controller reset.</a:t>
            </a:r>
          </a:p>
          <a:p>
            <a:pPr lvl="0"/>
            <a:r>
              <a:rPr lang="en-US" sz="2400" dirty="0" smtClean="0">
                <a:solidFill>
                  <a:srgbClr val="008000"/>
                </a:solidFill>
              </a:rPr>
              <a:t>OK from </a:t>
            </a:r>
            <a:r>
              <a:rPr lang="en-US" sz="2400" dirty="0" err="1" smtClean="0">
                <a:solidFill>
                  <a:srgbClr val="008000"/>
                </a:solidFill>
              </a:rPr>
              <a:t>rMPP</a:t>
            </a:r>
            <a:r>
              <a:rPr lang="en-US" sz="2400" dirty="0" smtClean="0">
                <a:solidFill>
                  <a:srgbClr val="008000"/>
                </a:solidFill>
              </a:rPr>
              <a:t> to go ahead with 912 bunches</a:t>
            </a:r>
          </a:p>
          <a:p>
            <a:pPr lvl="0"/>
            <a:r>
              <a:rPr lang="en-US" sz="2400" dirty="0" smtClean="0"/>
              <a:t>20:34 STABLE BEAMS #1799 - 912 bunches/train - Initial luminosity 8.5x10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-1. </a:t>
            </a:r>
            <a:r>
              <a:rPr lang="en-US" sz="2400" b="1" dirty="0" smtClean="0"/>
              <a:t>More than 10</a:t>
            </a:r>
            <a:r>
              <a:rPr lang="en-US" sz="2400" b="1" baseline="30000" dirty="0" smtClean="0"/>
              <a:t>14</a:t>
            </a:r>
            <a:r>
              <a:rPr lang="en-US" sz="2400" b="1" dirty="0" smtClean="0"/>
              <a:t> p/beam in collision</a:t>
            </a:r>
          </a:p>
          <a:p>
            <a:pPr lvl="0"/>
            <a:r>
              <a:rPr lang="en-US" sz="2400" dirty="0" smtClean="0"/>
              <a:t>07:00 Beam dump: end of STABLE BEAMS #1799: 25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 </a:t>
            </a:r>
            <a:r>
              <a:rPr lang="en-US" sz="2400" b="1" dirty="0" smtClean="0"/>
              <a:t>Record integrated luminosity in 24 hours: 33.33 pb</a:t>
            </a:r>
            <a:r>
              <a:rPr lang="en-US" sz="2400" b="1" baseline="30000" dirty="0" smtClean="0"/>
              <a:t>-1</a:t>
            </a:r>
            <a:endParaRPr lang="en-US" sz="2400" b="1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1800" baseline="300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GB" sz="1800" dirty="0" smtClean="0"/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r>
              <a:rPr lang="en-GB" dirty="0" smtClean="0"/>
              <a:t>Abort gap population during fill 1798</a:t>
            </a:r>
            <a:r>
              <a:rPr lang="en-US" dirty="0" smtClean="0">
                <a:solidFill>
                  <a:srgbClr val="1F497D"/>
                </a:solidFill>
              </a:rPr>
              <a:t>Sat 21/5 </a:t>
            </a:r>
            <a:r>
              <a:rPr lang="en-US" sz="2200" i="1" dirty="0" smtClean="0">
                <a:solidFill>
                  <a:srgbClr val="000000"/>
                </a:solidFill>
              </a:rPr>
              <a:t>(</a:t>
            </a:r>
            <a:r>
              <a:rPr lang="en-US" sz="2200" i="1" dirty="0" err="1" smtClean="0">
                <a:solidFill>
                  <a:srgbClr val="000000"/>
                </a:solidFill>
              </a:rPr>
              <a:t>Gianluigi</a:t>
            </a:r>
            <a:r>
              <a:rPr lang="en-US" sz="2200" i="1" dirty="0" smtClean="0">
                <a:solidFill>
                  <a:srgbClr val="000000"/>
                </a:solidFill>
              </a:rPr>
              <a:t>  slides)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038600" cy="5257800"/>
          </a:xfrm>
        </p:spPr>
        <p:txBody>
          <a:bodyPr/>
          <a:lstStyle/>
          <a:p>
            <a:r>
              <a:rPr lang="en-US" sz="1800" dirty="0" smtClean="0"/>
              <a:t>for B1, there has been a 2h long period (9:00-11:00) during which some unexplained </a:t>
            </a:r>
            <a:r>
              <a:rPr lang="en-US" sz="1800" dirty="0" err="1" smtClean="0"/>
              <a:t>debunching</a:t>
            </a:r>
            <a:r>
              <a:rPr lang="en-US" sz="1800" dirty="0" smtClean="0"/>
              <a:t> took place. </a:t>
            </a:r>
          </a:p>
          <a:p>
            <a:r>
              <a:rPr lang="en-US" sz="1800" dirty="0" smtClean="0"/>
              <a:t>No correlation with RF activity or others. We will monitor next fills.</a:t>
            </a:r>
          </a:p>
          <a:p>
            <a:r>
              <a:rPr lang="en-US" sz="1800" dirty="0" smtClean="0"/>
              <a:t>Calibration for B1 and B2 abort gap population data to be verified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 smtClean="0"/>
          </a:p>
        </p:txBody>
      </p:sp>
      <p:pic>
        <p:nvPicPr>
          <p:cNvPr id="2050" name="Picture 2" descr="http://elogbook.cern.ch/eLogbook/attach_reader?attach_id=1160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140" y="1432560"/>
            <a:ext cx="4899660" cy="390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26711</TotalTime>
  <Words>1401</Words>
  <Application>Microsoft Macintosh PowerPoint</Application>
  <PresentationFormat>On-screen Show (4:3)</PresentationFormat>
  <Paragraphs>206</Paragraphs>
  <Slides>23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Sat 21/5 (Gianluigi  slides)</vt:lpstr>
      <vt:lpstr>Abort gap population during fill 1798Sat 21/5 (Gianluigi  slides)</vt:lpstr>
      <vt:lpstr>Transients at RF OFF on 1 klystron  (P. Badrenghien)</vt:lpstr>
      <vt:lpstr>Filling with 912 bunches</vt:lpstr>
      <vt:lpstr>Not a record fill…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2027</cp:revision>
  <dcterms:created xsi:type="dcterms:W3CDTF">2011-05-23T05:56:10Z</dcterms:created>
  <dcterms:modified xsi:type="dcterms:W3CDTF">2011-05-23T06:03:53Z</dcterms:modified>
</cp:coreProperties>
</file>