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3"/>
  </p:notesMasterIdLst>
  <p:sldIdLst>
    <p:sldId id="673" r:id="rId2"/>
    <p:sldId id="746" r:id="rId3"/>
    <p:sldId id="752" r:id="rId4"/>
    <p:sldId id="779" r:id="rId5"/>
    <p:sldId id="775" r:id="rId6"/>
    <p:sldId id="776" r:id="rId7"/>
    <p:sldId id="777" r:id="rId8"/>
    <p:sldId id="778" r:id="rId9"/>
    <p:sldId id="772" r:id="rId10"/>
    <p:sldId id="764" r:id="rId11"/>
    <p:sldId id="780" r:id="rId12"/>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60663"/>
    <a:srgbClr val="FF3300"/>
    <a:srgbClr val="FFFF66"/>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1" autoAdjust="0"/>
    <p:restoredTop sz="93882" autoAdjust="0"/>
  </p:normalViewPr>
  <p:slideViewPr>
    <p:cSldViewPr>
      <p:cViewPr varScale="1">
        <p:scale>
          <a:sx n="86" d="100"/>
          <a:sy n="86" d="100"/>
        </p:scale>
        <p:origin x="-13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dirty="0"/>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dirty="0"/>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BE82920B-1D73-4877-91AF-8E78AE7DBD0C}"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4F03B3A-2E00-4126-B497-7F355257D099}" type="datetime1">
              <a:rPr lang="en-US" smtClean="0"/>
              <a:pPr>
                <a:defRPr/>
              </a:pPr>
              <a:t>5/20/2011</a:t>
            </a:fld>
            <a:endParaRPr lang="en-US" dirty="0"/>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dirty="0" smtClean="0"/>
              <a:t>LHC status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Thu 19/5</a:t>
            </a:r>
            <a:endParaRPr lang="en-US" dirty="0"/>
          </a:p>
        </p:txBody>
      </p:sp>
      <p:sp>
        <p:nvSpPr>
          <p:cNvPr id="6" name="Content Placeholder 5"/>
          <p:cNvSpPr>
            <a:spLocks noGrp="1"/>
          </p:cNvSpPr>
          <p:nvPr>
            <p:ph idx="1"/>
          </p:nvPr>
        </p:nvSpPr>
        <p:spPr>
          <a:xfrm>
            <a:off x="304800" y="990600"/>
            <a:ext cx="8686800" cy="2057400"/>
          </a:xfrm>
        </p:spPr>
        <p:txBody>
          <a:bodyPr/>
          <a:lstStyle/>
          <a:p>
            <a:pPr lvl="0"/>
            <a:r>
              <a:rPr lang="en-US" sz="2000" dirty="0" smtClean="0"/>
              <a:t>06:00 - 11:00 Investigations from vacuum and cryogenics </a:t>
            </a:r>
          </a:p>
          <a:p>
            <a:pPr lvl="0"/>
            <a:r>
              <a:rPr lang="en-US" sz="2000" dirty="0" smtClean="0"/>
              <a:t>11:20 Trip of sector 67 (QPS) </a:t>
            </a:r>
          </a:p>
          <a:p>
            <a:pPr lvl="0"/>
            <a:r>
              <a:rPr lang="en-US" sz="2000" dirty="0" smtClean="0"/>
              <a:t>11:20 - 15:00 Access for QPS intervention and recover</a:t>
            </a:r>
          </a:p>
          <a:p>
            <a:pPr lvl="0"/>
            <a:r>
              <a:rPr lang="en-US" sz="2000" dirty="0" smtClean="0"/>
              <a:t>15:00-17:00 Setting-up of injection with 108 bunches </a:t>
            </a:r>
          </a:p>
          <a:p>
            <a:pPr lvl="0"/>
            <a:r>
              <a:rPr lang="en-US" sz="2000" dirty="0" smtClean="0"/>
              <a:t>17:00-20:00 Injection of large number of bunches (verification of vacuum, cryogenics and RF in parallel)</a:t>
            </a:r>
          </a:p>
          <a:p>
            <a:pPr lvl="0"/>
            <a:r>
              <a:rPr lang="en-US" sz="2000" dirty="0" smtClean="0"/>
              <a:t>20:00 1308 bunch/beam injected </a:t>
            </a:r>
          </a:p>
          <a:p>
            <a:pPr lvl="0"/>
            <a:r>
              <a:rPr lang="en-US" sz="2000" dirty="0" smtClean="0"/>
              <a:t>21:20 Beam dump due to vacuum spike close to D1.R2</a:t>
            </a:r>
          </a:p>
          <a:p>
            <a:r>
              <a:rPr lang="en-US" sz="2000" dirty="0" smtClean="0"/>
              <a:t>23:35 STABLE BEAMS 1795: Initial luminosity: 7.7x10</a:t>
            </a:r>
            <a:r>
              <a:rPr lang="en-US" sz="2000" baseline="30000" dirty="0" smtClean="0"/>
              <a:t>32</a:t>
            </a:r>
            <a:r>
              <a:rPr lang="en-US" sz="2000" dirty="0" smtClean="0"/>
              <a:t> cm</a:t>
            </a:r>
            <a:r>
              <a:rPr lang="en-US" sz="2000" baseline="30000" dirty="0" smtClean="0"/>
              <a:t>-2</a:t>
            </a:r>
            <a:r>
              <a:rPr lang="en-US" sz="2000" dirty="0" smtClean="0"/>
              <a:t>s</a:t>
            </a:r>
            <a:r>
              <a:rPr lang="en-US" sz="2000" baseline="30000" dirty="0" smtClean="0"/>
              <a:t>-1 </a:t>
            </a:r>
            <a:r>
              <a:rPr lang="en-US" sz="2000" dirty="0" smtClean="0"/>
              <a:t>– delivered so far ~ </a:t>
            </a:r>
            <a:r>
              <a:rPr lang="en-US" sz="2000" dirty="0" smtClean="0"/>
              <a:t>18</a:t>
            </a:r>
            <a:r>
              <a:rPr lang="en-US" sz="2000" dirty="0" smtClean="0"/>
              <a:t> </a:t>
            </a:r>
            <a:r>
              <a:rPr lang="en-US" sz="2000" dirty="0" smtClean="0"/>
              <a:t>pb</a:t>
            </a:r>
            <a:r>
              <a:rPr lang="en-US" sz="2000" baseline="30000" dirty="0" smtClean="0"/>
              <a:t>-1 </a:t>
            </a:r>
            <a:r>
              <a:rPr lang="en-US" sz="2000" dirty="0" smtClean="0"/>
              <a:t>in </a:t>
            </a:r>
            <a:r>
              <a:rPr lang="en-US" sz="2000" dirty="0" smtClean="0"/>
              <a:t>8 h</a:t>
            </a:r>
            <a:endParaRPr lang="en-US" sz="2000" baseline="30000" dirty="0" smtClean="0"/>
          </a:p>
          <a:p>
            <a:r>
              <a:rPr lang="en-US" sz="2000" dirty="0" smtClean="0"/>
              <a:t>Beam dump due to </a:t>
            </a:r>
            <a:r>
              <a:rPr lang="en-US" sz="2000" dirty="0" err="1" smtClean="0"/>
              <a:t>cryo</a:t>
            </a:r>
            <a:r>
              <a:rPr lang="en-US" sz="2000" dirty="0" smtClean="0"/>
              <a:t> control card </a:t>
            </a:r>
            <a:r>
              <a:rPr lang="en-US" sz="2000" smtClean="0"/>
              <a:t>for current leads</a:t>
            </a:r>
            <a:endParaRPr lang="en-US" sz="2000" baseline="30000" dirty="0" smtClean="0"/>
          </a:p>
          <a:p>
            <a:pPr lvl="0"/>
            <a:endParaRPr lang="en-US" sz="2000" baseline="30000" dirty="0" smtClean="0"/>
          </a:p>
          <a:p>
            <a:pPr lvl="0"/>
            <a:endParaRPr lang="en-US" sz="2000" dirty="0" smtClean="0"/>
          </a:p>
          <a:p>
            <a:pPr lvl="0"/>
            <a:endParaRPr lang="en-US" sz="2000" dirty="0" smtClean="0"/>
          </a:p>
          <a:p>
            <a:pPr lvl="0"/>
            <a:endParaRPr lang="en-US" sz="2000" dirty="0" smtClean="0"/>
          </a:p>
          <a:p>
            <a:endParaRPr lang="en-US" sz="2000" dirty="0" smtClean="0"/>
          </a:p>
          <a:p>
            <a:endParaRPr lang="en-US" sz="2000" dirty="0" smtClean="0"/>
          </a:p>
          <a:p>
            <a:endParaRPr lang="en-US" sz="2000" dirty="0" smtClean="0"/>
          </a:p>
          <a:p>
            <a:pPr lvl="1"/>
            <a:endParaRPr lang="en-US" sz="2000" dirty="0" smtClean="0"/>
          </a:p>
          <a:p>
            <a:endParaRPr lang="en-GB" sz="1600" dirty="0" smtClean="0"/>
          </a:p>
          <a:p>
            <a:pPr lvl="1">
              <a:buNone/>
            </a:pPr>
            <a:endParaRPr lang="en-US" sz="1600" dirty="0" smtClean="0"/>
          </a:p>
          <a:p>
            <a:pPr lvl="1"/>
            <a:endParaRPr lang="en-US" sz="1600" dirty="0" smtClean="0"/>
          </a:p>
          <a:p>
            <a:pPr lvl="1"/>
            <a:endParaRPr lang="en-US" sz="1600" dirty="0" smtClean="0"/>
          </a:p>
          <a:p>
            <a:endParaRPr lang="en-US" sz="2000" dirty="0" smtClean="0"/>
          </a:p>
          <a:p>
            <a:endParaRPr lang="en-US" sz="2000" dirty="0" smtClean="0">
              <a:sym typeface="Wingdings" pitchFamily="2" charset="2"/>
            </a:endParaRPr>
          </a:p>
          <a:p>
            <a:endParaRPr lang="en-US" sz="2000" dirty="0" smtClean="0"/>
          </a:p>
          <a:p>
            <a:endParaRPr lang="en-US" sz="2000" dirty="0" smtClean="0"/>
          </a:p>
          <a:p>
            <a:pPr>
              <a:buNone/>
            </a:pPr>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smtClean="0"/>
              <a:t>Phase </a:t>
            </a:r>
            <a:r>
              <a:rPr lang="en-GB" sz="2800" dirty="0" smtClean="0"/>
              <a:t>loop firmware update and FGC RBAC time-out extension during ramp down</a:t>
            </a:r>
          </a:p>
          <a:p>
            <a:r>
              <a:rPr lang="en-GB" sz="2800" dirty="0" smtClean="0"/>
              <a:t>~14:00 Verification of phase loop functionality</a:t>
            </a:r>
          </a:p>
          <a:p>
            <a:r>
              <a:rPr lang="en-GB" sz="2800" dirty="0" smtClean="0"/>
              <a:t>PM: injection verification with 108 bunches + LSS6 BPM verification with 108 filling pattern</a:t>
            </a:r>
          </a:p>
          <a:p>
            <a:r>
              <a:rPr lang="en-GB" sz="2800" dirty="0" smtClean="0"/>
              <a:t>Evening physics with 768 bunches (108 bunches train)</a:t>
            </a:r>
          </a:p>
          <a:p>
            <a:pPr>
              <a:buNone/>
            </a:pPr>
            <a:endParaRPr lang="en-GB" sz="2800" dirty="0"/>
          </a:p>
        </p:txBody>
      </p:sp>
      <p:sp>
        <p:nvSpPr>
          <p:cNvPr id="3" name="Title 2"/>
          <p:cNvSpPr>
            <a:spLocks noGrp="1"/>
          </p:cNvSpPr>
          <p:nvPr>
            <p:ph type="title"/>
          </p:nvPr>
        </p:nvSpPr>
        <p:spPr/>
        <p:txBody>
          <a:bodyPr/>
          <a:lstStyle/>
          <a:p>
            <a:r>
              <a:rPr lang="en-GB" dirty="0" smtClean="0"/>
              <a:t>Plan</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smtClean="0"/>
              <a:t>Tomorrow during the morning: go to 912 bunches</a:t>
            </a:r>
          </a:p>
          <a:p>
            <a:r>
              <a:rPr lang="en-GB" sz="2800" dirty="0" smtClean="0"/>
              <a:t>Hopefully lot of physics with 912 bunches</a:t>
            </a:r>
          </a:p>
          <a:p>
            <a:pPr>
              <a:buNone/>
            </a:pPr>
            <a:endParaRPr lang="en-GB" sz="2800" dirty="0"/>
          </a:p>
        </p:txBody>
      </p:sp>
      <p:sp>
        <p:nvSpPr>
          <p:cNvPr id="3" name="Title 2"/>
          <p:cNvSpPr>
            <a:spLocks noGrp="1"/>
          </p:cNvSpPr>
          <p:nvPr>
            <p:ph type="title"/>
          </p:nvPr>
        </p:nvSpPr>
        <p:spPr/>
        <p:txBody>
          <a:bodyPr/>
          <a:lstStyle/>
          <a:p>
            <a:r>
              <a:rPr lang="en-GB" dirty="0" smtClean="0"/>
              <a:t>Plan (WE)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4"/>
          <p:cNvSpPr>
            <a:spLocks noGrp="1"/>
          </p:cNvSpPr>
          <p:nvPr>
            <p:ph type="body" sz="half" idx="3"/>
          </p:nvPr>
        </p:nvSpPr>
        <p:spPr/>
        <p:txBody>
          <a:bodyPr/>
          <a:lstStyle/>
          <a:p>
            <a:pPr>
              <a:buNone/>
            </a:pPr>
            <a:endParaRPr lang="en-GB" sz="2400" dirty="0" smtClean="0"/>
          </a:p>
          <a:p>
            <a:endParaRPr lang="en-GB" sz="2400" dirty="0" smtClean="0"/>
          </a:p>
        </p:txBody>
      </p:sp>
      <p:sp>
        <p:nvSpPr>
          <p:cNvPr id="3" name="Title 2"/>
          <p:cNvSpPr>
            <a:spLocks noGrp="1"/>
          </p:cNvSpPr>
          <p:nvPr>
            <p:ph type="title"/>
          </p:nvPr>
        </p:nvSpPr>
        <p:spPr/>
        <p:txBody>
          <a:bodyPr/>
          <a:lstStyle/>
          <a:p>
            <a:r>
              <a:rPr lang="en-GB" dirty="0" smtClean="0"/>
              <a:t>Vacuum and </a:t>
            </a:r>
            <a:r>
              <a:rPr lang="en-GB" dirty="0" err="1" smtClean="0"/>
              <a:t>cryo</a:t>
            </a:r>
            <a:r>
              <a:rPr lang="en-GB" dirty="0" smtClean="0"/>
              <a:t> behaviour - triplets</a:t>
            </a:r>
            <a:endParaRPr lang="en-GB" dirty="0"/>
          </a:p>
        </p:txBody>
      </p:sp>
      <p:sp>
        <p:nvSpPr>
          <p:cNvPr id="7" name="Text Placeholder 6"/>
          <p:cNvSpPr>
            <a:spLocks noGrp="1"/>
          </p:cNvSpPr>
          <p:nvPr>
            <p:ph type="body" sz="half" idx="10"/>
          </p:nvPr>
        </p:nvSpPr>
        <p:spPr>
          <a:xfrm>
            <a:off x="152400" y="990600"/>
            <a:ext cx="8610600" cy="5334000"/>
          </a:xfrm>
        </p:spPr>
        <p:txBody>
          <a:bodyPr/>
          <a:lstStyle/>
          <a:p>
            <a:r>
              <a:rPr lang="en-GB" sz="2400" dirty="0" smtClean="0"/>
              <a:t>Large fluctuations observed in the BS temperature of triplet L8 + gas condensation on the beam screen during technical stop/</a:t>
            </a:r>
            <a:r>
              <a:rPr lang="en-GB" sz="2400" dirty="0" err="1" smtClean="0"/>
              <a:t>cryo</a:t>
            </a:r>
            <a:r>
              <a:rPr lang="en-GB" sz="2400" dirty="0" smtClean="0"/>
              <a:t> stop in point 8 can explain these observations </a:t>
            </a:r>
            <a:r>
              <a:rPr lang="en-GB" sz="2400" dirty="0" smtClean="0">
                <a:sym typeface="Wingdings" pitchFamily="2" charset="2"/>
              </a:rPr>
              <a:t> adjustment of regulation</a:t>
            </a:r>
          </a:p>
          <a:p>
            <a:endParaRPr lang="en-GB" sz="2400" dirty="0" smtClean="0"/>
          </a:p>
        </p:txBody>
      </p:sp>
      <p:pic>
        <p:nvPicPr>
          <p:cNvPr id="1027" name="Picture 3" descr="\\cern.ch\dfs\Users\a\arduini\Documents\cryo8.png"/>
          <p:cNvPicPr>
            <a:picLocks noChangeAspect="1" noChangeArrowheads="1"/>
          </p:cNvPicPr>
          <p:nvPr/>
        </p:nvPicPr>
        <p:blipFill>
          <a:blip r:embed="rId3" cstate="print"/>
          <a:srcRect/>
          <a:stretch>
            <a:fillRect/>
          </a:stretch>
        </p:blipFill>
        <p:spPr bwMode="auto">
          <a:xfrm>
            <a:off x="228600" y="2590800"/>
            <a:ext cx="8846820" cy="360616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Filling with trains of 108 bunches</a:t>
            </a:r>
            <a:endParaRPr lang="en-GB" dirty="0"/>
          </a:p>
        </p:txBody>
      </p:sp>
      <p:sp>
        <p:nvSpPr>
          <p:cNvPr id="6" name="Content Placeholder 5"/>
          <p:cNvSpPr>
            <a:spLocks noGrp="1"/>
          </p:cNvSpPr>
          <p:nvPr>
            <p:ph idx="1"/>
          </p:nvPr>
        </p:nvSpPr>
        <p:spPr>
          <a:xfrm>
            <a:off x="228600" y="990600"/>
            <a:ext cx="8686800" cy="2362200"/>
          </a:xfrm>
        </p:spPr>
        <p:txBody>
          <a:bodyPr/>
          <a:lstStyle/>
          <a:p>
            <a:r>
              <a:rPr lang="en-US" sz="2800" dirty="0" smtClean="0"/>
              <a:t>While RF, </a:t>
            </a:r>
            <a:r>
              <a:rPr lang="en-US" sz="2800" dirty="0" err="1" smtClean="0"/>
              <a:t>cryo</a:t>
            </a:r>
            <a:r>
              <a:rPr lang="en-US" sz="2800" dirty="0" smtClean="0"/>
              <a:t>, vacuum monitoring</a:t>
            </a:r>
          </a:p>
          <a:p>
            <a:r>
              <a:rPr lang="en-US" sz="2800" dirty="0" smtClean="0"/>
              <a:t>1.5x10</a:t>
            </a:r>
            <a:r>
              <a:rPr lang="en-US" sz="2800" baseline="30000" dirty="0" smtClean="0"/>
              <a:t>14</a:t>
            </a:r>
            <a:r>
              <a:rPr lang="en-US" sz="2800" dirty="0" smtClean="0"/>
              <a:t> p in the machine ~half nominal intensity</a:t>
            </a:r>
            <a:endParaRPr lang="en-US" sz="2800" dirty="0"/>
          </a:p>
        </p:txBody>
      </p:sp>
      <p:pic>
        <p:nvPicPr>
          <p:cNvPr id="7" name="Picture 2" descr="http://elogbook.cern.ch/eLogbook/attach_reader?attach_id=1159930"/>
          <p:cNvPicPr>
            <a:picLocks noChangeAspect="1" noChangeArrowheads="1"/>
          </p:cNvPicPr>
          <p:nvPr/>
        </p:nvPicPr>
        <p:blipFill>
          <a:blip r:embed="rId3" cstate="print"/>
          <a:srcRect/>
          <a:stretch>
            <a:fillRect/>
          </a:stretch>
        </p:blipFill>
        <p:spPr bwMode="auto">
          <a:xfrm>
            <a:off x="302426" y="2362200"/>
            <a:ext cx="8539148" cy="3886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2103120"/>
          </a:xfrm>
        </p:spPr>
        <p:txBody>
          <a:bodyPr/>
          <a:lstStyle/>
          <a:p>
            <a:endParaRPr lang="en-US" dirty="0"/>
          </a:p>
        </p:txBody>
      </p:sp>
      <p:sp>
        <p:nvSpPr>
          <p:cNvPr id="4" name="Title 3"/>
          <p:cNvSpPr>
            <a:spLocks noGrp="1"/>
          </p:cNvSpPr>
          <p:nvPr>
            <p:ph type="title"/>
          </p:nvPr>
        </p:nvSpPr>
        <p:spPr/>
        <p:txBody>
          <a:bodyPr/>
          <a:lstStyle/>
          <a:p>
            <a:r>
              <a:rPr lang="en-US" dirty="0" err="1" smtClean="0"/>
              <a:t>Emittances</a:t>
            </a:r>
            <a:r>
              <a:rPr lang="en-US" dirty="0" smtClean="0"/>
              <a:t> with 1200 bunches</a:t>
            </a:r>
            <a:endParaRPr lang="en-US" dirty="0"/>
          </a:p>
        </p:txBody>
      </p:sp>
      <p:sp>
        <p:nvSpPr>
          <p:cNvPr id="6" name="Text Placeholder 5"/>
          <p:cNvSpPr>
            <a:spLocks noGrp="1"/>
          </p:cNvSpPr>
          <p:nvPr>
            <p:ph type="body" sz="half" idx="10"/>
          </p:nvPr>
        </p:nvSpPr>
        <p:spPr/>
        <p:txBody>
          <a:bodyPr/>
          <a:lstStyle/>
          <a:p>
            <a:endParaRPr lang="en-US" dirty="0"/>
          </a:p>
        </p:txBody>
      </p:sp>
      <p:pic>
        <p:nvPicPr>
          <p:cNvPr id="32770" name="Picture 2" descr="http://elogbook.cern.ch/eLogbook/attach_reader?attach_id=1159923"/>
          <p:cNvPicPr>
            <a:picLocks noChangeAspect="1" noChangeArrowheads="1"/>
          </p:cNvPicPr>
          <p:nvPr/>
        </p:nvPicPr>
        <p:blipFill>
          <a:blip r:embed="rId2" cstate="print"/>
          <a:srcRect/>
          <a:stretch>
            <a:fillRect/>
          </a:stretch>
        </p:blipFill>
        <p:spPr bwMode="auto">
          <a:xfrm>
            <a:off x="358140" y="2133600"/>
            <a:ext cx="4061460" cy="2990850"/>
          </a:xfrm>
          <a:prstGeom prst="rect">
            <a:avLst/>
          </a:prstGeom>
          <a:noFill/>
        </p:spPr>
      </p:pic>
      <p:pic>
        <p:nvPicPr>
          <p:cNvPr id="32772" name="Picture 4" descr="http://elogbook.cern.ch/eLogbook/attach_reader?attach_id=1159925"/>
          <p:cNvPicPr>
            <a:picLocks noChangeAspect="1" noChangeArrowheads="1"/>
          </p:cNvPicPr>
          <p:nvPr/>
        </p:nvPicPr>
        <p:blipFill>
          <a:blip r:embed="rId3" cstate="print"/>
          <a:srcRect/>
          <a:stretch>
            <a:fillRect/>
          </a:stretch>
        </p:blipFill>
        <p:spPr bwMode="auto">
          <a:xfrm>
            <a:off x="4876800" y="2133600"/>
            <a:ext cx="4061460" cy="30022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Filling with trains of 108 bunches</a:t>
            </a:r>
            <a:endParaRPr lang="en-GB" dirty="0"/>
          </a:p>
        </p:txBody>
      </p:sp>
      <p:sp>
        <p:nvSpPr>
          <p:cNvPr id="6" name="Content Placeholder 5"/>
          <p:cNvSpPr>
            <a:spLocks noGrp="1"/>
          </p:cNvSpPr>
          <p:nvPr>
            <p:ph idx="1"/>
          </p:nvPr>
        </p:nvSpPr>
        <p:spPr>
          <a:xfrm>
            <a:off x="228600" y="990600"/>
            <a:ext cx="8686800" cy="2362200"/>
          </a:xfrm>
        </p:spPr>
        <p:txBody>
          <a:bodyPr/>
          <a:lstStyle/>
          <a:p>
            <a:r>
              <a:rPr lang="en-US" dirty="0" smtClean="0"/>
              <a:t>Vacuum evolution during filling. Still some activity</a:t>
            </a:r>
          </a:p>
          <a:p>
            <a:endParaRPr lang="en-US" dirty="0"/>
          </a:p>
        </p:txBody>
      </p:sp>
      <p:pic>
        <p:nvPicPr>
          <p:cNvPr id="27650" name="Picture 2" descr="http://elogbook.cern.ch/eLogbook/attach_reader?attach_id=1159958"/>
          <p:cNvPicPr>
            <a:picLocks noChangeAspect="1" noChangeArrowheads="1"/>
          </p:cNvPicPr>
          <p:nvPr/>
        </p:nvPicPr>
        <p:blipFill>
          <a:blip r:embed="rId3" cstate="print"/>
          <a:srcRect/>
          <a:stretch>
            <a:fillRect/>
          </a:stretch>
        </p:blipFill>
        <p:spPr bwMode="auto">
          <a:xfrm>
            <a:off x="2195512" y="1733550"/>
            <a:ext cx="5957888" cy="45910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Filling with trains of 108 bunches</a:t>
            </a:r>
            <a:endParaRPr lang="en-GB" dirty="0"/>
          </a:p>
        </p:txBody>
      </p:sp>
      <p:sp>
        <p:nvSpPr>
          <p:cNvPr id="6" name="Content Placeholder 5"/>
          <p:cNvSpPr>
            <a:spLocks noGrp="1"/>
          </p:cNvSpPr>
          <p:nvPr>
            <p:ph idx="1"/>
          </p:nvPr>
        </p:nvSpPr>
        <p:spPr>
          <a:xfrm>
            <a:off x="228600" y="990600"/>
            <a:ext cx="8686800" cy="2362200"/>
          </a:xfrm>
        </p:spPr>
        <p:txBody>
          <a:bodyPr/>
          <a:lstStyle/>
          <a:p>
            <a:r>
              <a:rPr lang="en-US" sz="2800" dirty="0" smtClean="0"/>
              <a:t>During temperature scan on BS triplet L8. Vacuum spike in point 2R (triplet) remains unexplained. Not all is related to BS temperature.</a:t>
            </a:r>
          </a:p>
          <a:p>
            <a:endParaRPr lang="en-US" dirty="0"/>
          </a:p>
        </p:txBody>
      </p:sp>
      <p:pic>
        <p:nvPicPr>
          <p:cNvPr id="29699" name="Picture 3" descr="\\cern.ch\dfs\Users\a\arduini\Documents\cryo2.png"/>
          <p:cNvPicPr>
            <a:picLocks noChangeAspect="1" noChangeArrowheads="1"/>
          </p:cNvPicPr>
          <p:nvPr/>
        </p:nvPicPr>
        <p:blipFill>
          <a:blip r:embed="rId3" cstate="print"/>
          <a:srcRect/>
          <a:stretch>
            <a:fillRect/>
          </a:stretch>
        </p:blipFill>
        <p:spPr bwMode="auto">
          <a:xfrm>
            <a:off x="297180" y="2718435"/>
            <a:ext cx="8846820" cy="360616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30722" name="Picture 2" descr="http://elogbook.cern.ch/eLogbook/attach_reader?attach_id=1160032"/>
          <p:cNvPicPr>
            <a:picLocks noGrp="1" noChangeAspect="1" noChangeArrowheads="1"/>
          </p:cNvPicPr>
          <p:nvPr>
            <p:ph idx="1"/>
          </p:nvPr>
        </p:nvPicPr>
        <p:blipFill>
          <a:blip r:embed="rId2" cstate="print"/>
          <a:srcRect/>
          <a:stretch>
            <a:fillRect/>
          </a:stretch>
        </p:blipFill>
        <p:spPr bwMode="auto">
          <a:xfrm>
            <a:off x="1065670" y="990600"/>
            <a:ext cx="7012659" cy="5257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Vacuum activity during the ramp</a:t>
            </a:r>
            <a:endParaRPr lang="en-US" dirty="0"/>
          </a:p>
        </p:txBody>
      </p:sp>
      <p:pic>
        <p:nvPicPr>
          <p:cNvPr id="31746" name="Picture 2" descr="http://elogbook.cern.ch/eLogbook/attach_reader?attach_id=1160026"/>
          <p:cNvPicPr>
            <a:picLocks noGrp="1" noChangeAspect="1" noChangeArrowheads="1"/>
          </p:cNvPicPr>
          <p:nvPr>
            <p:ph idx="1"/>
          </p:nvPr>
        </p:nvPicPr>
        <p:blipFill>
          <a:blip r:embed="rId2" cstate="print"/>
          <a:srcRect/>
          <a:stretch>
            <a:fillRect/>
          </a:stretch>
        </p:blipFill>
        <p:spPr bwMode="auto">
          <a:xfrm>
            <a:off x="1151691" y="990600"/>
            <a:ext cx="6840617" cy="5257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3"/>
          <p:cNvSpPr>
            <a:spLocks noGrp="1"/>
          </p:cNvSpPr>
          <p:nvPr>
            <p:ph idx="1"/>
          </p:nvPr>
        </p:nvSpPr>
        <p:spPr/>
        <p:txBody>
          <a:bodyPr/>
          <a:lstStyle/>
          <a:p>
            <a:r>
              <a:rPr lang="en-US" sz="2000" dirty="0" smtClean="0"/>
              <a:t>- FIDEL: It was found that for the FIDEL there were two issues ( both being looked at by </a:t>
            </a:r>
            <a:r>
              <a:rPr lang="en-US" sz="2000" dirty="0" err="1" smtClean="0"/>
              <a:t>Marek</a:t>
            </a:r>
            <a:r>
              <a:rPr lang="en-US" sz="2000" dirty="0" smtClean="0"/>
              <a:t>) </a:t>
            </a:r>
            <a:br>
              <a:rPr lang="en-US" sz="2000" dirty="0" smtClean="0"/>
            </a:br>
            <a:r>
              <a:rPr lang="en-US" sz="2000" dirty="0" smtClean="0"/>
              <a:t>        - The first is that the scaling of the powering history as extracted from the logging and used as input to the FIDEL calculations might be not very accurate, and so may cause the </a:t>
            </a:r>
            <a:r>
              <a:rPr lang="en-US" sz="2000" dirty="0" err="1" smtClean="0"/>
              <a:t>fidel</a:t>
            </a:r>
            <a:r>
              <a:rPr lang="en-US" sz="2000" dirty="0" smtClean="0"/>
              <a:t> predictions to be different that the actual b3 value. This can be observed as </a:t>
            </a:r>
            <a:r>
              <a:rPr lang="en-US" sz="2000" dirty="0" err="1" smtClean="0"/>
              <a:t>chroma</a:t>
            </a:r>
            <a:r>
              <a:rPr lang="en-US" sz="2000" dirty="0" smtClean="0"/>
              <a:t> drift. </a:t>
            </a:r>
            <a:br>
              <a:rPr lang="en-US" sz="2000" dirty="0" smtClean="0"/>
            </a:br>
            <a:r>
              <a:rPr lang="en-US" sz="2000" dirty="0" smtClean="0"/>
              <a:t>        - The second is that an expired RBAC token can prevent the trimming at injection (but not the continued FIDEL </a:t>
            </a:r>
            <a:r>
              <a:rPr lang="en-US" sz="2000" dirty="0" err="1" smtClean="0"/>
              <a:t>calulations</a:t>
            </a:r>
            <a:r>
              <a:rPr lang="en-US" sz="2000" dirty="0" smtClean="0"/>
              <a:t>). </a:t>
            </a:r>
            <a:br>
              <a:rPr lang="en-US" sz="2000" dirty="0" smtClean="0"/>
            </a:br>
            <a:r>
              <a:rPr lang="en-US" sz="2000" dirty="0" smtClean="0"/>
              <a:t/>
            </a:r>
            <a:br>
              <a:rPr lang="en-US" sz="2000" dirty="0" smtClean="0"/>
            </a:br>
            <a:r>
              <a:rPr lang="en-US" sz="2000" dirty="0" smtClean="0"/>
              <a:t>- The BLM monitoring factor on BLMQI.06L2.B2I20_MQML has been increased from 0.3 to 1.0 in order to allow for injection losses for the 108 and 144 bunch injection. </a:t>
            </a:r>
            <a:br>
              <a:rPr lang="en-US" sz="2000" dirty="0" smtClean="0"/>
            </a:br>
            <a:r>
              <a:rPr lang="en-US" sz="2000" dirty="0" smtClean="0"/>
              <a:t/>
            </a:r>
            <a:br>
              <a:rPr lang="en-US" sz="2000" dirty="0" smtClean="0"/>
            </a:br>
            <a:endParaRPr lang="en-GB" sz="2000" dirty="0" smtClean="0"/>
          </a:p>
          <a:p>
            <a:endParaRPr lang="en-US" sz="2400" dirty="0" smtClean="0"/>
          </a:p>
        </p:txBody>
      </p:sp>
      <p:sp>
        <p:nvSpPr>
          <p:cNvPr id="21505" name="Title 2"/>
          <p:cNvSpPr>
            <a:spLocks noGrp="1"/>
          </p:cNvSpPr>
          <p:nvPr>
            <p:ph type="title"/>
          </p:nvPr>
        </p:nvSpPr>
        <p:spPr/>
        <p:txBody>
          <a:bodyPr/>
          <a:lstStyle/>
          <a:p>
            <a:r>
              <a:rPr lang="en-GB" dirty="0" smtClean="0">
                <a:solidFill>
                  <a:srgbClr val="FF0000"/>
                </a:solidFill>
              </a:rPr>
              <a:t>Others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23066</TotalTime>
  <Words>306</Words>
  <Application>Microsoft Office PowerPoint</Application>
  <PresentationFormat>On-screen Show (4:3)</PresentationFormat>
  <Paragraphs>58</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LHCpresentations</vt:lpstr>
      <vt:lpstr>Thu 19/5</vt:lpstr>
      <vt:lpstr>Vacuum and cryo behaviour - triplets</vt:lpstr>
      <vt:lpstr>Filling with trains of 108 bunches</vt:lpstr>
      <vt:lpstr>Emittances with 1200 bunches</vt:lpstr>
      <vt:lpstr>Filling with trains of 108 bunches</vt:lpstr>
      <vt:lpstr>Filling with trains of 108 bunches</vt:lpstr>
      <vt:lpstr>Slide 7</vt:lpstr>
      <vt:lpstr>Vacuum activity during the ramp</vt:lpstr>
      <vt:lpstr>Others</vt:lpstr>
      <vt:lpstr>Plan</vt:lpstr>
      <vt:lpstr>Plan (WE)</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arduini</cp:lastModifiedBy>
  <cp:revision>1968</cp:revision>
  <dcterms:created xsi:type="dcterms:W3CDTF">2010-04-25T23:23:07Z</dcterms:created>
  <dcterms:modified xsi:type="dcterms:W3CDTF">2011-05-20T06:28:10Z</dcterms:modified>
</cp:coreProperties>
</file>