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8"/>
  </p:notesMasterIdLst>
  <p:handoutMasterIdLst>
    <p:handoutMasterId r:id="rId19"/>
  </p:handoutMasterIdLst>
  <p:sldIdLst>
    <p:sldId id="1235" r:id="rId2"/>
    <p:sldId id="1236" r:id="rId3"/>
    <p:sldId id="1239" r:id="rId4"/>
    <p:sldId id="1228" r:id="rId5"/>
    <p:sldId id="1232" r:id="rId6"/>
    <p:sldId id="1234" r:id="rId7"/>
    <p:sldId id="1247" r:id="rId8"/>
    <p:sldId id="1248" r:id="rId9"/>
    <p:sldId id="1249" r:id="rId10"/>
    <p:sldId id="1231" r:id="rId11"/>
    <p:sldId id="1244" r:id="rId12"/>
    <p:sldId id="1245" r:id="rId13"/>
    <p:sldId id="1246" r:id="rId14"/>
    <p:sldId id="1233" r:id="rId15"/>
    <p:sldId id="1241" r:id="rId16"/>
    <p:sldId id="1243" r:id="rId17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4FBE"/>
    <a:srgbClr val="B02E9D"/>
    <a:srgbClr val="0000FF"/>
    <a:srgbClr val="008000"/>
    <a:srgbClr val="FF0000"/>
    <a:srgbClr val="FFFF99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37" autoAdjust="0"/>
    <p:restoredTop sz="95267" autoAdjust="0"/>
  </p:normalViewPr>
  <p:slideViewPr>
    <p:cSldViewPr>
      <p:cViewPr varScale="1">
        <p:scale>
          <a:sx n="90" d="100"/>
          <a:sy n="90" d="100"/>
        </p:scale>
        <p:origin x="-2280" y="-96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5/16/11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16/5/2011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16/5/2011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16/5/2011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12</a:t>
            </a:r>
            <a:r>
              <a:rPr lang="en-US" baseline="30000" dirty="0" smtClean="0"/>
              <a:t>th</a:t>
            </a:r>
            <a:r>
              <a:rPr lang="en-US" dirty="0" smtClean="0"/>
              <a:t> May - recovery from 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450" y="908650"/>
            <a:ext cx="8229600" cy="4608640"/>
          </a:xfrm>
        </p:spPr>
        <p:txBody>
          <a:bodyPr/>
          <a:lstStyle/>
          <a:p>
            <a:r>
              <a:rPr lang="en-US" dirty="0" smtClean="0"/>
              <a:t>18:30: </a:t>
            </a:r>
            <a:r>
              <a:rPr lang="en-US" dirty="0" err="1" smtClean="0"/>
              <a:t>cryo</a:t>
            </a:r>
            <a:r>
              <a:rPr lang="en-US" dirty="0" smtClean="0"/>
              <a:t> back in whole ring, also for RF cavities.</a:t>
            </a:r>
          </a:p>
          <a:p>
            <a:r>
              <a:rPr lang="en-US" dirty="0" smtClean="0"/>
              <a:t>Preparing to power. Problem with quench loop S23. Access to fix it.</a:t>
            </a:r>
          </a:p>
          <a:p>
            <a:r>
              <a:rPr lang="en-US" dirty="0" smtClean="0"/>
              <a:t>23:00: beam 1 cavities will not be ready for the night –more conditioning required overnight.</a:t>
            </a:r>
          </a:p>
          <a:p>
            <a:pPr lvl="2"/>
            <a:r>
              <a:rPr lang="en-US" dirty="0" smtClean="0"/>
              <a:t>Beam 1: </a:t>
            </a:r>
            <a:br>
              <a:rPr lang="en-US" dirty="0" smtClean="0"/>
            </a:br>
            <a:r>
              <a:rPr lang="en-US" dirty="0" err="1" smtClean="0"/>
              <a:t>Cav</a:t>
            </a:r>
            <a:r>
              <a:rPr lang="en-US" dirty="0" smtClean="0"/>
              <a:t> 1-4 ready at injection settings </a:t>
            </a:r>
            <a:br>
              <a:rPr lang="en-US" dirty="0" smtClean="0"/>
            </a:br>
            <a:r>
              <a:rPr lang="en-US" dirty="0" err="1" smtClean="0"/>
              <a:t>Cav</a:t>
            </a:r>
            <a:r>
              <a:rPr lang="en-US" dirty="0" smtClean="0"/>
              <a:t> 5-8 need further conditioning overnight (mainly 5B1 but the whole module must be either conditioning or operational) </a:t>
            </a:r>
          </a:p>
          <a:p>
            <a:pPr lvl="2"/>
            <a:r>
              <a:rPr lang="en-US" dirty="0" smtClean="0"/>
              <a:t>Beam 2: </a:t>
            </a:r>
            <a:br>
              <a:rPr lang="en-US" dirty="0" smtClean="0"/>
            </a:br>
            <a:r>
              <a:rPr lang="en-US" dirty="0" smtClean="0"/>
              <a:t>All cavities OK and beam can be injected in ring 2.</a:t>
            </a:r>
          </a:p>
          <a:p>
            <a:r>
              <a:rPr lang="en-US" dirty="0" smtClean="0"/>
              <a:t>HWC tests on S56.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RF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GB" dirty="0" smtClean="0"/>
              <a:t>Measurements done when re-starting the cavities on Thursday evening showed that the 380 MHz reference Beam2 had drifted by ~ 8 degree (60 </a:t>
            </a:r>
            <a:r>
              <a:rPr lang="en-GB" dirty="0" err="1" smtClean="0"/>
              <a:t>ps</a:t>
            </a:r>
            <a:r>
              <a:rPr lang="en-GB" dirty="0" smtClean="0"/>
              <a:t>). We do not know why (aging, </a:t>
            </a:r>
            <a:r>
              <a:rPr lang="en-GB" dirty="0" err="1" smtClean="0"/>
              <a:t>temp,humidity</a:t>
            </a:r>
            <a:r>
              <a:rPr lang="en-GB" dirty="0" smtClean="0"/>
              <a:t>...?). </a:t>
            </a:r>
          </a:p>
          <a:p>
            <a:r>
              <a:rPr lang="en-GB" dirty="0" smtClean="0"/>
              <a:t>This reference is common to all 8 cavities B2. The drift has two effects: It reduces the stability margin of the RF </a:t>
            </a:r>
            <a:r>
              <a:rPr lang="en-GB" dirty="0" err="1" smtClean="0"/>
              <a:t>fdbk</a:t>
            </a:r>
            <a:r>
              <a:rPr lang="en-GB" dirty="0" smtClean="0"/>
              <a:t> (not much... the margin is 60 deg) AND it displaces the collision point. </a:t>
            </a:r>
            <a:r>
              <a:rPr lang="en-GB" dirty="0" smtClean="0">
                <a:solidFill>
                  <a:srgbClr val="FF0000"/>
                </a:solidFill>
              </a:rPr>
              <a:t>I have re-adjusted all beam 2 cavities by 8 degrees. That should be completely transparent EXCEPT that it should rotate the IP by... 8 mm.</a:t>
            </a:r>
            <a:r>
              <a:rPr lang="en-GB" dirty="0" smtClean="0"/>
              <a:t> As these 8 mm are the amount of displacement noticed by the experiment, I prefer NOT to change the IP point until we have IP data with the new setting.</a:t>
            </a:r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0" y="6021360"/>
            <a:ext cx="4176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Philippe Baudrenghien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lossmap_B1B2_negOffMoment085844_B1dominating</a:t>
            </a:r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420" y="1052670"/>
            <a:ext cx="8389458" cy="525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228230" y="6309400"/>
            <a:ext cx="223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Daniel Wollmann</a:t>
            </a:r>
            <a:endParaRPr lang="en-GB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lossmap_B1B2_negOffMoment085844_B2dominating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836640"/>
            <a:ext cx="8656779" cy="539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228230" y="6309400"/>
            <a:ext cx="223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Daniel Wollmann</a:t>
            </a:r>
            <a:endParaRPr lang="en-GB" sz="1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lossmap_B1B2_negOffMoment085844_B2dominating.</a:t>
            </a:r>
            <a:endParaRPr lang="en-GB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92620"/>
            <a:ext cx="6215796" cy="3816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4725180"/>
            <a:ext cx="64809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Cleaning and hierarchy are ok in all cases.</a:t>
            </a:r>
          </a:p>
          <a:p>
            <a:pPr algn="l"/>
            <a:r>
              <a:rPr lang="en-GB" dirty="0" smtClean="0"/>
              <a:t>Leakage into TCTs is  below 1e-3/2e-3 for B2/B1 transverse losses and 3e-3 for the off-momentum (for B2 dominating it's the TCTV in IR1 and B1 dominating it's the TCTV in IR5).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50" y="3356990"/>
            <a:ext cx="3349100" cy="1384995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sz="1200" dirty="0" smtClean="0"/>
              <a:t>- B2 </a:t>
            </a:r>
            <a:r>
              <a:rPr lang="en-GB" sz="1200" dirty="0" err="1" smtClean="0"/>
              <a:t>hor</a:t>
            </a:r>
            <a:r>
              <a:rPr lang="en-GB" sz="1200" dirty="0" smtClean="0"/>
              <a:t> 084405 (Q8L7: 5.96e-4)</a:t>
            </a:r>
          </a:p>
          <a:p>
            <a:pPr algn="l"/>
            <a:r>
              <a:rPr lang="en-GB" sz="1200" dirty="0" smtClean="0"/>
              <a:t>- B2 </a:t>
            </a:r>
            <a:r>
              <a:rPr lang="en-GB" sz="1200" dirty="0" err="1" smtClean="0"/>
              <a:t>ver</a:t>
            </a:r>
            <a:r>
              <a:rPr lang="en-GB" sz="1200" dirty="0" smtClean="0"/>
              <a:t> 084758 (Q8L7: 2.55e-4)</a:t>
            </a:r>
          </a:p>
          <a:p>
            <a:pPr algn="l"/>
            <a:r>
              <a:rPr lang="en-GB" sz="1200" dirty="0" smtClean="0"/>
              <a:t>- B1 </a:t>
            </a:r>
            <a:r>
              <a:rPr lang="en-GB" sz="1200" dirty="0" err="1" smtClean="0"/>
              <a:t>hor</a:t>
            </a:r>
            <a:r>
              <a:rPr lang="en-GB" sz="1200" dirty="0" smtClean="0"/>
              <a:t> 085238 (Q8R7: 4.59e-4)</a:t>
            </a:r>
          </a:p>
          <a:p>
            <a:pPr algn="l"/>
            <a:r>
              <a:rPr lang="en-GB" sz="1200" dirty="0" smtClean="0"/>
              <a:t>- B1 </a:t>
            </a:r>
            <a:r>
              <a:rPr lang="en-GB" sz="1200" dirty="0" err="1" smtClean="0"/>
              <a:t>ver</a:t>
            </a:r>
            <a:r>
              <a:rPr lang="en-GB" sz="1200" dirty="0" smtClean="0"/>
              <a:t> 085456 (Q8R7: 3.60e-4)</a:t>
            </a:r>
          </a:p>
          <a:p>
            <a:pPr algn="l"/>
            <a:r>
              <a:rPr lang="en-GB" sz="1200" dirty="0" smtClean="0"/>
              <a:t>- B1+B2 RF +500Hz 085844 (Q8R3: 5.21e-04)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28230" y="6309400"/>
            <a:ext cx="2232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smtClean="0"/>
              <a:t>Daniel Wollmann</a:t>
            </a:r>
            <a:endParaRPr lang="en-GB" sz="1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Miscellaneous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XPOC</a:t>
            </a:r>
          </a:p>
          <a:p>
            <a:pPr lvl="1"/>
            <a:r>
              <a:rPr lang="en-GB" dirty="0" smtClean="0"/>
              <a:t>Expert reset required every time – vacuum readings  &amp; filling pattern</a:t>
            </a:r>
          </a:p>
          <a:p>
            <a:r>
              <a:rPr lang="en-US" dirty="0" smtClean="0"/>
              <a:t>Fidel: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chromaticities</a:t>
            </a:r>
            <a:r>
              <a:rPr lang="en-US" dirty="0" smtClean="0"/>
              <a:t> - not very stable. </a:t>
            </a:r>
          </a:p>
          <a:p>
            <a:pPr lvl="1"/>
            <a:r>
              <a:rPr lang="en-US" dirty="0" smtClean="0"/>
              <a:t>"calculate Fidel ramp settings" did not prepare b3 correctly in the ramp function. Manual incorporation required.</a:t>
            </a: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80660"/>
            <a:ext cx="8425170" cy="5256730"/>
          </a:xfrm>
        </p:spPr>
        <p:txBody>
          <a:bodyPr/>
          <a:lstStyle/>
          <a:p>
            <a:r>
              <a:rPr lang="en-US" dirty="0" smtClean="0"/>
              <a:t>Abort </a:t>
            </a:r>
            <a:r>
              <a:rPr lang="en-US" dirty="0"/>
              <a:t>Gap Keeper checks -  Jan/Etienne – 1 hour</a:t>
            </a:r>
          </a:p>
          <a:p>
            <a:r>
              <a:rPr lang="en-US" dirty="0" smtClean="0"/>
              <a:t>Set</a:t>
            </a:r>
            <a:r>
              <a:rPr lang="en-US" dirty="0"/>
              <a:t>-up of TCDIs in TI2 – Bren &amp; co.  - 1 </a:t>
            </a:r>
            <a:r>
              <a:rPr lang="en-US" dirty="0" smtClean="0"/>
              <a:t>shift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MKI </a:t>
            </a:r>
            <a:r>
              <a:rPr lang="en-US" dirty="0" err="1" smtClean="0"/>
              <a:t>eCloud</a:t>
            </a:r>
            <a:r>
              <a:rPr lang="en-US" dirty="0" smtClean="0"/>
              <a:t> solenoid tests – 1 hour at injection, 1 hour at 3.5 TeV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LHCb 768b slow (30 – 45 minutes) luminosity scan between 1e32 and 3.5e32 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sym typeface="Wingdings" pitchFamily="2" charset="2"/>
              </a:rPr>
              <a:t>Set-up of the damper with optimized gain for higher frequencies, Wolfgang Hofle – 1 shift (should wait for a while)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GB" dirty="0" smtClean="0"/>
              <a:t>Full set of loss maps at injection – Daniel Wollmann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No Alice polarity reversal (yet)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  <a:sym typeface="Wingdings" pitchFamily="2" charset="2"/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~200b@50 ns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400b@50 ns </a:t>
            </a:r>
            <a:r>
              <a:rPr lang="en-US" dirty="0" smtClean="0"/>
              <a:t>on the way back to 768b</a:t>
            </a:r>
          </a:p>
          <a:p>
            <a:r>
              <a:rPr lang="en-US" dirty="0" smtClean="0"/>
              <a:t>TOTEM/Alpha set-up – to be scheduled</a:t>
            </a:r>
          </a:p>
          <a:p>
            <a:pPr marL="342900" lvl="1" indent="-342900"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63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229600" cy="5111750"/>
          </a:xfrm>
        </p:spPr>
        <p:txBody>
          <a:bodyPr/>
          <a:lstStyle/>
          <a:p>
            <a:r>
              <a:rPr lang="en-US" dirty="0">
                <a:sym typeface="Wingdings" pitchFamily="2" charset="2"/>
              </a:rPr>
              <a:t>So far 3 fills with 768 bunches for a total of 8 hours</a:t>
            </a:r>
          </a:p>
          <a:p>
            <a:pPr lvl="1"/>
            <a:r>
              <a:rPr lang="en-US" dirty="0">
                <a:sym typeface="Wingdings" pitchFamily="2" charset="2"/>
              </a:rPr>
              <a:t>Need to have </a:t>
            </a:r>
            <a:r>
              <a:rPr lang="en-US" dirty="0" smtClean="0">
                <a:sym typeface="Wingdings" pitchFamily="2" charset="2"/>
              </a:rPr>
              <a:t>another </a:t>
            </a:r>
            <a:r>
              <a:rPr lang="en-US" dirty="0">
                <a:sym typeface="Wingdings" pitchFamily="2" charset="2"/>
              </a:rPr>
              <a:t>couple of good fills (~12 hours each</a:t>
            </a:r>
            <a:r>
              <a:rPr lang="en-US" dirty="0" smtClean="0">
                <a:sym typeface="Wingdings" pitchFamily="2" charset="2"/>
              </a:rPr>
              <a:t>) at least before next step to 912b</a:t>
            </a:r>
          </a:p>
          <a:p>
            <a:pPr lvl="1"/>
            <a:r>
              <a:rPr lang="en-US" dirty="0">
                <a:sym typeface="Wingdings" pitchFamily="2" charset="2"/>
              </a:rPr>
              <a:t>Usual </a:t>
            </a:r>
            <a:r>
              <a:rPr lang="en-US" dirty="0" err="1">
                <a:sym typeface="Wingdings" pitchFamily="2" charset="2"/>
              </a:rPr>
              <a:t>rMPP</a:t>
            </a:r>
            <a:r>
              <a:rPr lang="en-US" dirty="0">
                <a:sym typeface="Wingdings" pitchFamily="2" charset="2"/>
              </a:rPr>
              <a:t> sign-off before step-</a:t>
            </a:r>
            <a:r>
              <a:rPr lang="en-US" dirty="0" smtClean="0">
                <a:sym typeface="Wingdings" pitchFamily="2" charset="2"/>
              </a:rPr>
              <a:t>up</a:t>
            </a:r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912 </a:t>
            </a:r>
            <a:r>
              <a:rPr lang="en-US" dirty="0">
                <a:sym typeface="Wingdings" pitchFamily="2" charset="2"/>
              </a:rPr>
              <a:t>bunches requires 108 bunches per injection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Set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-up of 108 bunch injection </a:t>
            </a:r>
            <a:r>
              <a:rPr lang="en-US" dirty="0">
                <a:sym typeface="Wingdings" pitchFamily="2" charset="2"/>
              </a:rPr>
              <a:t>and operational use with 912 </a:t>
            </a:r>
            <a:r>
              <a:rPr lang="en-US" dirty="0" smtClean="0">
                <a:sym typeface="Wingdings" pitchFamily="2" charset="2"/>
              </a:rPr>
              <a:t>bunches – so far only tried once during scrubbing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The following 3 steps (1056/1200/1380) require 144 bunches/</a:t>
            </a:r>
            <a:r>
              <a:rPr lang="en-US" dirty="0" smtClean="0">
                <a:sym typeface="Wingdings" pitchFamily="2" charset="2"/>
              </a:rPr>
              <a:t>injection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144 injection set-up</a:t>
            </a:r>
          </a:p>
          <a:p>
            <a:pPr lvl="1"/>
            <a:r>
              <a:rPr lang="en-US" dirty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nject </a:t>
            </a:r>
            <a:r>
              <a:rPr lang="en-US" dirty="0">
                <a:sym typeface="Wingdings" pitchFamily="2" charset="2"/>
              </a:rPr>
              <a:t>up to 1200 and then up to 1380 bunches (trains of 144 bunches) and monitor RF, heat loads, vacuum (2-3 shifts). Experimental magnets will be ON. Anti-</a:t>
            </a:r>
            <a:r>
              <a:rPr lang="en-US" dirty="0" err="1">
                <a:sym typeface="Wingdings" pitchFamily="2" charset="2"/>
              </a:rPr>
              <a:t>ecloud</a:t>
            </a:r>
            <a:r>
              <a:rPr lang="en-US" dirty="0">
                <a:sym typeface="Wingdings" pitchFamily="2" charset="2"/>
              </a:rPr>
              <a:t> solenoids ON around MKI2 and MKI8.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35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692620"/>
            <a:ext cx="8229600" cy="5832810"/>
          </a:xfrm>
        </p:spPr>
        <p:txBody>
          <a:bodyPr/>
          <a:lstStyle/>
          <a:p>
            <a:r>
              <a:rPr lang="en-US" dirty="0" smtClean="0"/>
              <a:t>02:12 </a:t>
            </a:r>
            <a:r>
              <a:rPr lang="en-US" dirty="0" smtClean="0">
                <a:solidFill>
                  <a:srgbClr val="FF0000"/>
                </a:solidFill>
              </a:rPr>
              <a:t>RD3.LR4</a:t>
            </a:r>
            <a:r>
              <a:rPr lang="en-US" dirty="0" smtClean="0"/>
              <a:t>. Lost cryogenics in MS. HTS quench at </a:t>
            </a:r>
            <a:r>
              <a:rPr lang="en-GB" dirty="0" smtClean="0"/>
              <a:t>763 A (3.5 TeV = 2750 A)</a:t>
            </a:r>
            <a:r>
              <a:rPr lang="en-US" dirty="0" smtClean="0"/>
              <a:t> </a:t>
            </a:r>
          </a:p>
          <a:p>
            <a:r>
              <a:rPr lang="en-US" sz="1800" dirty="0" smtClean="0"/>
              <a:t>Original quench trigger seems to come from the HTS voltage on LD2 of DFBMK increasing proportionally to the current and reaching 3 mV</a:t>
            </a:r>
          </a:p>
          <a:p>
            <a:r>
              <a:rPr lang="en-US" sz="1800" dirty="0" smtClean="0"/>
              <a:t>Ramp starts at 2h11m25s. The CV is at 0% and starts to open at about 2h12m24s when the HTS voltage is already above 2 mV. After the quench, the CV opens to 100%.</a:t>
            </a:r>
          </a:p>
          <a:p>
            <a:r>
              <a:rPr lang="en-US" sz="1800" dirty="0" smtClean="0"/>
              <a:t>TT891A gives 50+-2 K up to the quench. After the quench, the temperature shoots up to 127 K.</a:t>
            </a:r>
          </a:p>
          <a:p>
            <a:r>
              <a:rPr lang="en-US" sz="1800" dirty="0" smtClean="0"/>
              <a:t>Small fast signal on U_RES_B1 of about 170 mV, probably correlated to the switch opening or the heater firing (with timing error). Heater firing is ok.</a:t>
            </a:r>
          </a:p>
          <a:p>
            <a:r>
              <a:rPr lang="en-US" sz="1800" dirty="0" smtClean="0"/>
              <a:t>Plotting U_HTS and TT891 over the last few days, we see that the temperature was around 100K and U_HTS=0 during the technical stop until 12 may 0h00. </a:t>
            </a:r>
            <a:r>
              <a:rPr lang="en-US" sz="1800" dirty="0" err="1" smtClean="0"/>
              <a:t>Cryo</a:t>
            </a:r>
            <a:r>
              <a:rPr lang="en-US" sz="1800" dirty="0" smtClean="0"/>
              <a:t> restarted cooling and at the same time U_HTS is jumping from -1.6 mV to +1.6 mV, and then becomes stable zero again at 18h00 on May 12.</a:t>
            </a:r>
          </a:p>
          <a:p>
            <a:r>
              <a:rPr lang="en-US" sz="1800" dirty="0" smtClean="0"/>
              <a:t>Seems that temperature reading and </a:t>
            </a:r>
            <a:r>
              <a:rPr lang="en-US" sz="1800" dirty="0" err="1" smtClean="0"/>
              <a:t>cryo</a:t>
            </a:r>
            <a:r>
              <a:rPr lang="en-US" sz="1800" dirty="0" smtClean="0"/>
              <a:t> valve regulation are correct but that there is a problem with the voltage reading </a:t>
            </a:r>
            <a:endParaRPr lang="en-GB" sz="18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72250" y="6381410"/>
            <a:ext cx="2160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err="1" smtClean="0"/>
              <a:t>Arjan</a:t>
            </a:r>
            <a:r>
              <a:rPr lang="en-GB" sz="1600" dirty="0" smtClean="0"/>
              <a:t> </a:t>
            </a:r>
            <a:r>
              <a:rPr lang="en-GB" sz="1600" dirty="0" err="1" smtClean="0"/>
              <a:t>Verweij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328740"/>
          </a:xfrm>
        </p:spPr>
        <p:txBody>
          <a:bodyPr/>
          <a:lstStyle/>
          <a:p>
            <a:r>
              <a:rPr lang="en-US" dirty="0" smtClean="0"/>
              <a:t>05:00 Pre-cycle of RD3.LR4. OK this time.</a:t>
            </a:r>
          </a:p>
          <a:p>
            <a:r>
              <a:rPr lang="en-GB" dirty="0" smtClean="0"/>
              <a:t>7:45 Beam in &amp; out – </a:t>
            </a:r>
            <a:r>
              <a:rPr lang="en-GB" dirty="0" err="1" smtClean="0"/>
              <a:t>synchro</a:t>
            </a:r>
            <a:r>
              <a:rPr lang="en-GB" dirty="0" smtClean="0"/>
              <a:t> loop way off – needed recalibration</a:t>
            </a:r>
          </a:p>
          <a:p>
            <a:pPr lvl="1"/>
            <a:r>
              <a:rPr lang="en-GB" dirty="0" smtClean="0"/>
              <a:t>FBCT, IQC, OFB, ADT, Injection handshake (DIP </a:t>
            </a:r>
            <a:r>
              <a:rPr lang="en-US" dirty="0" smtClean="0"/>
              <a:t>TI2(8)-SETUP signals missing) 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Lost </a:t>
            </a:r>
            <a:r>
              <a:rPr lang="en-US" dirty="0" err="1" smtClean="0">
                <a:solidFill>
                  <a:srgbClr val="FF0000"/>
                </a:solidFill>
              </a:rPr>
              <a:t>cryo</a:t>
            </a:r>
            <a:r>
              <a:rPr lang="en-US" dirty="0" smtClean="0">
                <a:solidFill>
                  <a:srgbClr val="FF0000"/>
                </a:solidFill>
              </a:rPr>
              <a:t> Pt 8 (PLC/communication) around 11:30. </a:t>
            </a:r>
          </a:p>
          <a:p>
            <a:r>
              <a:rPr lang="en-US" dirty="0" smtClean="0"/>
              <a:t> Rest of the day</a:t>
            </a:r>
          </a:p>
          <a:p>
            <a:pPr lvl="1"/>
            <a:r>
              <a:rPr lang="en-US" dirty="0" smtClean="0"/>
              <a:t>Access, </a:t>
            </a:r>
            <a:r>
              <a:rPr lang="en-US" dirty="0" err="1" smtClean="0"/>
              <a:t>Cryo</a:t>
            </a:r>
            <a:r>
              <a:rPr lang="en-US" dirty="0" smtClean="0"/>
              <a:t> intervention on D3 valve &amp; T control,</a:t>
            </a:r>
          </a:p>
          <a:p>
            <a:pPr lvl="1"/>
            <a:r>
              <a:rPr lang="en-US" dirty="0" smtClean="0"/>
              <a:t>RF conditioning – all OK.</a:t>
            </a:r>
          </a:p>
          <a:p>
            <a:endParaRPr lang="en-US" dirty="0" smtClean="0"/>
          </a:p>
          <a:p>
            <a:r>
              <a:rPr lang="en-US" dirty="0" smtClean="0"/>
              <a:t>D3 seems OK. Current lead voltage problem was fixed by a reset.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5111750"/>
          </a:xfrm>
        </p:spPr>
        <p:txBody>
          <a:bodyPr/>
          <a:lstStyle/>
          <a:p>
            <a:r>
              <a:rPr lang="en-GB" dirty="0" smtClean="0"/>
              <a:t>14:10 Cryogenics back   [</a:t>
            </a:r>
            <a:r>
              <a:rPr lang="en-GB" dirty="0" smtClean="0">
                <a:solidFill>
                  <a:srgbClr val="FF0000"/>
                </a:solidFill>
              </a:rPr>
              <a:t>26 hours 40 minutes</a:t>
            </a:r>
            <a:r>
              <a:rPr lang="en-GB" dirty="0" smtClean="0"/>
              <a:t>]</a:t>
            </a:r>
          </a:p>
          <a:p>
            <a:r>
              <a:rPr lang="en-GB" dirty="0" smtClean="0"/>
              <a:t>Pre-cycle</a:t>
            </a:r>
          </a:p>
          <a:p>
            <a:r>
              <a:rPr lang="en-GB" dirty="0" smtClean="0"/>
              <a:t>15:30 Beam 2 in</a:t>
            </a:r>
          </a:p>
          <a:p>
            <a:pPr lvl="1"/>
            <a:r>
              <a:rPr lang="en-GB" dirty="0" smtClean="0"/>
              <a:t>Interlock on TCLIB.6R2.B1. </a:t>
            </a:r>
            <a:r>
              <a:rPr lang="en-US" dirty="0" smtClean="0"/>
              <a:t>Alessandro </a:t>
            </a:r>
            <a:r>
              <a:rPr lang="en-US" dirty="0" err="1" smtClean="0"/>
              <a:t>Masi</a:t>
            </a:r>
            <a:r>
              <a:rPr lang="en-US" dirty="0" smtClean="0"/>
              <a:t> </a:t>
            </a:r>
            <a:r>
              <a:rPr lang="en-US" dirty="0" smtClean="0"/>
              <a:t>found a broken sensor, it would dump at random - disabled it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15:45  Lost sectors 12 and 23 – AUG TI2</a:t>
            </a:r>
          </a:p>
          <a:p>
            <a:pPr lvl="1"/>
            <a:r>
              <a:rPr lang="en-GB" dirty="0" smtClean="0"/>
              <a:t>First BIC input Triggered: First USR_PERMIT change: Ch 14-FMCM_RBXWTV.L2: A T -&gt; F on CIB.UA27.R2.B2</a:t>
            </a:r>
          </a:p>
          <a:p>
            <a:pPr lvl="1"/>
            <a:r>
              <a:rPr lang="en-GB" dirty="0" smtClean="0"/>
              <a:t>RP, Fire brigade and EL piquet into TI2 via BA7</a:t>
            </a:r>
          </a:p>
          <a:p>
            <a:pPr lvl="1"/>
            <a:r>
              <a:rPr lang="en-GB" b="1" dirty="0" smtClean="0">
                <a:solidFill>
                  <a:srgbClr val="FF0000"/>
                </a:solidFill>
              </a:rPr>
              <a:t>AUGs shunted – restricted access for the moment</a:t>
            </a:r>
          </a:p>
          <a:p>
            <a:pPr lvl="1"/>
            <a:r>
              <a:rPr lang="en-GB" dirty="0" smtClean="0"/>
              <a:t>Recovery – power converters, QPS etc.</a:t>
            </a:r>
          </a:p>
          <a:p>
            <a:r>
              <a:rPr lang="en-GB" dirty="0" smtClean="0"/>
              <a:t>19:15 Start pre-cycle</a:t>
            </a:r>
          </a:p>
          <a:p>
            <a:r>
              <a:rPr lang="en-GB" dirty="0" smtClean="0"/>
              <a:t>20:15 Beam back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Saturday night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908650"/>
            <a:ext cx="8229600" cy="5111750"/>
          </a:xfrm>
        </p:spPr>
        <p:txBody>
          <a:bodyPr/>
          <a:lstStyle/>
          <a:p>
            <a:r>
              <a:rPr lang="en-GB" dirty="0" smtClean="0"/>
              <a:t>21:10 Start ramp – pilots</a:t>
            </a:r>
          </a:p>
          <a:p>
            <a:pPr lvl="1"/>
            <a:r>
              <a:rPr lang="en-GB" dirty="0" smtClean="0"/>
              <a:t>Tune feedback off in ramp -&gt; lifetime dip at start of squeeze</a:t>
            </a:r>
          </a:p>
          <a:p>
            <a:pPr lvl="1"/>
            <a:r>
              <a:rPr lang="en-GB" dirty="0" smtClean="0"/>
              <a:t>Briefly into collisions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22:50 Sector 78 off for DFB level adjustment (CM loss during manipulation) – finished at midnight</a:t>
            </a:r>
          </a:p>
          <a:p>
            <a:endParaRPr lang="en-GB" dirty="0" smtClean="0"/>
          </a:p>
          <a:p>
            <a:r>
              <a:rPr lang="en-GB" dirty="0" smtClean="0"/>
              <a:t>01:06 start ramp  - two nominal bunches</a:t>
            </a:r>
          </a:p>
          <a:p>
            <a:r>
              <a:rPr lang="en-GB" dirty="0" smtClean="0"/>
              <a:t>01:13 Lost beams...LBDS self-trigger</a:t>
            </a:r>
          </a:p>
          <a:p>
            <a:pPr lvl="1"/>
            <a:r>
              <a:rPr lang="en-US" dirty="0" smtClean="0"/>
              <a:t>MKD analysis XPOC faulty for beam 1</a:t>
            </a:r>
          </a:p>
          <a:p>
            <a:pPr lvl="1"/>
            <a:r>
              <a:rPr lang="en-US" dirty="0" smtClean="0"/>
              <a:t>Access required in point 6 to exchange the faulty power trigger power supply</a:t>
            </a:r>
          </a:p>
          <a:p>
            <a:pPr lvl="1"/>
            <a:r>
              <a:rPr lang="en-GB" dirty="0" err="1" smtClean="0"/>
              <a:t>P.Burkel</a:t>
            </a:r>
            <a:r>
              <a:rPr lang="en-GB" dirty="0" smtClean="0"/>
              <a:t> &amp; </a:t>
            </a:r>
            <a:r>
              <a:rPr lang="en-GB" dirty="0" err="1" smtClean="0"/>
              <a:t>W.Senaj</a:t>
            </a:r>
            <a:r>
              <a:rPr lang="en-GB" dirty="0" smtClean="0"/>
              <a:t>  wrestling with software among other things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morning/afternoon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05:10 Beam back in</a:t>
            </a:r>
          </a:p>
          <a:p>
            <a:r>
              <a:rPr lang="en-GB" dirty="0" smtClean="0"/>
              <a:t>06:50 Colliding – two nominal</a:t>
            </a:r>
          </a:p>
          <a:p>
            <a:pPr lvl="1"/>
            <a:r>
              <a:rPr lang="en-GB" dirty="0" smtClean="0"/>
              <a:t>Atlas collision point off…</a:t>
            </a:r>
          </a:p>
          <a:p>
            <a:r>
              <a:rPr lang="en-GB" dirty="0" smtClean="0"/>
              <a:t>07:20 Stable beams </a:t>
            </a:r>
          </a:p>
          <a:p>
            <a:r>
              <a:rPr lang="en-GB" dirty="0" smtClean="0"/>
              <a:t>08:40  Change ADJUST for loss maps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Re-fill for Van </a:t>
            </a:r>
            <a:r>
              <a:rPr lang="en-GB" dirty="0" err="1" smtClean="0"/>
              <a:t>der</a:t>
            </a:r>
            <a:r>
              <a:rPr lang="en-GB" dirty="0" smtClean="0"/>
              <a:t> Meer scans which then lasted all day…</a:t>
            </a:r>
          </a:p>
          <a:p>
            <a:endParaRPr lang="en-GB" dirty="0" smtClean="0"/>
          </a:p>
          <a:p>
            <a:r>
              <a:rPr lang="en-GB" dirty="0" smtClean="0"/>
              <a:t>Beams finally dumped 23:30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VdM</a:t>
            </a:r>
            <a:r>
              <a:rPr lang="en-GB" dirty="0" smtClean="0"/>
              <a:t> example – one of many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1052670"/>
            <a:ext cx="8727405" cy="4176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morning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410" y="836640"/>
            <a:ext cx="8229600" cy="5111750"/>
          </a:xfrm>
        </p:spPr>
        <p:txBody>
          <a:bodyPr/>
          <a:lstStyle/>
          <a:p>
            <a:r>
              <a:rPr lang="en-US" dirty="0" smtClean="0"/>
              <a:t>Prepared for injection of 50 ns beams. The injectors had to re-establish beam quality. Many parameters had changed. The scraping and trajectory were not optimum either yet. Dumped the beams immediately at the first 12 bunch injection. </a:t>
            </a:r>
          </a:p>
          <a:p>
            <a:r>
              <a:rPr lang="en-US" dirty="0" smtClean="0"/>
              <a:t>Steered the lines and adjusted the scraping. Injection is good now up to 72 bunches.</a:t>
            </a:r>
          </a:p>
          <a:p>
            <a:r>
              <a:rPr lang="en-US" dirty="0" smtClean="0"/>
              <a:t>The rest of the night we spent figuring out the problem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beam 1 36 bunch injection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We lost each time after a couple of 100 </a:t>
            </a:r>
            <a:r>
              <a:rPr lang="en-US" dirty="0" err="1" smtClean="0"/>
              <a:t>ms.</a:t>
            </a:r>
            <a:r>
              <a:rPr lang="en-US" dirty="0" smtClean="0"/>
              <a:t> Only </a:t>
            </a:r>
            <a:br>
              <a:rPr lang="en-US" dirty="0" smtClean="0"/>
            </a:br>
            <a:r>
              <a:rPr lang="en-US" dirty="0" smtClean="0"/>
              <a:t>one out of 4 BPMs in point 6 triggered in the vertical plane. But it had not triggered for 12 bunches. We suspected a problem with this pickup. It was the </a:t>
            </a:r>
            <a:br>
              <a:rPr lang="en-US" dirty="0" smtClean="0"/>
            </a:br>
            <a:r>
              <a:rPr lang="en-US" dirty="0" smtClean="0"/>
              <a:t>same which had had problems with the bunch count before. </a:t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04060" y="116540"/>
            <a:ext cx="3168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Verena &amp; Markus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Monday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disabling this pickup (by changing its interlocking configuration) and still losing the beam, we figured out the real problem from the BLM post mortem and damper pickups. </a:t>
            </a:r>
          </a:p>
          <a:p>
            <a:r>
              <a:rPr lang="en-US" dirty="0" smtClean="0"/>
              <a:t>The damper had been driving beam 1 V unstable. The fine delay settings had been lost during the technical stop. The expert sorted it out and everything was fine afterwards. </a:t>
            </a:r>
          </a:p>
          <a:p>
            <a:r>
              <a:rPr lang="en-US" dirty="0" smtClean="0"/>
              <a:t>We filled the machine with 228 bunches. During the ramp we lost the fill due to an electrical network perturbation which tripped S81 and RB56.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16/5/2011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48378</TotalTime>
  <Words>1491</Words>
  <Application>Microsoft Macintosh PowerPoint</Application>
  <PresentationFormat>On-screen Show (4:3)</PresentationFormat>
  <Paragraphs>154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Pixel</vt:lpstr>
      <vt:lpstr>Thursday 12th May - recovery from TS</vt:lpstr>
      <vt:lpstr>Friday</vt:lpstr>
      <vt:lpstr>Friday</vt:lpstr>
      <vt:lpstr>Saturday</vt:lpstr>
      <vt:lpstr>Saturday night</vt:lpstr>
      <vt:lpstr>Sunday morning/afternoon</vt:lpstr>
      <vt:lpstr>VdM example – one of many</vt:lpstr>
      <vt:lpstr>Monday morning</vt:lpstr>
      <vt:lpstr>Monday morning</vt:lpstr>
      <vt:lpstr>RF </vt:lpstr>
      <vt:lpstr>lossmap_B1B2_negOffMoment085844_B1dominating</vt:lpstr>
      <vt:lpstr>lossmap_B1B2_negOffMoment085844_B2dominating</vt:lpstr>
      <vt:lpstr>lossmap_B1B2_negOffMoment085844_B2dominating.</vt:lpstr>
      <vt:lpstr>Miscellaneous</vt:lpstr>
      <vt:lpstr>Still to do</vt:lpstr>
      <vt:lpstr>This week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Mike Lamont</cp:lastModifiedBy>
  <cp:revision>2844</cp:revision>
  <dcterms:created xsi:type="dcterms:W3CDTF">2010-07-26T05:43:59Z</dcterms:created>
  <dcterms:modified xsi:type="dcterms:W3CDTF">2011-05-16T09:04:53Z</dcterms:modified>
</cp:coreProperties>
</file>