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4"/>
  </p:sldMasterIdLst>
  <p:notesMasterIdLst>
    <p:notesMasterId r:id="rId17"/>
  </p:notesMasterIdLst>
  <p:handoutMasterIdLst>
    <p:handoutMasterId r:id="rId18"/>
  </p:handoutMasterIdLst>
  <p:sldIdLst>
    <p:sldId id="1217" r:id="rId5"/>
    <p:sldId id="1218" r:id="rId6"/>
    <p:sldId id="1220" r:id="rId7"/>
    <p:sldId id="1219" r:id="rId8"/>
    <p:sldId id="1221" r:id="rId9"/>
    <p:sldId id="1222" r:id="rId10"/>
    <p:sldId id="1223" r:id="rId11"/>
    <p:sldId id="1225" r:id="rId12"/>
    <p:sldId id="1224" r:id="rId13"/>
    <p:sldId id="1226" r:id="rId14"/>
    <p:sldId id="1227" r:id="rId15"/>
    <p:sldId id="1228" r:id="rId1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4FBE"/>
    <a:srgbClr val="B02E9D"/>
    <a:srgbClr val="0000FF"/>
    <a:srgbClr val="008000"/>
    <a:srgbClr val="FF0000"/>
    <a:srgbClr val="FFFF99"/>
    <a:srgbClr val="CC0066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37" autoAdjust="0"/>
    <p:restoredTop sz="95267" autoAdjust="0"/>
  </p:normalViewPr>
  <p:slideViewPr>
    <p:cSldViewPr>
      <p:cViewPr varScale="1">
        <p:scale>
          <a:sx n="127" d="100"/>
          <a:sy n="127" d="100"/>
        </p:scale>
        <p:origin x="-1128" y="-112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717" cy="4805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spcBef>
                <a:spcPct val="5000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775" y="0"/>
            <a:ext cx="3170717" cy="4805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spcBef>
                <a:spcPct val="50000"/>
              </a:spcBef>
              <a:defRPr sz="1200"/>
            </a:lvl1pPr>
          </a:lstStyle>
          <a:p>
            <a:pPr>
              <a:defRPr/>
            </a:pPr>
            <a:fld id="{32B8B406-FE2A-4AC9-841E-B2312CE3A275}" type="datetimeFigureOut">
              <a:rPr lang="en-US"/>
              <a:pPr>
                <a:defRPr/>
              </a:pPr>
              <a:t>5/6/11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44"/>
            <a:ext cx="3170717" cy="4805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spcBef>
                <a:spcPct val="5000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775" y="9119144"/>
            <a:ext cx="3170717" cy="4805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spcBef>
                <a:spcPct val="50000"/>
              </a:spcBef>
              <a:defRPr sz="1200"/>
            </a:lvl1pPr>
          </a:lstStyle>
          <a:p>
            <a:pPr>
              <a:defRPr/>
            </a:pPr>
            <a:fld id="{21AE5E16-A6A8-4357-B39D-0651B5C58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689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717" cy="48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775" y="0"/>
            <a:ext cx="3170717" cy="48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79" y="4561109"/>
            <a:ext cx="5852843" cy="4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144"/>
            <a:ext cx="3170717" cy="48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775" y="9119144"/>
            <a:ext cx="3170717" cy="48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8A8CFDC-22B3-4F2C-B86A-A1D4AC082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301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06/05/2011</a:t>
            </a: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MD #1 2011/12</a:t>
            </a: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B1B60847-4273-4283-9A20-7502A3B15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B0B9C-1715-4A5B-BA86-E7B0B0E92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06/05/2011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18A80-74E9-417C-9A67-5315BF9B9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06/05/2011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C4DD8-EDF9-43BE-A62A-8F18F8808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06/05/2011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77712-D630-4609-8EA2-9F12F2F9C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06/05/2011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8562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06/05/2011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3713" y="6553200"/>
            <a:ext cx="5616575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MD #1 2011/12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4388" y="6553200"/>
            <a:ext cx="495300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CE42571A-71C3-49A2-97FC-1B5D6448A0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 userDrawn="1"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06/05/2011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F0F19-6CAA-4D6D-9E34-F71A62A9B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06/05/2011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CCCB5-768F-4B55-9296-B1E079CF5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06/05/2011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9C040-687E-408D-9071-CFFC95BD0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06/05/2011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58156-B4D3-4E7C-AD79-4E49503DF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06/05/2011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FB003-2F04-491C-8867-42E97C329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06/05/2011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C6DE9-301A-4BAA-9441-D67A8E0E7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06/05/2011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73DCE-3EB4-4068-95AF-BDE5C2004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06/05/2011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C2711A9A-51AE-49B2-9A35-322F06960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r>
              <a:rPr lang="en-US" smtClean="0"/>
              <a:t>06/05/2011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/>
          </a:p>
        </p:txBody>
      </p:sp>
      <p:pic>
        <p:nvPicPr>
          <p:cNvPr id="1032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3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77" r:id="rId9"/>
    <p:sldLayoutId id="2147483676" r:id="rId10"/>
    <p:sldLayoutId id="2147483675" r:id="rId11"/>
    <p:sldLayoutId id="2147483674" r:id="rId12"/>
    <p:sldLayoutId id="2147483673" r:id="rId13"/>
    <p:sldLayoutId id="2147483686" r:id="rId1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MD Wed – Sat</a:t>
            </a:r>
          </a:p>
        </p:txBody>
      </p:sp>
      <p:graphicFrame>
        <p:nvGraphicFramePr>
          <p:cNvPr id="19525" name="Group 6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6256338"/>
              </p:ext>
            </p:extLst>
          </p:nvPr>
        </p:nvGraphicFramePr>
        <p:xfrm>
          <a:off x="323410" y="892720"/>
          <a:ext cx="8579421" cy="5200650"/>
        </p:xfrm>
        <a:graphic>
          <a:graphicData uri="http://schemas.openxmlformats.org/drawingml/2006/table">
            <a:tbl>
              <a:tblPr/>
              <a:tblGrid>
                <a:gridCol w="686818"/>
                <a:gridCol w="825835"/>
                <a:gridCol w="7066768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MD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Wed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06:00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UPS repair, ATS optics checks w/o beam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12:00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Cycle, test ATS optics w/o beam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16:00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0.45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TeV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: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BPM offset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determination for triplet BPMs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Thu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00:00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0.45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TeV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: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Alignment TCDQ/TDI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and injection losses (other beam)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08:00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0.45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3.5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TeV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RF single-bunch instabilities</a:t>
                      </a:r>
                      <a:endParaRPr kumimoji="0" lang="en-US" sz="18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14:00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Ramp down, cycle.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16:00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0.45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3.5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TeV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: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 m optics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unsqueeze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Fri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00:00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Ramp down, cycle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02:00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0.45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3.5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TeV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: </a:t>
                      </a:r>
                      <a:r>
                        <a:rPr kumimoji="0" lang="en-US" sz="18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Cross calibration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of BSRT/WS/BGI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10:00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Ramp down, cycle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12:00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0.45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TeV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Collision tunes at injection + ramp down, cycle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20:00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0.45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TeV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: </a:t>
                      </a:r>
                      <a:r>
                        <a:rPr kumimoji="0" lang="en-US" sz="18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Beam-beam limit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Sat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04:00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0.45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TeV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: Investigation on </a:t>
                      </a:r>
                      <a:r>
                        <a:rPr kumimoji="0" lang="en-US" sz="18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CODs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</a:tbl>
          </a:graphicData>
        </a:graphic>
      </p:graphicFrame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32575"/>
            <a:ext cx="2895600" cy="252413"/>
          </a:xfrm>
          <a:noFill/>
        </p:spPr>
        <p:txBody>
          <a:bodyPr/>
          <a:lstStyle/>
          <a:p>
            <a:r>
              <a:rPr lang="en-US" smtClean="0"/>
              <a:t>MD #1 2011/12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361915" y="44530"/>
            <a:ext cx="2809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Status </a:t>
            </a:r>
            <a:r>
              <a:rPr lang="en-US" i="1" dirty="0" smtClean="0"/>
              <a:t>6.5.2011</a:t>
            </a:r>
            <a:r>
              <a:rPr lang="en-US" i="1" dirty="0" smtClean="0"/>
              <a:t>, </a:t>
            </a:r>
            <a:r>
              <a:rPr lang="en-US" i="1" dirty="0" smtClean="0"/>
              <a:t>08</a:t>
            </a:r>
            <a:r>
              <a:rPr lang="en-US" i="1" dirty="0" smtClean="0"/>
              <a:t>:</a:t>
            </a:r>
            <a:r>
              <a:rPr lang="en-US" i="1" dirty="0"/>
              <a:t>0</a:t>
            </a:r>
            <a:r>
              <a:rPr lang="en-US" i="1" dirty="0" smtClean="0"/>
              <a:t>0</a:t>
            </a:r>
            <a:endParaRPr lang="en-US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06/05/2011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 Beat for 90 m (Helmut, Rogelio et 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flattop local and global coupling corrections were applied. The first result show that the local jumps in IP1,IP2,IP5 and IP8 are reduced. Detailed analysis will be carried out to </a:t>
            </a:r>
            <a:r>
              <a:rPr lang="en-US" dirty="0" smtClean="0"/>
              <a:t>confirm.</a:t>
            </a:r>
          </a:p>
          <a:p>
            <a:r>
              <a:rPr lang="en-US" dirty="0" smtClean="0"/>
              <a:t>Beta</a:t>
            </a:r>
            <a:r>
              <a:rPr lang="en-US" dirty="0"/>
              <a:t>-beat measurements were done at 30m and 90m </a:t>
            </a:r>
            <a:r>
              <a:rPr lang="en-US" dirty="0" err="1"/>
              <a:t>betastar</a:t>
            </a:r>
            <a:r>
              <a:rPr lang="en-US" dirty="0"/>
              <a:t> at IP1 and IP5. </a:t>
            </a:r>
            <a:endParaRPr lang="en-US" dirty="0" smtClean="0"/>
          </a:p>
          <a:p>
            <a:r>
              <a:rPr lang="en-US" dirty="0" smtClean="0"/>
              <a:t>Beta</a:t>
            </a:r>
            <a:r>
              <a:rPr lang="en-US" dirty="0"/>
              <a:t>-beat for beam1H is ~25% and ~20% for beam1V at </a:t>
            </a:r>
            <a:r>
              <a:rPr lang="en-US" dirty="0" smtClean="0"/>
              <a:t>90m.</a:t>
            </a:r>
          </a:p>
          <a:p>
            <a:r>
              <a:rPr lang="en-US" dirty="0" smtClean="0"/>
              <a:t>Beta</a:t>
            </a:r>
            <a:r>
              <a:rPr lang="en-US" dirty="0"/>
              <a:t>-beat for beam2 is ~30% at 90m.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06/05/2011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443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90m Beta Beat</a:t>
            </a:r>
            <a:endParaRPr lang="en-US" dirty="0"/>
          </a:p>
        </p:txBody>
      </p:sp>
      <p:pic>
        <p:nvPicPr>
          <p:cNvPr id="7" name="Content Placeholder 6" descr="90m-beta-bea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81" r="-7081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06/05/2011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76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Cross-Calibration BSRT/WS/BGI (</a:t>
            </a:r>
            <a:r>
              <a:rPr lang="en-US" sz="2800" dirty="0" err="1" smtClean="0"/>
              <a:t>Frederico</a:t>
            </a:r>
            <a:r>
              <a:rPr lang="en-US" sz="2800" dirty="0" smtClean="0"/>
              <a:t> et al)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650"/>
            <a:ext cx="8229600" cy="5111750"/>
          </a:xfrm>
        </p:spPr>
        <p:txBody>
          <a:bodyPr/>
          <a:lstStyle/>
          <a:p>
            <a:r>
              <a:rPr lang="en-US" dirty="0" smtClean="0"/>
              <a:t>Program completed at 450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B1 lost at ramp </a:t>
            </a:r>
            <a:r>
              <a:rPr lang="en-US" dirty="0" smtClean="0">
                <a:sym typeface="Wingdings"/>
              </a:rPr>
              <a:t> ramp and 3.5 </a:t>
            </a:r>
            <a:r>
              <a:rPr lang="en-US" dirty="0" err="1" smtClean="0">
                <a:sym typeface="Wingdings"/>
              </a:rPr>
              <a:t>TeV</a:t>
            </a:r>
            <a:r>
              <a:rPr lang="en-US" dirty="0" smtClean="0">
                <a:sym typeface="Wingdings"/>
              </a:rPr>
              <a:t> data for B2 only.</a:t>
            </a:r>
          </a:p>
          <a:p>
            <a:r>
              <a:rPr lang="en-US" dirty="0" smtClean="0">
                <a:sym typeface="Wingdings"/>
              </a:rPr>
              <a:t>To be analyzed offline.</a:t>
            </a:r>
          </a:p>
          <a:p>
            <a:r>
              <a:rPr lang="en-US" dirty="0" smtClean="0">
                <a:sym typeface="Wingdings"/>
              </a:rPr>
              <a:t>Continuing until 10h00.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06/05/2011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002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MD Sat – Mon</a:t>
            </a:r>
          </a:p>
        </p:txBody>
      </p:sp>
      <p:graphicFrame>
        <p:nvGraphicFramePr>
          <p:cNvPr id="20532" name="Group 5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8709070"/>
              </p:ext>
            </p:extLst>
          </p:nvPr>
        </p:nvGraphicFramePr>
        <p:xfrm>
          <a:off x="457200" y="836613"/>
          <a:ext cx="8229600" cy="4086225"/>
        </p:xfrm>
        <a:graphic>
          <a:graphicData uri="http://schemas.openxmlformats.org/drawingml/2006/table">
            <a:tbl>
              <a:tblPr/>
              <a:tblGrid>
                <a:gridCol w="658813"/>
                <a:gridCol w="792162"/>
                <a:gridCol w="677862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MD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Sat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10:00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0.45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TeV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: </a:t>
                      </a:r>
                      <a:r>
                        <a:rPr kumimoji="0" lang="en-US" sz="18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ATS (including cycle to new injection settings)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20:00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0.45 – 3.5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TeV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: </a:t>
                      </a:r>
                      <a:r>
                        <a:rPr kumimoji="0" lang="en-US" sz="18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Nominal  collimation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single bunch tune shift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04:00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Ramp down, cycle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Sun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06:00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0.45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TeV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: </a:t>
                      </a:r>
                      <a:r>
                        <a:rPr kumimoji="0" lang="en-US" sz="18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RF multi-bunch instabilities</a:t>
                      </a:r>
                      <a:endParaRPr kumimoji="0" lang="en-US" sz="1800" b="0" i="1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10:00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0.45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3.5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TeV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: </a:t>
                      </a:r>
                      <a:r>
                        <a:rPr kumimoji="0" lang="en-US" sz="18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Coupled-bunch instability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rise times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18:00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Ramp down, cycle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20:00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0.45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3.5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TeV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: </a:t>
                      </a:r>
                      <a:r>
                        <a:rPr kumimoji="0" lang="en-US" sz="18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Quench test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in the DS of IR7 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Mon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06:00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Technical Stop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Lost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6h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3.5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TeV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: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Tune scan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– beam-beam optimization, lifetime, losses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</a:tbl>
          </a:graphicData>
        </a:graphic>
      </p:graphicFrame>
      <p:sp>
        <p:nvSpPr>
          <p:cNvPr id="2052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MD #1 2011/12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361915" y="44530"/>
            <a:ext cx="2809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Status </a:t>
            </a:r>
            <a:r>
              <a:rPr lang="en-US" i="1" dirty="0" smtClean="0"/>
              <a:t>6.5.2011</a:t>
            </a:r>
            <a:r>
              <a:rPr lang="en-US" i="1" dirty="0" smtClean="0"/>
              <a:t>, </a:t>
            </a:r>
            <a:r>
              <a:rPr lang="en-US" i="1" dirty="0" smtClean="0"/>
              <a:t>08:</a:t>
            </a:r>
            <a:r>
              <a:rPr lang="en-US" i="1" dirty="0"/>
              <a:t>0</a:t>
            </a:r>
            <a:r>
              <a:rPr lang="en-US" i="1" dirty="0" smtClean="0"/>
              <a:t>0</a:t>
            </a:r>
            <a:endParaRPr lang="en-US" i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06/05/2011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busy…</a:t>
            </a:r>
            <a:endParaRPr lang="en-US" dirty="0"/>
          </a:p>
        </p:txBody>
      </p:sp>
      <p:pic>
        <p:nvPicPr>
          <p:cNvPr id="7" name="Content Placeholder 6" descr="MDpicture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1" t="16279" r="5912" b="12784"/>
          <a:stretch/>
        </p:blipFill>
        <p:spPr>
          <a:xfrm>
            <a:off x="1619590" y="1052670"/>
            <a:ext cx="6380174" cy="436031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06/05/2011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661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90 m </a:t>
            </a:r>
            <a:r>
              <a:rPr lang="en-US" dirty="0" err="1" smtClean="0"/>
              <a:t>Unsqueeze</a:t>
            </a:r>
            <a:r>
              <a:rPr lang="en-US" dirty="0" smtClean="0"/>
              <a:t> (Helmut et 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00" y="836640"/>
            <a:ext cx="8641200" cy="5688790"/>
          </a:xfrm>
        </p:spPr>
        <p:txBody>
          <a:bodyPr/>
          <a:lstStyle/>
          <a:p>
            <a:r>
              <a:rPr lang="en-US" dirty="0"/>
              <a:t>The goal of this MD was to demonstrate the feasibility of a simultaneous un-squeeze of IPs 1 and 5 with an external tune compensation using the main </a:t>
            </a:r>
            <a:r>
              <a:rPr lang="en-US" dirty="0" err="1"/>
              <a:t>quadrupoles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un-squeeze from the end of ramp optics at 11m to 90m is done in many intermediate steps. 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first test with beam has been done with a flat machine in all IPs and safe beams (1.2e10p per beam). Collimators were not ramped. The un-squeeze was carried out stopping at 12 intermediate matched optics. The whole test worked well and smoothly and we reached the 90m optics essentially without beam losses. </a:t>
            </a:r>
            <a:endParaRPr lang="en-US" dirty="0" smtClean="0"/>
          </a:p>
          <a:p>
            <a:pPr lvl="1"/>
            <a:r>
              <a:rPr lang="en-US" dirty="0" smtClean="0"/>
              <a:t>Orbit </a:t>
            </a:r>
            <a:r>
              <a:rPr lang="en-US" dirty="0"/>
              <a:t>and tune feedbacks were kept ON for all the beta* changes and only stopped for measurements. We needed a few coupling measurements and corrections (3 for B2 and 2 for B1), all then </a:t>
            </a:r>
            <a:r>
              <a:rPr lang="en-US" dirty="0" err="1"/>
              <a:t>incorpotrated</a:t>
            </a:r>
            <a:r>
              <a:rPr lang="en-US" dirty="0"/>
              <a:t> into the functions for the next test. Chromaticity was also adjusted but in general remained well under control. Three time we stopped for orbit adjustment (transfer of real-time trims into the LSA settings).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06/05/2011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146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90 m </a:t>
            </a:r>
            <a:r>
              <a:rPr lang="en-US" dirty="0" err="1" smtClean="0"/>
              <a:t>Unsqueeze</a:t>
            </a:r>
            <a:r>
              <a:rPr lang="en-US" dirty="0" smtClean="0"/>
              <a:t> (Helmut et 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00" y="836640"/>
            <a:ext cx="8641200" cy="5688790"/>
          </a:xfrm>
        </p:spPr>
        <p:txBody>
          <a:bodyPr/>
          <a:lstStyle/>
          <a:p>
            <a:r>
              <a:rPr lang="en-US" dirty="0" smtClean="0"/>
              <a:t>Everything </a:t>
            </a:r>
            <a:r>
              <a:rPr lang="en-US" dirty="0"/>
              <a:t>worked as expected. </a:t>
            </a:r>
            <a:endParaRPr lang="en-US" dirty="0" smtClean="0"/>
          </a:p>
          <a:p>
            <a:pPr lvl="1"/>
            <a:r>
              <a:rPr lang="en-US" dirty="0" smtClean="0"/>
              <a:t>We </a:t>
            </a:r>
            <a:r>
              <a:rPr lang="en-US" dirty="0"/>
              <a:t>found a few minor hiccups with the software, all addressed </a:t>
            </a:r>
            <a:r>
              <a:rPr lang="en-US" dirty="0" smtClean="0"/>
              <a:t>online.</a:t>
            </a:r>
          </a:p>
          <a:p>
            <a:r>
              <a:rPr lang="en-US" dirty="0" smtClean="0"/>
              <a:t>Measurements </a:t>
            </a:r>
            <a:r>
              <a:rPr lang="en-US" dirty="0"/>
              <a:t>from the beta-beat team with the AC dipole were carried out at flat-top, at 30m and (more extensively) at 90m. </a:t>
            </a:r>
            <a:endParaRPr lang="en-US" dirty="0" smtClean="0"/>
          </a:p>
          <a:p>
            <a:r>
              <a:rPr lang="en-US" dirty="0" smtClean="0"/>
              <a:t>Note </a:t>
            </a:r>
            <a:r>
              <a:rPr lang="en-US" dirty="0"/>
              <a:t>that, in order to protect predicted aperture bottlenecks at about 12 </a:t>
            </a:r>
            <a:r>
              <a:rPr lang="en-US" dirty="0" smtClean="0"/>
              <a:t>sigma’s </a:t>
            </a:r>
            <a:r>
              <a:rPr lang="en-US" dirty="0"/>
              <a:t>for the 90m optics), primary collimators were closed to 10 </a:t>
            </a:r>
            <a:r>
              <a:rPr lang="en-US" dirty="0" smtClean="0"/>
              <a:t>sigma’s </a:t>
            </a:r>
            <a:r>
              <a:rPr lang="en-US" dirty="0"/>
              <a:t>as a safety measure prior to the AC dipole measurements.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06/05/2011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783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1 – No losses essentially</a:t>
            </a:r>
            <a:endParaRPr lang="en-US" dirty="0"/>
          </a:p>
        </p:txBody>
      </p:sp>
      <p:pic>
        <p:nvPicPr>
          <p:cNvPr id="7" name="Content Placeholder 6" descr="90m-page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83" r="-18383"/>
          <a:stretch>
            <a:fillRect/>
          </a:stretch>
        </p:blipFill>
        <p:spPr>
          <a:xfrm>
            <a:off x="457200" y="1052670"/>
            <a:ext cx="8229600" cy="51117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06/05/2011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719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Beta*</a:t>
            </a:r>
            <a:endParaRPr lang="en-US" dirty="0"/>
          </a:p>
        </p:txBody>
      </p:sp>
      <p:pic>
        <p:nvPicPr>
          <p:cNvPr id="7" name="Content Placeholder 6" descr="90m-betasta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54" r="-15354"/>
          <a:stretch>
            <a:fillRect/>
          </a:stretch>
        </p:blipFill>
        <p:spPr>
          <a:xfrm>
            <a:off x="467430" y="908650"/>
            <a:ext cx="8229600" cy="51117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06/05/2011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834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90 m: Another Summary</a:t>
            </a:r>
            <a:endParaRPr lang="en-US" dirty="0"/>
          </a:p>
        </p:txBody>
      </p:sp>
      <p:pic>
        <p:nvPicPr>
          <p:cNvPr id="7" name="Content Placeholder 6" descr="90m-summary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97" r="-14097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06/05/2011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372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Tune Trims</a:t>
            </a:r>
            <a:endParaRPr lang="en-US" dirty="0"/>
          </a:p>
        </p:txBody>
      </p:sp>
      <p:pic>
        <p:nvPicPr>
          <p:cNvPr id="7" name="Content Placeholder 6" descr="90m-tunetri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97" r="-14097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06/05/2011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601207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7a63ae98c9331042c85a0ce3caf3b722">
  <xsd:schema xmlns:xsd="http://www.w3.org/2001/XMLSchema" xmlns:p="http://schemas.microsoft.com/office/2006/metadata/properties" targetNamespace="http://schemas.microsoft.com/office/2006/metadata/properties" ma:root="true" ma:fieldsID="643ad641ad674e858ec36190b61f65c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0B587944-AA1A-475C-AC83-B18B3041A5ED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EFA4C4B6-5DE7-4D6D-B027-99EAB717D3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4C7F9B-6732-4843-A0B5-E2DA0DEEAC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47681</TotalTime>
  <Words>874</Words>
  <Application>Microsoft Macintosh PowerPoint</Application>
  <PresentationFormat>On-screen Show (4:3)</PresentationFormat>
  <Paragraphs>112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Pixel</vt:lpstr>
      <vt:lpstr>MD Wed – Sat</vt:lpstr>
      <vt:lpstr>MD Sat – Mon</vt:lpstr>
      <vt:lpstr>Getting busy…</vt:lpstr>
      <vt:lpstr>90 m Unsqueeze (Helmut et al)</vt:lpstr>
      <vt:lpstr>90 m Unsqueeze (Helmut et al)</vt:lpstr>
      <vt:lpstr>Page 1 – No losses essentially</vt:lpstr>
      <vt:lpstr>Beta*</vt:lpstr>
      <vt:lpstr>90 m: Another Summary</vt:lpstr>
      <vt:lpstr>Tune Trims</vt:lpstr>
      <vt:lpstr>Beta Beat for 90 m (Helmut, Rogelio et al)</vt:lpstr>
      <vt:lpstr>90m Beta Beat</vt:lpstr>
      <vt:lpstr>Cross-Calibration BSRT/WS/BGI (Frederico et al)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Ralph Assmann</cp:lastModifiedBy>
  <cp:revision>2886</cp:revision>
  <dcterms:created xsi:type="dcterms:W3CDTF">2010-07-26T05:43:59Z</dcterms:created>
  <dcterms:modified xsi:type="dcterms:W3CDTF">2011-05-06T06:25:49Z</dcterms:modified>
</cp:coreProperties>
</file>