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4"/>
  </p:sldMasterIdLst>
  <p:notesMasterIdLst>
    <p:notesMasterId r:id="rId14"/>
  </p:notesMasterIdLst>
  <p:handoutMasterIdLst>
    <p:handoutMasterId r:id="rId15"/>
  </p:handoutMasterIdLst>
  <p:sldIdLst>
    <p:sldId id="1221" r:id="rId5"/>
    <p:sldId id="1217" r:id="rId6"/>
    <p:sldId id="1218" r:id="rId7"/>
    <p:sldId id="1219" r:id="rId8"/>
    <p:sldId id="1222" r:id="rId9"/>
    <p:sldId id="1223" r:id="rId10"/>
    <p:sldId id="1224" r:id="rId11"/>
    <p:sldId id="1220" r:id="rId12"/>
    <p:sldId id="1225" r:id="rId1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4FBE"/>
    <a:srgbClr val="B02E9D"/>
    <a:srgbClr val="0000FF"/>
    <a:srgbClr val="008000"/>
    <a:srgbClr val="FF0000"/>
    <a:srgbClr val="FFFF99"/>
    <a:srgbClr val="CC0066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37" autoAdjust="0"/>
    <p:restoredTop sz="95267" autoAdjust="0"/>
  </p:normalViewPr>
  <p:slideViewPr>
    <p:cSldViewPr>
      <p:cViewPr varScale="1">
        <p:scale>
          <a:sx n="114" d="100"/>
          <a:sy n="114" d="100"/>
        </p:scale>
        <p:origin x="-232" y="-112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717" cy="4805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spcBef>
                <a:spcPct val="5000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775" y="0"/>
            <a:ext cx="3170717" cy="4805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spcBef>
                <a:spcPct val="50000"/>
              </a:spcBef>
              <a:defRPr sz="1200"/>
            </a:lvl1pPr>
          </a:lstStyle>
          <a:p>
            <a:pPr>
              <a:defRPr/>
            </a:pPr>
            <a:fld id="{32B8B406-FE2A-4AC9-841E-B2312CE3A275}" type="datetimeFigureOut">
              <a:rPr lang="en-US"/>
              <a:pPr>
                <a:defRPr/>
              </a:pPr>
              <a:t>5/4/11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44"/>
            <a:ext cx="3170717" cy="4805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spcBef>
                <a:spcPct val="5000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775" y="9119144"/>
            <a:ext cx="3170717" cy="4805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spcBef>
                <a:spcPct val="50000"/>
              </a:spcBef>
              <a:defRPr sz="1200"/>
            </a:lvl1pPr>
          </a:lstStyle>
          <a:p>
            <a:pPr>
              <a:defRPr/>
            </a:pPr>
            <a:fld id="{21AE5E16-A6A8-4357-B39D-0651B5C58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689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717" cy="48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775" y="0"/>
            <a:ext cx="3170717" cy="48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79" y="4561109"/>
            <a:ext cx="5852843" cy="4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144"/>
            <a:ext cx="3170717" cy="48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775" y="9119144"/>
            <a:ext cx="3170717" cy="48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8A8CFDC-22B3-4F2C-B86A-A1D4AC082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301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05/05/2011</a:t>
            </a: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MD #1 2011/12</a:t>
            </a: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B1B60847-4273-4283-9A20-7502A3B15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B0B9C-1715-4A5B-BA86-E7B0B0E92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05/05/2011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18A80-74E9-417C-9A67-5315BF9B9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05/05/2011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C4DD8-EDF9-43BE-A62A-8F18F8808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05/05/2011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77712-D630-4609-8EA2-9F12F2F9C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05/05/2011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8562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05/05/2011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3713" y="6553200"/>
            <a:ext cx="5616575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MD #1 2011/12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4388" y="6553200"/>
            <a:ext cx="495300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CE42571A-71C3-49A2-97FC-1B5D6448A0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 userDrawn="1"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05/05/2011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F0F19-6CAA-4D6D-9E34-F71A62A9B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05/05/2011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CCCB5-768F-4B55-9296-B1E079CF5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05/05/2011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9C040-687E-408D-9071-CFFC95BD0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05/05/2011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58156-B4D3-4E7C-AD79-4E49503DF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05/05/2011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FB003-2F04-491C-8867-42E97C329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05/05/2011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C6DE9-301A-4BAA-9441-D67A8E0E7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05/05/2011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73DCE-3EB4-4068-95AF-BDE5C2004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05/05/2011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C2711A9A-51AE-49B2-9A35-322F06960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r>
              <a:rPr lang="en-US" smtClean="0"/>
              <a:t>05/05/2011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/>
          </a:p>
        </p:txBody>
      </p:sp>
      <p:pic>
        <p:nvPicPr>
          <p:cNvPr id="1032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3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77" r:id="rId9"/>
    <p:sldLayoutId id="2147483676" r:id="rId10"/>
    <p:sldLayoutId id="2147483675" r:id="rId11"/>
    <p:sldLayoutId id="2147483674" r:id="rId12"/>
    <p:sldLayoutId id="2147483673" r:id="rId13"/>
    <p:sldLayoutId id="2147483686" r:id="rId1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LHC MD Period Started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05/05/2011</a:t>
            </a:r>
            <a:endParaRPr lang="en-US" dirty="0"/>
          </a:p>
        </p:txBody>
      </p:sp>
      <p:pic>
        <p:nvPicPr>
          <p:cNvPr id="7" name="Picture 6" descr="first-lhc-m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90" y="764630"/>
            <a:ext cx="7452400" cy="55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00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MD Wed </a:t>
            </a:r>
            <a:r>
              <a:rPr lang="en-US" dirty="0" smtClean="0"/>
              <a:t>– Sat</a:t>
            </a:r>
          </a:p>
        </p:txBody>
      </p:sp>
      <p:graphicFrame>
        <p:nvGraphicFramePr>
          <p:cNvPr id="19525" name="Group 6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9304248"/>
              </p:ext>
            </p:extLst>
          </p:nvPr>
        </p:nvGraphicFramePr>
        <p:xfrm>
          <a:off x="323410" y="892720"/>
          <a:ext cx="8579421" cy="5200650"/>
        </p:xfrm>
        <a:graphic>
          <a:graphicData uri="http://schemas.openxmlformats.org/drawingml/2006/table">
            <a:tbl>
              <a:tblPr/>
              <a:tblGrid>
                <a:gridCol w="686818"/>
                <a:gridCol w="825835"/>
                <a:gridCol w="7066768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MD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Wed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06:00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UPS repair, ATS optics checks w/o beam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12:00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Cycle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test ATS optics w/o beam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16:00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0.45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TeV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: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BPM offset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determination for triplet BPMs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Thu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00:00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0.45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TeV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: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Alignment TCDQ/TDI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and injection losses (other beam)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08:00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0.45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3.5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TeV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</a:t>
                      </a:r>
                      <a:r>
                        <a:rPr kumimoji="0" lang="en-US" sz="18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RF single-bunch instabilities</a:t>
                      </a:r>
                      <a:endParaRPr kumimoji="0" lang="en-US" sz="1800" b="0" i="1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14:00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Ramp down, cycle.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16:00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0.45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3.5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TeV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: </a:t>
                      </a:r>
                      <a:r>
                        <a:rPr kumimoji="0" lang="en-US" sz="18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 m optics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unsqueeze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Fri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00:00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Ramp down, cycle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02:00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0.45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3.5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TeV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: </a:t>
                      </a:r>
                      <a:r>
                        <a:rPr kumimoji="0" lang="en-US" sz="18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Cross calibration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of BSRT/WS/BGI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10:00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Ramp down, cycle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12:00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0.45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TeV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Collision tunes at injection + ramp down, cycle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20:00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0.45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TeV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: </a:t>
                      </a:r>
                      <a:r>
                        <a:rPr kumimoji="0" lang="en-US" sz="18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Beam-beam limit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Sat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04:00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0.45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TeV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: Investigation on </a:t>
                      </a:r>
                      <a:r>
                        <a:rPr kumimoji="0" lang="en-US" sz="18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CODs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</a:tbl>
          </a:graphicData>
        </a:graphic>
      </p:graphicFrame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32575"/>
            <a:ext cx="2895600" cy="252413"/>
          </a:xfrm>
          <a:noFill/>
        </p:spPr>
        <p:txBody>
          <a:bodyPr/>
          <a:lstStyle/>
          <a:p>
            <a:r>
              <a:rPr lang="en-US" smtClean="0"/>
              <a:t>MD #1 2011/12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361915" y="44530"/>
            <a:ext cx="2809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Status 3.5.2011, 09:30</a:t>
            </a:r>
            <a:endParaRPr lang="en-US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05/05/2011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MD Sat </a:t>
            </a:r>
            <a:r>
              <a:rPr lang="en-US" dirty="0" smtClean="0"/>
              <a:t>– Mon</a:t>
            </a:r>
          </a:p>
        </p:txBody>
      </p:sp>
      <p:graphicFrame>
        <p:nvGraphicFramePr>
          <p:cNvPr id="20532" name="Group 5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8709070"/>
              </p:ext>
            </p:extLst>
          </p:nvPr>
        </p:nvGraphicFramePr>
        <p:xfrm>
          <a:off x="457200" y="836613"/>
          <a:ext cx="8229600" cy="4086225"/>
        </p:xfrm>
        <a:graphic>
          <a:graphicData uri="http://schemas.openxmlformats.org/drawingml/2006/table">
            <a:tbl>
              <a:tblPr/>
              <a:tblGrid>
                <a:gridCol w="658813"/>
                <a:gridCol w="792162"/>
                <a:gridCol w="677862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MD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Sat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10:00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0.45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TeV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: </a:t>
                      </a:r>
                      <a:r>
                        <a:rPr kumimoji="0" lang="en-US" sz="18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ATS (including cycle to new injection settings)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20:00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0.45 – 3.5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TeV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: </a:t>
                      </a:r>
                      <a:r>
                        <a:rPr kumimoji="0" lang="en-US" sz="18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Nominal  collimation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single bunch tune shift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04:00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Ramp down, cycle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Sun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06:00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0.45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TeV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: </a:t>
                      </a:r>
                      <a:r>
                        <a:rPr kumimoji="0" lang="en-US" sz="18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RF multi-bunch instabilities</a:t>
                      </a:r>
                      <a:endParaRPr kumimoji="0" lang="en-US" sz="1800" b="0" i="1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10:00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0.45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3.5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TeV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: </a:t>
                      </a:r>
                      <a:r>
                        <a:rPr kumimoji="0" lang="en-US" sz="18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Coupled-bunch instability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rise times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18:00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Ramp down, cycle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20:00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0.45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3.5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TeV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: </a:t>
                      </a:r>
                      <a:r>
                        <a:rPr kumimoji="0" lang="en-US" sz="18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Quench test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in the DS of IR7 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Mon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06:00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Technical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Stop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Lost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6h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3.5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TeV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: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Tune scan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– beam-beam optimization, lifetime, losses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</a:tbl>
          </a:graphicData>
        </a:graphic>
      </p:graphicFrame>
      <p:sp>
        <p:nvSpPr>
          <p:cNvPr id="2052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MD #1 2011/12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361915" y="44530"/>
            <a:ext cx="2809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Status 3.5.2011, 09:30</a:t>
            </a:r>
            <a:endParaRPr lang="en-US" i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05/05/2011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400" dirty="0"/>
              <a:t>0.45 </a:t>
            </a:r>
            <a:r>
              <a:rPr lang="en-US" sz="2400" dirty="0" err="1"/>
              <a:t>TeV</a:t>
            </a:r>
            <a:r>
              <a:rPr lang="en-US" sz="2400" dirty="0"/>
              <a:t>: BPM offset determination for triplet </a:t>
            </a:r>
            <a:r>
              <a:rPr lang="en-US" sz="2400" dirty="0" smtClean="0"/>
              <a:t>BPMs I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7600"/>
            <a:ext cx="8229600" cy="5111750"/>
          </a:xfrm>
        </p:spPr>
        <p:txBody>
          <a:bodyPr/>
          <a:lstStyle/>
          <a:p>
            <a:r>
              <a:rPr lang="en-US" dirty="0" smtClean="0"/>
              <a:t>MD </a:t>
            </a:r>
            <a:r>
              <a:rPr lang="en-US" dirty="0"/>
              <a:t>was </a:t>
            </a:r>
            <a:r>
              <a:rPr lang="en-US" dirty="0" smtClean="0"/>
              <a:t>successful (</a:t>
            </a:r>
            <a:r>
              <a:rPr lang="en-US" dirty="0" err="1" smtClean="0"/>
              <a:t>Jorg</a:t>
            </a:r>
            <a:r>
              <a:rPr lang="en-US" dirty="0" smtClean="0"/>
              <a:t>, </a:t>
            </a:r>
            <a:r>
              <a:rPr lang="en-US" dirty="0" err="1" smtClean="0"/>
              <a:t>Kajetan</a:t>
            </a:r>
            <a:r>
              <a:rPr lang="en-US" dirty="0" smtClean="0"/>
              <a:t>, Tobias)</a:t>
            </a:r>
          </a:p>
          <a:p>
            <a:pPr lvl="1"/>
            <a:r>
              <a:rPr lang="en-US" dirty="0" smtClean="0"/>
              <a:t>lot's </a:t>
            </a:r>
            <a:r>
              <a:rPr lang="en-US" dirty="0"/>
              <a:t>of good data was </a:t>
            </a:r>
            <a:r>
              <a:rPr lang="en-US" dirty="0" smtClean="0"/>
              <a:t>collected.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MD started eventually around 18:00, but the first 2 hours were spent to correct the beam parameters and to decide on how to handle the missing RQTF on B1. Finally the circuit was masked at the BIS level (PIC </a:t>
            </a:r>
            <a:r>
              <a:rPr lang="en-US" dirty="0" err="1"/>
              <a:t>maskable</a:t>
            </a:r>
            <a:r>
              <a:rPr lang="en-US" dirty="0"/>
              <a:t>) and the MD could proceed. </a:t>
            </a:r>
            <a:endParaRPr lang="en-US" dirty="0" smtClean="0"/>
          </a:p>
          <a:p>
            <a:pPr lvl="1"/>
            <a:r>
              <a:rPr lang="en-US" dirty="0" smtClean="0"/>
              <a:t>When </a:t>
            </a:r>
            <a:r>
              <a:rPr lang="en-US" dirty="0"/>
              <a:t>trying to flatten the orbit, 2 dumps were generated with the probes due to the fact that the injection protection was not re-centered like the TCTs around a flat orbit. We therefore kept on the Xing in IR2 (and also in IR8)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any other MD requires a fully flat machine, the beam must be injected with Xing, then the injection protection retracted and finally only the Xing in IR2 can be ramped </a:t>
            </a:r>
            <a:r>
              <a:rPr lang="en-US" dirty="0" smtClean="0"/>
              <a:t>down.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the end we had about 3 1/2 hours of efficient MD time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05/05/2011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60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400" dirty="0"/>
              <a:t>0.45 </a:t>
            </a:r>
            <a:r>
              <a:rPr lang="en-US" sz="2400" dirty="0" err="1"/>
              <a:t>TeV</a:t>
            </a:r>
            <a:r>
              <a:rPr lang="en-US" sz="2400" dirty="0"/>
              <a:t>: BPM offset determination for triplet </a:t>
            </a:r>
            <a:r>
              <a:rPr lang="en-US" sz="2400" dirty="0" smtClean="0"/>
              <a:t>BPMs II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7600"/>
            <a:ext cx="8435400" cy="5111750"/>
          </a:xfrm>
        </p:spPr>
        <p:txBody>
          <a:bodyPr/>
          <a:lstStyle/>
          <a:p>
            <a:r>
              <a:rPr lang="en-US" dirty="0" smtClean="0"/>
              <a:t>We </a:t>
            </a:r>
            <a:r>
              <a:rPr lang="en-US" dirty="0"/>
              <a:t>took data from four </a:t>
            </a:r>
            <a:r>
              <a:rPr lang="en-US" dirty="0" err="1" smtClean="0"/>
              <a:t>quadrupoles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Q6</a:t>
            </a:r>
            <a:r>
              <a:rPr lang="en-US" dirty="0"/>
              <a:t>.</a:t>
            </a:r>
            <a:r>
              <a:rPr lang="en-US" dirty="0" smtClean="0"/>
              <a:t>L5B2</a:t>
            </a:r>
          </a:p>
          <a:p>
            <a:pPr lvl="1"/>
            <a:r>
              <a:rPr lang="en-US" dirty="0" smtClean="0"/>
              <a:t>Q6</a:t>
            </a:r>
            <a:r>
              <a:rPr lang="en-US" dirty="0"/>
              <a:t>.</a:t>
            </a:r>
            <a:r>
              <a:rPr lang="en-US" dirty="0" smtClean="0"/>
              <a:t>L7B2</a:t>
            </a:r>
          </a:p>
          <a:p>
            <a:pPr lvl="1"/>
            <a:r>
              <a:rPr lang="en-US" dirty="0" smtClean="0"/>
              <a:t>Q9</a:t>
            </a:r>
            <a:r>
              <a:rPr lang="en-US" dirty="0"/>
              <a:t>.</a:t>
            </a:r>
            <a:r>
              <a:rPr lang="en-US" dirty="0" smtClean="0"/>
              <a:t>R6B2</a:t>
            </a:r>
          </a:p>
          <a:p>
            <a:pPr lvl="1"/>
            <a:r>
              <a:rPr lang="en-US" dirty="0" smtClean="0"/>
              <a:t>QX1</a:t>
            </a:r>
            <a:r>
              <a:rPr lang="en-US" dirty="0"/>
              <a:t>.</a:t>
            </a:r>
            <a:r>
              <a:rPr lang="en-US" dirty="0" smtClean="0"/>
              <a:t>L5</a:t>
            </a:r>
          </a:p>
          <a:p>
            <a:r>
              <a:rPr lang="en-US" dirty="0"/>
              <a:t>P</a:t>
            </a:r>
            <a:r>
              <a:rPr lang="en-US" dirty="0" smtClean="0"/>
              <a:t>reliminary </a:t>
            </a:r>
            <a:r>
              <a:rPr lang="en-US" dirty="0"/>
              <a:t>analysis was done for Q6.L5B2 </a:t>
            </a:r>
            <a:r>
              <a:rPr lang="en-US" dirty="0" smtClean="0"/>
              <a:t>and Q9</a:t>
            </a:r>
            <a:r>
              <a:rPr lang="en-US" dirty="0"/>
              <a:t>.R6B2 </a:t>
            </a:r>
            <a:r>
              <a:rPr lang="en-US" dirty="0" smtClean="0"/>
              <a:t>vertical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/>
              <a:t>Q6.L5B2 we found a very good alignment of the BPM with the </a:t>
            </a:r>
            <a:r>
              <a:rPr lang="en-US" dirty="0" err="1"/>
              <a:t>quadrupole</a:t>
            </a:r>
            <a:r>
              <a:rPr lang="en-US" dirty="0"/>
              <a:t>, while we found that the beam was off-center by -0.2mm, as indicated by the </a:t>
            </a:r>
            <a:r>
              <a:rPr lang="en-US" dirty="0" smtClean="0"/>
              <a:t>BPM.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preliminary analysis for Q9.R6B2 indicates an offset between </a:t>
            </a:r>
            <a:r>
              <a:rPr lang="en-US" dirty="0" err="1"/>
              <a:t>quadrupole</a:t>
            </a:r>
            <a:r>
              <a:rPr lang="en-US" dirty="0"/>
              <a:t> and BPM of 0.2mm, while the beam was really off-center by about 1.5 mm!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05/05/2011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875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K-Modulation Result I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12979" b="12979"/>
          <a:stretch>
            <a:fillRect/>
          </a:stretch>
        </p:blipFill>
        <p:spPr>
          <a:xfrm>
            <a:off x="590990" y="909610"/>
            <a:ext cx="8229600" cy="51117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05/05/2011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889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K-Modulation </a:t>
            </a:r>
            <a:r>
              <a:rPr lang="en-US" dirty="0" smtClean="0"/>
              <a:t>Result II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12979" b="12979"/>
          <a:stretch>
            <a:fillRect/>
          </a:stretch>
        </p:blipFill>
        <p:spPr>
          <a:xfrm>
            <a:off x="518980" y="908650"/>
            <a:ext cx="8229600" cy="51117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05/05/2011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982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Summary of TCDQ angle alignment and TI8 shielding </a:t>
            </a:r>
            <a:r>
              <a:rPr lang="en-US" sz="2400" dirty="0" smtClean="0"/>
              <a:t>MD I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630"/>
            <a:ext cx="8229600" cy="5111750"/>
          </a:xfrm>
        </p:spPr>
        <p:txBody>
          <a:bodyPr/>
          <a:lstStyle/>
          <a:p>
            <a:r>
              <a:rPr lang="en-US" dirty="0" smtClean="0"/>
              <a:t>TI8 </a:t>
            </a:r>
            <a:r>
              <a:rPr lang="en-US" dirty="0"/>
              <a:t>shielding </a:t>
            </a:r>
            <a:r>
              <a:rPr lang="en-US" dirty="0" smtClean="0"/>
              <a:t>studies (Chiara, Wolfgang, Annika):</a:t>
            </a:r>
          </a:p>
          <a:p>
            <a:pPr lvl="1"/>
            <a:r>
              <a:rPr lang="en-US" dirty="0" smtClean="0"/>
              <a:t>B2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probe </a:t>
            </a:r>
            <a:r>
              <a:rPr lang="en-US" dirty="0" smtClean="0"/>
              <a:t>bunch</a:t>
            </a:r>
          </a:p>
          <a:p>
            <a:pPr lvl="1"/>
            <a:r>
              <a:rPr lang="en-US" dirty="0" smtClean="0"/>
              <a:t>opened </a:t>
            </a:r>
            <a:r>
              <a:rPr lang="en-US" dirty="0"/>
              <a:t>all TCDIs to +/-15 </a:t>
            </a:r>
            <a:r>
              <a:rPr lang="en-US" dirty="0" smtClean="0"/>
              <a:t>mm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one after the other close left jaw to 3 sig across zero to dump beam on this </a:t>
            </a:r>
            <a:r>
              <a:rPr lang="en-US" dirty="0" smtClean="0"/>
              <a:t>jaw</a:t>
            </a:r>
          </a:p>
          <a:p>
            <a:pPr lvl="1"/>
            <a:r>
              <a:rPr lang="en-US" dirty="0" smtClean="0"/>
              <a:t>take </a:t>
            </a:r>
            <a:r>
              <a:rPr lang="en-US" dirty="0"/>
              <a:t>3 shots per </a:t>
            </a:r>
            <a:r>
              <a:rPr lang="en-US" dirty="0" smtClean="0"/>
              <a:t>collimator</a:t>
            </a:r>
          </a:p>
          <a:p>
            <a:pPr lvl="1"/>
            <a:r>
              <a:rPr lang="en-US" dirty="0" smtClean="0"/>
              <a:t>analysis </a:t>
            </a:r>
            <a:r>
              <a:rPr lang="en-US" dirty="0"/>
              <a:t>to check shielding effect </a:t>
            </a:r>
            <a:r>
              <a:rPr lang="en-US" dirty="0" smtClean="0"/>
              <a:t>offline</a:t>
            </a:r>
          </a:p>
          <a:p>
            <a:pPr lvl="1"/>
            <a:r>
              <a:rPr lang="en-US" dirty="0" smtClean="0"/>
              <a:t>Completed successfully.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05/05/2011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412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Summary of TCDQ angle alignment and TI8 shielding </a:t>
            </a:r>
            <a:r>
              <a:rPr lang="en-US" sz="2400" dirty="0" smtClean="0"/>
              <a:t>MD II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630"/>
            <a:ext cx="8229600" cy="5111750"/>
          </a:xfrm>
        </p:spPr>
        <p:txBody>
          <a:bodyPr/>
          <a:lstStyle/>
          <a:p>
            <a:r>
              <a:rPr lang="en-US" dirty="0" smtClean="0"/>
              <a:t>TCDQ </a:t>
            </a:r>
            <a:r>
              <a:rPr lang="en-US" dirty="0"/>
              <a:t>angle </a:t>
            </a:r>
            <a:r>
              <a:rPr lang="en-US" dirty="0" smtClean="0"/>
              <a:t>alignment (Chiara, Wolfgang)</a:t>
            </a:r>
          </a:p>
          <a:p>
            <a:pPr lvl="1"/>
            <a:r>
              <a:rPr lang="en-US" dirty="0" smtClean="0"/>
              <a:t>B1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probe </a:t>
            </a:r>
            <a:r>
              <a:rPr lang="en-US" dirty="0" smtClean="0"/>
              <a:t>bunch</a:t>
            </a:r>
          </a:p>
          <a:p>
            <a:pPr lvl="1"/>
            <a:r>
              <a:rPr lang="en-US" dirty="0" smtClean="0"/>
              <a:t>TCDQ </a:t>
            </a:r>
            <a:r>
              <a:rPr lang="en-US" dirty="0"/>
              <a:t>maximum angle corresponding to 2mm discrepancy between up and downstream corner ==&gt; 300 </a:t>
            </a:r>
            <a:r>
              <a:rPr lang="en-US" dirty="0" err="1"/>
              <a:t>urad</a:t>
            </a:r>
            <a:r>
              <a:rPr lang="en-US" dirty="0"/>
              <a:t>, due to LVDT noise we could apply 250 </a:t>
            </a:r>
            <a:r>
              <a:rPr lang="en-US" dirty="0" err="1"/>
              <a:t>urad</a:t>
            </a:r>
            <a:r>
              <a:rPr lang="en-US" dirty="0"/>
              <a:t> as a maximum angle. </a:t>
            </a:r>
            <a:endParaRPr lang="en-US" dirty="0" smtClean="0"/>
          </a:p>
          <a:p>
            <a:pPr lvl="1"/>
            <a:r>
              <a:rPr lang="en-US" dirty="0" smtClean="0"/>
              <a:t>measure </a:t>
            </a:r>
            <a:r>
              <a:rPr lang="en-US" dirty="0"/>
              <a:t>angle of </a:t>
            </a:r>
            <a:r>
              <a:rPr lang="en-US" dirty="0" smtClean="0"/>
              <a:t>TCDQ</a:t>
            </a:r>
          </a:p>
          <a:p>
            <a:pPr lvl="2"/>
            <a:r>
              <a:rPr lang="en-US" dirty="0" smtClean="0"/>
              <a:t>apply </a:t>
            </a:r>
            <a:r>
              <a:rPr lang="en-US" dirty="0"/>
              <a:t>angle on </a:t>
            </a:r>
            <a:r>
              <a:rPr lang="en-US" dirty="0" smtClean="0"/>
              <a:t>jaw</a:t>
            </a:r>
          </a:p>
          <a:p>
            <a:pPr lvl="2"/>
            <a:r>
              <a:rPr lang="en-US" dirty="0" smtClean="0"/>
              <a:t>move </a:t>
            </a:r>
            <a:r>
              <a:rPr lang="en-US" dirty="0"/>
              <a:t>jaw into the beam until the beam is completely </a:t>
            </a:r>
            <a:r>
              <a:rPr lang="en-US" dirty="0" smtClean="0"/>
              <a:t>lost</a:t>
            </a:r>
          </a:p>
          <a:p>
            <a:pPr lvl="2"/>
            <a:r>
              <a:rPr lang="en-US" dirty="0" smtClean="0"/>
              <a:t>repeat </a:t>
            </a:r>
            <a:r>
              <a:rPr lang="en-US" dirty="0"/>
              <a:t>for different angles (0, +/-125urad, +250urad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minimum in jaw position (from beam </a:t>
            </a:r>
            <a:r>
              <a:rPr lang="en-US" dirty="0" err="1"/>
              <a:t>centre</a:t>
            </a:r>
            <a:r>
              <a:rPr lang="en-US" dirty="0"/>
              <a:t>) gives </a:t>
            </a:r>
            <a:r>
              <a:rPr lang="en-US" dirty="0" smtClean="0"/>
              <a:t>the correct angle</a:t>
            </a:r>
          </a:p>
          <a:p>
            <a:pPr lvl="1"/>
            <a:r>
              <a:rPr lang="en-US" dirty="0" smtClean="0"/>
              <a:t>Stopped </a:t>
            </a:r>
            <a:r>
              <a:rPr lang="en-US" dirty="0"/>
              <a:t>by problem with an SPS kicker</a:t>
            </a:r>
            <a:r>
              <a:rPr lang="en-US" dirty="0" smtClean="0"/>
              <a:t>. Not complete.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05/05/2011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204111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7a63ae98c9331042c85a0ce3caf3b722">
  <xsd:schema xmlns:xsd="http://www.w3.org/2001/XMLSchema" xmlns:p="http://schemas.microsoft.com/office/2006/metadata/properties" targetNamespace="http://schemas.microsoft.com/office/2006/metadata/properties" ma:root="true" ma:fieldsID="643ad641ad674e858ec36190b61f65c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0B587944-AA1A-475C-AC83-B18B3041A5ED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EFA4C4B6-5DE7-4D6D-B027-99EAB717D3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4C7F9B-6732-4843-A0B5-E2DA0DEEAC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47653</TotalTime>
  <Words>874</Words>
  <Application>Microsoft Macintosh PowerPoint</Application>
  <PresentationFormat>On-screen Show (4:3)</PresentationFormat>
  <Paragraphs>119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Pixel</vt:lpstr>
      <vt:lpstr>1st LHC MD Period Started</vt:lpstr>
      <vt:lpstr>MD Wed – Sat</vt:lpstr>
      <vt:lpstr>MD Sat – Mon</vt:lpstr>
      <vt:lpstr>0.45 TeV: BPM offset determination for triplet BPMs I</vt:lpstr>
      <vt:lpstr>0.45 TeV: BPM offset determination for triplet BPMs II</vt:lpstr>
      <vt:lpstr>K-Modulation Result I</vt:lpstr>
      <vt:lpstr>K-Modulation Result II</vt:lpstr>
      <vt:lpstr>Summary of TCDQ angle alignment and TI8 shielding MD I</vt:lpstr>
      <vt:lpstr>Summary of TCDQ angle alignment and TI8 shielding MD II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Ralph Assmann</cp:lastModifiedBy>
  <cp:revision>2873</cp:revision>
  <dcterms:created xsi:type="dcterms:W3CDTF">2010-07-26T05:43:59Z</dcterms:created>
  <dcterms:modified xsi:type="dcterms:W3CDTF">2011-05-05T06:26:17Z</dcterms:modified>
</cp:coreProperties>
</file>