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7"/>
  </p:notesMasterIdLst>
  <p:handoutMasterIdLst>
    <p:handoutMasterId r:id="rId18"/>
  </p:handoutMasterIdLst>
  <p:sldIdLst>
    <p:sldId id="1181" r:id="rId2"/>
    <p:sldId id="1182" r:id="rId3"/>
    <p:sldId id="1183" r:id="rId4"/>
    <p:sldId id="1178" r:id="rId5"/>
    <p:sldId id="1176" r:id="rId6"/>
    <p:sldId id="1185" r:id="rId7"/>
    <p:sldId id="1184" r:id="rId8"/>
    <p:sldId id="1187" r:id="rId9"/>
    <p:sldId id="1189" r:id="rId10"/>
    <p:sldId id="1180" r:id="rId11"/>
    <p:sldId id="1188" r:id="rId12"/>
    <p:sldId id="1190" r:id="rId13"/>
    <p:sldId id="1191" r:id="rId14"/>
    <p:sldId id="1192" r:id="rId15"/>
    <p:sldId id="1177" r:id="rId16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4FBE"/>
    <a:srgbClr val="B02E9D"/>
    <a:srgbClr val="0000FF"/>
    <a:srgbClr val="008000"/>
    <a:srgbClr val="FF0000"/>
    <a:srgbClr val="FFFF99"/>
    <a:srgbClr val="CC0066"/>
    <a:srgbClr val="99FF99"/>
    <a:srgbClr val="FFCCCC"/>
    <a:srgbClr val="9FCA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7" autoAdjust="0"/>
    <p:restoredTop sz="95267" autoAdjust="0"/>
  </p:normalViewPr>
  <p:slideViewPr>
    <p:cSldViewPr>
      <p:cViewPr varScale="1">
        <p:scale>
          <a:sx n="94" d="100"/>
          <a:sy n="94" d="100"/>
        </p:scale>
        <p:origin x="-558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29/04/2011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29/04/2011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29/04/2011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29/04/2011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29/04/2011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29/04/2011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1743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29/04/2011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540" y="2633219"/>
            <a:ext cx="5879240" cy="422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3460" y="692620"/>
          <a:ext cx="748904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608640"/>
                <a:gridCol w="28804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Peak</a:t>
                      </a:r>
                      <a:r>
                        <a:rPr lang="en-GB" baseline="0" dirty="0" smtClean="0"/>
                        <a:t> luminosity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~6.7 e32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Integratated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lumi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~20 pb-1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Stable beams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 hours 2 minutes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Colliding</a:t>
                      </a:r>
                      <a:r>
                        <a:rPr lang="en-GB" baseline="0" dirty="0" smtClean="0"/>
                        <a:t> bunches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598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Average</a:t>
                      </a:r>
                      <a:r>
                        <a:rPr lang="en-GB" baseline="0" dirty="0" smtClean="0"/>
                        <a:t> emittance from </a:t>
                      </a:r>
                      <a:r>
                        <a:rPr lang="en-GB" baseline="0" dirty="0" err="1" smtClean="0"/>
                        <a:t>lumi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2.6 micron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Thursday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16:59 </a:t>
            </a:r>
            <a:r>
              <a:rPr lang="en-GB" dirty="0" smtClean="0"/>
              <a:t> #1744   Beams </a:t>
            </a:r>
            <a:r>
              <a:rPr lang="en-GB" dirty="0" smtClean="0"/>
              <a:t>dumped</a:t>
            </a:r>
          </a:p>
          <a:p>
            <a:pPr lvl="1"/>
            <a:r>
              <a:rPr lang="en-GB" dirty="0" smtClean="0"/>
              <a:t>Communication problem: RF, TCDQ, </a:t>
            </a:r>
          </a:p>
          <a:p>
            <a:pPr lvl="1"/>
            <a:r>
              <a:rPr lang="en-GB" dirty="0" smtClean="0"/>
              <a:t>SIS says no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29/04/2011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780" y="2564880"/>
            <a:ext cx="22288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67430" y="4725180"/>
            <a:ext cx="83531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faulty </a:t>
            </a:r>
            <a:r>
              <a:rPr lang="en-US" dirty="0" err="1" smtClean="0"/>
              <a:t>FrontEnd</a:t>
            </a:r>
            <a:r>
              <a:rPr lang="en-US" dirty="0" smtClean="0"/>
              <a:t> is cfc-</a:t>
            </a:r>
            <a:r>
              <a:rPr lang="en-US" dirty="0" err="1" smtClean="0"/>
              <a:t>ccr</a:t>
            </a:r>
            <a:r>
              <a:rPr lang="en-US" dirty="0" smtClean="0"/>
              <a:t>-</a:t>
            </a:r>
            <a:r>
              <a:rPr lang="en-US" dirty="0" err="1" smtClean="0"/>
              <a:t>ctlxtim</a:t>
            </a:r>
            <a:r>
              <a:rPr lang="en-US" dirty="0" smtClean="0"/>
              <a:t> whose </a:t>
            </a:r>
            <a:r>
              <a:rPr lang="en-US" dirty="0" err="1" smtClean="0"/>
              <a:t>powersupply</a:t>
            </a:r>
            <a:r>
              <a:rPr lang="en-US" dirty="0" smtClean="0"/>
              <a:t> is tripping the whole barrette. The </a:t>
            </a:r>
            <a:r>
              <a:rPr lang="en-US" dirty="0" err="1" smtClean="0"/>
              <a:t>FrontEnd</a:t>
            </a:r>
            <a:r>
              <a:rPr lang="en-US" dirty="0" smtClean="0"/>
              <a:t> first line team is changing this crate now. </a:t>
            </a:r>
            <a:endParaRPr lang="en-US" dirty="0" smtClean="0"/>
          </a:p>
          <a:p>
            <a:r>
              <a:rPr lang="en-US" dirty="0" smtClean="0"/>
              <a:t>Pierre Charrue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283960" y="6093370"/>
            <a:ext cx="4536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plus some cleaning up afterwards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1745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00" y="764630"/>
            <a:ext cx="8229600" cy="1008140"/>
          </a:xfrm>
        </p:spPr>
        <p:txBody>
          <a:bodyPr/>
          <a:lstStyle/>
          <a:p>
            <a:r>
              <a:rPr lang="en-GB" dirty="0" smtClean="0"/>
              <a:t>20:57 Start ramp</a:t>
            </a:r>
          </a:p>
          <a:p>
            <a:r>
              <a:rPr lang="en-GB" dirty="0" smtClean="0"/>
              <a:t>21:41 Stable beams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29/04/2011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520" y="1700760"/>
            <a:ext cx="6408890" cy="4859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450 GeV - tactics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29/04/2011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20" y="908650"/>
            <a:ext cx="7993110" cy="5510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BSRT in stable beams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29/04/2011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430" y="692620"/>
            <a:ext cx="7849090" cy="5802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Night shift summary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29/04/2011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3410" y="980660"/>
            <a:ext cx="72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/>
              <a:t>Nothing to report: 8 hours of stable </a:t>
            </a:r>
            <a:r>
              <a:rPr lang="en-US" b="1" dirty="0" smtClean="0"/>
              <a:t>beams   </a:t>
            </a:r>
            <a:r>
              <a:rPr lang="en-US" dirty="0" smtClean="0"/>
              <a:t>- Walter &amp; Eric</a:t>
            </a:r>
            <a:endParaRPr lang="en-GB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540" y="2132820"/>
            <a:ext cx="6136660" cy="197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Incoming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Stable beams this morning</a:t>
            </a:r>
          </a:p>
          <a:p>
            <a:r>
              <a:rPr lang="en-GB" dirty="0" smtClean="0"/>
              <a:t>Access</a:t>
            </a:r>
          </a:p>
          <a:p>
            <a:pPr lvl="1"/>
            <a:r>
              <a:rPr lang="en-GB" smtClean="0"/>
              <a:t>QPS controller reset (SEU)</a:t>
            </a:r>
            <a:endParaRPr lang="en-GB" dirty="0" smtClean="0"/>
          </a:p>
          <a:p>
            <a:r>
              <a:rPr lang="en-GB" dirty="0" smtClean="0"/>
              <a:t>AGK checks – 2 hours with beam at 450</a:t>
            </a:r>
          </a:p>
          <a:p>
            <a:pPr lvl="1"/>
            <a:r>
              <a:rPr lang="en-GB" dirty="0" smtClean="0"/>
              <a:t>before next step-up</a:t>
            </a:r>
          </a:p>
          <a:p>
            <a:r>
              <a:rPr lang="en-GB" dirty="0" smtClean="0"/>
              <a:t>624 again</a:t>
            </a:r>
          </a:p>
          <a:p>
            <a:endParaRPr lang="en-GB" dirty="0" smtClean="0"/>
          </a:p>
          <a:p>
            <a:r>
              <a:rPr lang="en-GB" dirty="0" smtClean="0"/>
              <a:t>Seek approval for next step (768 bunches)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29/04/2011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Specific luminosities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29/04/2011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50" y="1657350"/>
            <a:ext cx="75819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Beam spot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29/04/2011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10"/>
            <a:ext cx="5447180" cy="391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0324" y="3197720"/>
            <a:ext cx="5093676" cy="366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Thursday morning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GB" dirty="0" smtClean="0"/>
              <a:t>Fill lost to slow beam loss on vacuum pressure bump R8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490" y="1556740"/>
            <a:ext cx="7489040" cy="4613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29/04/2011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Dumped on long running sum TCTVb.4R8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29/04/2011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560" y="764630"/>
            <a:ext cx="6345960" cy="480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115520" y="5733320"/>
            <a:ext cx="6840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LHCb confirms that it was a real event, their BCM had a </a:t>
            </a:r>
            <a:br>
              <a:rPr lang="en-US" dirty="0" smtClean="0"/>
            </a:br>
            <a:r>
              <a:rPr lang="en-US" dirty="0" smtClean="0"/>
              <a:t>similar signature as the losses on the </a:t>
            </a:r>
            <a:r>
              <a:rPr lang="en-US" dirty="0" err="1" smtClean="0"/>
              <a:t>TCTVb</a:t>
            </a:r>
            <a:r>
              <a:rPr lang="en-US" dirty="0" smtClean="0"/>
              <a:t>. 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Vacuum layout R8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29/04/2011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10"/>
            <a:ext cx="9036620" cy="226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Thursday continued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5420" y="908650"/>
            <a:ext cx="8229600" cy="5472760"/>
          </a:xfrm>
        </p:spPr>
        <p:txBody>
          <a:bodyPr/>
          <a:lstStyle/>
          <a:p>
            <a:r>
              <a:rPr lang="en-GB" dirty="0" smtClean="0"/>
              <a:t>After dump, access required for:</a:t>
            </a:r>
          </a:p>
          <a:p>
            <a:pPr lvl="1"/>
            <a:r>
              <a:rPr lang="en-GB" dirty="0" smtClean="0"/>
              <a:t>SEU on QPS controller on RB </a:t>
            </a:r>
            <a:r>
              <a:rPr lang="en-GB" dirty="0" smtClean="0"/>
              <a:t>34</a:t>
            </a:r>
          </a:p>
          <a:p>
            <a:pPr lvl="1"/>
            <a:r>
              <a:rPr lang="en-US" dirty="0" smtClean="0"/>
              <a:t>quench heater power supply in </a:t>
            </a:r>
            <a:r>
              <a:rPr lang="en-US" dirty="0" smtClean="0"/>
              <a:t>S81</a:t>
            </a:r>
          </a:p>
          <a:p>
            <a:r>
              <a:rPr lang="en-US" dirty="0" smtClean="0"/>
              <a:t>14:00 Beam back</a:t>
            </a:r>
          </a:p>
          <a:p>
            <a:r>
              <a:rPr lang="en-GB" dirty="0" smtClean="0"/>
              <a:t>15:23 Start </a:t>
            </a:r>
            <a:r>
              <a:rPr lang="en-GB" dirty="0" smtClean="0"/>
              <a:t>ramp</a:t>
            </a:r>
          </a:p>
          <a:p>
            <a:r>
              <a:rPr lang="en-GB" dirty="0" smtClean="0"/>
              <a:t>16:15 Stable beams – 1744</a:t>
            </a:r>
          </a:p>
          <a:p>
            <a:pPr lvl="1"/>
            <a:r>
              <a:rPr lang="en-GB" dirty="0" smtClean="0"/>
              <a:t>44% UFO  </a:t>
            </a:r>
            <a:r>
              <a:rPr lang="en-GB" dirty="0" smtClean="0"/>
              <a:t>BLMQI.30L1.B1</a:t>
            </a:r>
          </a:p>
          <a:p>
            <a:pPr lvl="1"/>
            <a:r>
              <a:rPr lang="en-US" dirty="0" smtClean="0"/>
              <a:t>Went up to 51% of dump threshold on TCTVB R8... </a:t>
            </a:r>
            <a:br>
              <a:rPr lang="en-US" dirty="0" smtClean="0"/>
            </a:br>
            <a:r>
              <a:rPr lang="en-US" dirty="0" smtClean="0"/>
              <a:t>Clear vacuum spike. </a:t>
            </a:r>
            <a:r>
              <a:rPr lang="en-US" dirty="0" smtClean="0"/>
              <a:t> Event </a:t>
            </a:r>
            <a:r>
              <a:rPr lang="en-US" dirty="0" smtClean="0"/>
              <a:t>seen on the BRAN on R8! </a:t>
            </a:r>
            <a:endParaRPr lang="en-US" dirty="0" smtClean="0"/>
          </a:p>
          <a:p>
            <a:pPr lvl="1"/>
            <a:r>
              <a:rPr lang="en-US" dirty="0" smtClean="0"/>
              <a:t>Orbit </a:t>
            </a:r>
            <a:r>
              <a:rPr lang="en-US" dirty="0" smtClean="0"/>
              <a:t>has a very different reading in IP7 from before - temperature effect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Performance not brilliant - blown-up trailing bunches, trailing trains…</a:t>
            </a:r>
            <a:endParaRPr lang="en-GB" dirty="0" smtClean="0"/>
          </a:p>
          <a:p>
            <a:endParaRPr lang="en-GB" dirty="0" smtClean="0"/>
          </a:p>
          <a:p>
            <a:pPr lvl="1">
              <a:buNone/>
            </a:pP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29/04/2011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Emittances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29/04/2011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20" y="764630"/>
            <a:ext cx="8316371" cy="54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516270" y="6457890"/>
            <a:ext cx="2520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Reyes Alemany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Bunch instabilities seen by ADT pick ups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29/04/2011</a:t>
            </a:r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00" y="76463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70" y="249287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47506</TotalTime>
  <Words>300</Words>
  <Application>Microsoft Office PowerPoint</Application>
  <PresentationFormat>On-screen Show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Pixel</vt:lpstr>
      <vt:lpstr>Fill 1743 </vt:lpstr>
      <vt:lpstr>Specific luminosities</vt:lpstr>
      <vt:lpstr>Beam spot</vt:lpstr>
      <vt:lpstr>Thursday morning</vt:lpstr>
      <vt:lpstr>Dumped on long running sum TCTVb.4R8 </vt:lpstr>
      <vt:lpstr>Vacuum layout R8</vt:lpstr>
      <vt:lpstr>Thursday continued</vt:lpstr>
      <vt:lpstr>Emittances</vt:lpstr>
      <vt:lpstr>Bunch instabilities seen by ADT pick ups</vt:lpstr>
      <vt:lpstr>Thursday continued</vt:lpstr>
      <vt:lpstr>Fill 1745</vt:lpstr>
      <vt:lpstr>450 GeV - tactics</vt:lpstr>
      <vt:lpstr>BSRT in stable beams</vt:lpstr>
      <vt:lpstr>Night shift summary</vt:lpstr>
      <vt:lpstr>Incoming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2694</cp:revision>
  <dcterms:created xsi:type="dcterms:W3CDTF">2010-07-26T05:43:59Z</dcterms:created>
  <dcterms:modified xsi:type="dcterms:W3CDTF">2011-04-29T07:51:00Z</dcterms:modified>
</cp:coreProperties>
</file>