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4"/>
  </p:notesMasterIdLst>
  <p:handoutMasterIdLst>
    <p:handoutMasterId r:id="rId25"/>
  </p:handoutMasterIdLst>
  <p:sldIdLst>
    <p:sldId id="1182" r:id="rId2"/>
    <p:sldId id="1202" r:id="rId3"/>
    <p:sldId id="1188" r:id="rId4"/>
    <p:sldId id="1189" r:id="rId5"/>
    <p:sldId id="1191" r:id="rId6"/>
    <p:sldId id="1203" r:id="rId7"/>
    <p:sldId id="1187" r:id="rId8"/>
    <p:sldId id="1204" r:id="rId9"/>
    <p:sldId id="1184" r:id="rId10"/>
    <p:sldId id="1190" r:id="rId11"/>
    <p:sldId id="1195" r:id="rId12"/>
    <p:sldId id="1194" r:id="rId13"/>
    <p:sldId id="1192" r:id="rId14"/>
    <p:sldId id="1185" r:id="rId15"/>
    <p:sldId id="1205" r:id="rId16"/>
    <p:sldId id="1186" r:id="rId17"/>
    <p:sldId id="1196" r:id="rId18"/>
    <p:sldId id="1197" r:id="rId19"/>
    <p:sldId id="1198" r:id="rId20"/>
    <p:sldId id="1199" r:id="rId21"/>
    <p:sldId id="1206" r:id="rId22"/>
    <p:sldId id="1201" r:id="rId23"/>
  </p:sldIdLst>
  <p:sldSz cx="9144000" cy="6858000" type="screen4x3"/>
  <p:notesSz cx="6797675" cy="9928225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4FBE"/>
    <a:srgbClr val="B02E9D"/>
    <a:srgbClr val="0000FF"/>
    <a:srgbClr val="008000"/>
    <a:srgbClr val="FF0000"/>
    <a:srgbClr val="FFFF99"/>
    <a:srgbClr val="CC0066"/>
    <a:srgbClr val="99FF99"/>
    <a:srgbClr val="FFCCCC"/>
    <a:srgbClr val="9F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7" autoAdjust="0"/>
    <p:restoredTop sz="95267" autoAdjust="0"/>
  </p:normalViewPr>
  <p:slideViewPr>
    <p:cSldViewPr>
      <p:cViewPr varScale="1">
        <p:scale>
          <a:sx n="97" d="100"/>
          <a:sy n="97" d="100"/>
        </p:scale>
        <p:origin x="-1424" y="-96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5/2/11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Weekend – brief resume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420" y="1052670"/>
            <a:ext cx="8353160" cy="4320600"/>
          </a:xfrm>
        </p:spPr>
        <p:txBody>
          <a:bodyPr/>
          <a:lstStyle/>
          <a:p>
            <a:r>
              <a:rPr lang="en-US" dirty="0"/>
              <a:t>Lost ramp for physics around 2:30 </a:t>
            </a:r>
            <a:r>
              <a:rPr lang="en-US" dirty="0" smtClean="0"/>
              <a:t>Saturday</a:t>
            </a:r>
          </a:p>
          <a:p>
            <a:pPr lvl="1"/>
            <a:r>
              <a:rPr lang="en-US" dirty="0" smtClean="0"/>
              <a:t>Vacuum </a:t>
            </a:r>
            <a:r>
              <a:rPr lang="en-US" dirty="0"/>
              <a:t>spike - R2.</a:t>
            </a:r>
            <a:endParaRPr lang="en-US" dirty="0" smtClean="0"/>
          </a:p>
          <a:p>
            <a:r>
              <a:rPr lang="en-US" dirty="0" smtClean="0"/>
              <a:t>Short fill overnight Friday to Saturday (1748) lost to trip of ROD.A12B1 </a:t>
            </a:r>
            <a:endParaRPr lang="en-US" dirty="0"/>
          </a:p>
          <a:p>
            <a:r>
              <a:rPr lang="en-US" dirty="0" smtClean="0"/>
              <a:t>Access for power converter repair</a:t>
            </a:r>
          </a:p>
          <a:p>
            <a:r>
              <a:rPr lang="en-US" dirty="0" smtClean="0"/>
              <a:t>Saturday early afternoon: Stable beams (1749)</a:t>
            </a:r>
          </a:p>
          <a:p>
            <a:r>
              <a:rPr lang="en-US" dirty="0" smtClean="0"/>
              <a:t>Lost to BLM communication problem ~16 hours later</a:t>
            </a:r>
          </a:p>
          <a:p>
            <a:r>
              <a:rPr lang="en-US" dirty="0" smtClean="0"/>
              <a:t>Sunday morning</a:t>
            </a:r>
            <a:r>
              <a:rPr lang="en-GB" dirty="0" smtClean="0"/>
              <a:t>: access for QPS controller reset</a:t>
            </a:r>
            <a:r>
              <a:rPr lang="en-US" dirty="0" smtClean="0"/>
              <a:t>, vacuum pump repair - inner triplet L5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7530" y="5661310"/>
            <a:ext cx="6264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Thanks to Mirko &amp; Louis, Verena &amp; Ron, </a:t>
            </a:r>
            <a:r>
              <a:rPr lang="en-GB" dirty="0" err="1" smtClean="0"/>
              <a:t>Giula</a:t>
            </a:r>
            <a:r>
              <a:rPr lang="en-GB" dirty="0" smtClean="0"/>
              <a:t> &amp; GHH for holding it together over the weekend!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W17 physics fills – Thursday to Monday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30/04/2011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580247"/>
              </p:ext>
            </p:extLst>
          </p:nvPr>
        </p:nvGraphicFramePr>
        <p:xfrm>
          <a:off x="251400" y="1268700"/>
          <a:ext cx="8641199" cy="307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831"/>
                <a:gridCol w="1183469"/>
                <a:gridCol w="1090058"/>
                <a:gridCol w="872047"/>
                <a:gridCol w="451879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Stable</a:t>
                      </a:r>
                      <a:br>
                        <a:rPr lang="en-GB" sz="1600" dirty="0" smtClean="0"/>
                      </a:br>
                      <a:r>
                        <a:rPr lang="en-GB" sz="1600" dirty="0" smtClean="0"/>
                        <a:t>beams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Peak [e32]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Int</a:t>
                      </a:r>
                      <a:r>
                        <a:rPr lang="en-GB" sz="1600" dirty="0" smtClean="0"/>
                        <a:t/>
                      </a:r>
                      <a:br>
                        <a:rPr lang="en-GB" sz="1600" dirty="0" smtClean="0"/>
                      </a:br>
                      <a:r>
                        <a:rPr lang="en-GB" sz="1600" dirty="0" err="1" smtClean="0"/>
                        <a:t>Lumi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EOF</a:t>
                      </a:r>
                      <a:r>
                        <a:rPr lang="en-GB" sz="1600" baseline="0" dirty="0" smtClean="0"/>
                        <a:t> reason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1744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43m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Fuse blew in the FE </a:t>
                      </a:r>
                      <a:r>
                        <a:rPr lang="en-US" dirty="0" err="1" smtClean="0"/>
                        <a:t>ctlxtim</a:t>
                      </a:r>
                      <a:r>
                        <a:rPr lang="en-US" dirty="0" smtClean="0"/>
                        <a:t> in a CCR rack,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1745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13h 22m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26.0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OP dump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1748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1h 49m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Octupole circuit ROD.A12B1 tripped due to fault in the auxiliary power supply.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1749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15h 53m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BLM </a:t>
                      </a:r>
                      <a:r>
                        <a:rPr lang="en-GB" dirty="0" err="1" smtClean="0"/>
                        <a:t>comms</a:t>
                      </a:r>
                      <a:r>
                        <a:rPr lang="en-GB" dirty="0" smtClean="0"/>
                        <a:t>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1750/3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1h 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TCT</a:t>
                      </a:r>
                      <a:r>
                        <a:rPr lang="en-GB" baseline="0" dirty="0" smtClean="0"/>
                        <a:t> position interlock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1755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Still in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8.84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16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t="5398" r="20112" b="16194"/>
          <a:stretch>
            <a:fillRect/>
          </a:stretch>
        </p:blipFill>
        <p:spPr>
          <a:xfrm>
            <a:off x="381000" y="1329835"/>
            <a:ext cx="6544490" cy="4927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t="11352" b="51082"/>
          <a:stretch>
            <a:fillRect/>
          </a:stretch>
        </p:blipFill>
        <p:spPr>
          <a:xfrm>
            <a:off x="6019800" y="152401"/>
            <a:ext cx="2632438" cy="672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4572000"/>
            <a:ext cx="167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losses on ramp</a:t>
            </a:r>
            <a:endParaRPr lang="en-US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641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t="11352" b="51082"/>
          <a:stretch>
            <a:fillRect/>
          </a:stretch>
        </p:blipFill>
        <p:spPr>
          <a:xfrm>
            <a:off x="6400800" y="152401"/>
            <a:ext cx="2251438" cy="5752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57200"/>
            <a:ext cx="3707714" cy="4462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bunch intensity distribution</a:t>
            </a:r>
            <a:endParaRPr lang="en-US" sz="23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 t="36787" b="30540"/>
          <a:stretch>
            <a:fillRect/>
          </a:stretch>
        </p:blipFill>
        <p:spPr>
          <a:xfrm>
            <a:off x="533400" y="1066800"/>
            <a:ext cx="8001000" cy="22242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rcRect l="23932" t="55758" b="5396"/>
          <a:stretch>
            <a:fillRect/>
          </a:stretch>
        </p:blipFill>
        <p:spPr>
          <a:xfrm>
            <a:off x="228601" y="4698332"/>
            <a:ext cx="5791200" cy="21596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rcRect l="21938" t="52160" b="2698"/>
          <a:stretch>
            <a:fillRect/>
          </a:stretch>
        </p:blipFill>
        <p:spPr>
          <a:xfrm>
            <a:off x="3276600" y="3429000"/>
            <a:ext cx="5334000" cy="22801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5791200"/>
            <a:ext cx="2843514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bunch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emittance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distribution after 6h run</a:t>
            </a:r>
            <a:endParaRPr lang="en-US" sz="2000" b="1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989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Timeouts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extraction S34</a:t>
            </a:r>
          </a:p>
          <a:p>
            <a:r>
              <a:rPr lang="en-US" dirty="0" smtClean="0"/>
              <a:t>Cryogenics</a:t>
            </a:r>
          </a:p>
          <a:p>
            <a:pPr lvl="1"/>
            <a:r>
              <a:rPr lang="en-US" dirty="0" smtClean="0"/>
              <a:t>Compressor stop – quick recovery</a:t>
            </a:r>
          </a:p>
          <a:p>
            <a:pPr lvl="1"/>
            <a:r>
              <a:rPr lang="en-US" dirty="0" smtClean="0"/>
              <a:t>Access for filter de-ice </a:t>
            </a:r>
          </a:p>
          <a:p>
            <a:pPr lvl="1"/>
            <a:r>
              <a:rPr lang="en-US" dirty="0" smtClean="0"/>
              <a:t>Turbine cooling fault</a:t>
            </a:r>
          </a:p>
          <a:p>
            <a:r>
              <a:rPr lang="en-US" dirty="0" smtClean="0"/>
              <a:t>Atlas</a:t>
            </a:r>
          </a:p>
          <a:p>
            <a:r>
              <a:rPr lang="en-US" dirty="0"/>
              <a:t>Power glitch...ALICE both magnets, ATLAS both magnets and RF tripped. Lost 6 sectors and the undulator R4. </a:t>
            </a:r>
            <a:endParaRPr lang="en-US" dirty="0" smtClean="0"/>
          </a:p>
          <a:p>
            <a:r>
              <a:rPr lang="en-US" dirty="0" smtClean="0"/>
              <a:t>QPS controller resets…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30/04/2011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7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430" y="980660"/>
            <a:ext cx="8229600" cy="5111750"/>
          </a:xfrm>
        </p:spPr>
        <p:txBody>
          <a:bodyPr/>
          <a:lstStyle/>
          <a:p>
            <a:r>
              <a:rPr lang="en-GB" dirty="0" smtClean="0"/>
              <a:t>Dynamic b3 correction</a:t>
            </a:r>
          </a:p>
          <a:p>
            <a:r>
              <a:rPr lang="en-GB" dirty="0" smtClean="0"/>
              <a:t>Transverse CBI at 450 GeV</a:t>
            </a:r>
          </a:p>
          <a:p>
            <a:r>
              <a:rPr lang="en-GB" dirty="0" smtClean="0"/>
              <a:t>Energy extraction – S34</a:t>
            </a:r>
          </a:p>
          <a:p>
            <a:r>
              <a:rPr lang="en-GB" dirty="0" smtClean="0"/>
              <a:t>Vacuum R2 and R8</a:t>
            </a:r>
          </a:p>
          <a:p>
            <a:r>
              <a:rPr lang="en-GB" dirty="0" smtClean="0"/>
              <a:t>AGK</a:t>
            </a:r>
          </a:p>
          <a:p>
            <a:r>
              <a:rPr lang="en-US" dirty="0" smtClean="0"/>
              <a:t>PM25 – sensitive - patrol lost*N</a:t>
            </a:r>
          </a:p>
          <a:p>
            <a:r>
              <a:rPr lang="en-US" dirty="0" smtClean="0"/>
              <a:t>BPM front-end memory </a:t>
            </a:r>
          </a:p>
          <a:p>
            <a:pPr lvl="1"/>
            <a:r>
              <a:rPr lang="en-US" dirty="0" smtClean="0"/>
              <a:t>Flying blind in the ramp</a:t>
            </a:r>
          </a:p>
          <a:p>
            <a:r>
              <a:rPr lang="en-US" dirty="0" smtClean="0"/>
              <a:t>Plenty of problems with communication/DIP servers: energy plots on page 1</a:t>
            </a:r>
          </a:p>
          <a:p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30/04/2011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 b3 correction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44401" y="3228945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550" y="1412720"/>
            <a:ext cx="60769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67680" y="5733320"/>
            <a:ext cx="4464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Chromaticity swing at injection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Chromaticity at 450 GeV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30/04/2011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70" y="836640"/>
            <a:ext cx="6912960" cy="508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48080" y="6093370"/>
            <a:ext cx="3168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Marek Strzelczyk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Thursday morning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5111750"/>
          </a:xfrm>
        </p:spPr>
        <p:txBody>
          <a:bodyPr/>
          <a:lstStyle/>
          <a:p>
            <a:r>
              <a:rPr lang="en-GB" dirty="0" smtClean="0"/>
              <a:t>Fill lost to slow beam loss on vacuum pressure bump R8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90" y="1556740"/>
            <a:ext cx="7489040" cy="461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29/04/2011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5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Dumped on long running sum TCTVb.4R8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29/04/2011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560" y="764630"/>
            <a:ext cx="6345960" cy="480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520" y="5733320"/>
            <a:ext cx="6840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LHCb confirms that it was a real event, their BCM had a </a:t>
            </a:r>
            <a:br>
              <a:rPr lang="en-US" dirty="0" smtClean="0"/>
            </a:br>
            <a:r>
              <a:rPr lang="en-US" dirty="0" smtClean="0"/>
              <a:t>similar signature as the losses on the </a:t>
            </a:r>
            <a:r>
              <a:rPr lang="en-US" dirty="0" err="1" smtClean="0"/>
              <a:t>TCTVb</a:t>
            </a:r>
            <a:r>
              <a:rPr lang="en-US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34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Vacuum layout R8 &amp; R2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29/04/2011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20"/>
            <a:ext cx="9036620" cy="22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30"/>
            <a:ext cx="8927086" cy="266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661310"/>
            <a:ext cx="504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Interlock level increase to 2e-6 in all triplets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Switched on the solenoids in point 2.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220" y="6021360"/>
            <a:ext cx="266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Giuseppe Bregliozzi</a:t>
            </a:r>
            <a:br>
              <a:rPr lang="it-IT" dirty="0" smtClean="0"/>
            </a:br>
            <a:r>
              <a:rPr lang="it-IT" dirty="0" smtClean="0"/>
              <a:t>Giulia Lanza</a:t>
            </a:r>
          </a:p>
        </p:txBody>
      </p:sp>
    </p:spTree>
    <p:extLst>
      <p:ext uri="{BB962C8B-B14F-4D97-AF65-F5344CB8AC3E}">
        <p14:creationId xmlns:p14="http://schemas.microsoft.com/office/powerpoint/2010/main" val="419757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Last night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80660"/>
            <a:ext cx="8229600" cy="5111750"/>
          </a:xfrm>
        </p:spPr>
        <p:txBody>
          <a:bodyPr/>
          <a:lstStyle/>
          <a:p>
            <a:r>
              <a:rPr lang="en-US" dirty="0" smtClean="0"/>
              <a:t>Set-up for 768 bunches</a:t>
            </a:r>
          </a:p>
          <a:p>
            <a:pPr lvl="1"/>
            <a:r>
              <a:rPr lang="en-US" dirty="0" smtClean="0"/>
              <a:t>Lost first go at top of ramp with MKI UFO  L2</a:t>
            </a:r>
          </a:p>
          <a:p>
            <a:pPr lvl="1"/>
            <a:r>
              <a:rPr lang="en-US" dirty="0" smtClean="0"/>
              <a:t>Into stable beams 19:00 Sunday </a:t>
            </a:r>
          </a:p>
          <a:p>
            <a:pPr lvl="1"/>
            <a:r>
              <a:rPr lang="en-US" dirty="0" smtClean="0"/>
              <a:t>20:30 lost to collimator position interlock on TCTs point 1 beam 1.  SEE strongly suspected </a:t>
            </a:r>
          </a:p>
          <a:p>
            <a:pPr lvl="1"/>
            <a:r>
              <a:rPr lang="en-US" dirty="0" smtClean="0"/>
              <a:t>Communication lost on QPS controller for MB.A32L4 - access</a:t>
            </a:r>
            <a:endParaRPr lang="en-GB" dirty="0" smtClean="0"/>
          </a:p>
          <a:p>
            <a:r>
              <a:rPr lang="en-US" dirty="0" err="1" smtClean="0"/>
              <a:t>Precycled</a:t>
            </a:r>
            <a:r>
              <a:rPr lang="en-US" dirty="0" smtClean="0"/>
              <a:t> and stayed forever at injection, first to verify the </a:t>
            </a:r>
            <a:r>
              <a:rPr lang="en-US" dirty="0" err="1" smtClean="0"/>
              <a:t>chroma</a:t>
            </a:r>
            <a:r>
              <a:rPr lang="en-US" dirty="0" smtClean="0"/>
              <a:t> (FIDEL corrections made it very stable) and afterwards for a PSB problem. </a:t>
            </a:r>
            <a:br>
              <a:rPr lang="en-US" dirty="0" smtClean="0"/>
            </a:br>
            <a:r>
              <a:rPr lang="en-US" dirty="0" smtClean="0"/>
              <a:t>Finally decided to fill despite the fact that the beam was not perfect as the piquet + the experts could not do better.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30/04/2011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AGK 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764630"/>
            <a:ext cx="8229600" cy="5111750"/>
          </a:xfrm>
        </p:spPr>
        <p:txBody>
          <a:bodyPr/>
          <a:lstStyle/>
          <a:p>
            <a:r>
              <a:rPr lang="en-US" dirty="0" smtClean="0"/>
              <a:t>Following 72 bunches straight onto the TDI</a:t>
            </a:r>
          </a:p>
          <a:p>
            <a:endParaRPr lang="en-US" dirty="0" smtClean="0"/>
          </a:p>
          <a:p>
            <a:r>
              <a:rPr lang="en-US" dirty="0" smtClean="0"/>
              <a:t>Conclusion: AGK for B2 (which had the missing pre-pulse on 27/04/2011) seems to be fine and has a margin of 5 * 2.5 ns = 12.5 ns which should be sufficient for the system to be reliable. No changes relative to initial set-up on 11/03/2011. 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16020" y="4077090"/>
            <a:ext cx="3576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Etienne Carlier, Jan Uythoven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87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QPS controllers – regular access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The collimator system for these two TCTs has rebooted by itself – strongly suspect SEE.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See Roberto Losito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30/04/2011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30/04/2011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0" y="908650"/>
            <a:ext cx="8458557" cy="12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27730" y="5877340"/>
            <a:ext cx="5832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Number of issues – SEEs being probably the one with the potential to hit availability…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9440" y="2420860"/>
            <a:ext cx="7561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 the back of excellent availability, great machine performance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20" y="2924930"/>
            <a:ext cx="3744520" cy="269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430" y="2924930"/>
            <a:ext cx="3590530" cy="258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668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1749 – overnight Saturday </a:t>
            </a:r>
            <a:r>
              <a:rPr lang="en-GB" smtClean="0"/>
              <a:t>to Sunday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30/04/2011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3460" y="692620"/>
          <a:ext cx="7489040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08640"/>
                <a:gridCol w="28804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Peak</a:t>
                      </a:r>
                      <a:r>
                        <a:rPr lang="en-GB" baseline="0" dirty="0" smtClean="0"/>
                        <a:t> luminosity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~6.9 e32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Integrated</a:t>
                      </a:r>
                      <a:r>
                        <a:rPr lang="en-GB" baseline="0" dirty="0" smtClean="0"/>
                        <a:t> luminosity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~29.7 pb-1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Stable beams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 hours 53 minutes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Colliding</a:t>
                      </a:r>
                      <a:r>
                        <a:rPr lang="en-GB" baseline="0" dirty="0" smtClean="0"/>
                        <a:t> bunches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598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Average</a:t>
                      </a:r>
                      <a:r>
                        <a:rPr lang="en-GB" baseline="0" dirty="0" smtClean="0"/>
                        <a:t> emittance from luminosity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~2.5 micron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00" y="2636890"/>
            <a:ext cx="5594725" cy="402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917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30/04/2011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80" y="3645030"/>
            <a:ext cx="740886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480" y="692620"/>
            <a:ext cx="74279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46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 – L2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30/04/2011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470" y="836640"/>
            <a:ext cx="7514060" cy="56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8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</a:t>
            </a:r>
            <a:r>
              <a:rPr lang="en-US" dirty="0" smtClean="0"/>
              <a:t>Not bad in the end”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30/04/2011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90" y="692620"/>
            <a:ext cx="7345020" cy="534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72250" y="6309400"/>
            <a:ext cx="180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Giulia Papotti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Summary week 17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30/04/2011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9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Delivered </a:t>
            </a:r>
            <a:r>
              <a:rPr lang="en-US" dirty="0" err="1" smtClean="0"/>
              <a:t>lumi</a:t>
            </a:r>
            <a:r>
              <a:rPr lang="en-US" dirty="0" smtClean="0"/>
              <a:t> over the last 7 days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30/04/2011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90" y="736631"/>
            <a:ext cx="7201000" cy="573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W17 physics fills – Monday to Thursday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30/04/2011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855766"/>
              </p:ext>
            </p:extLst>
          </p:nvPr>
        </p:nvGraphicFramePr>
        <p:xfrm>
          <a:off x="323410" y="1412720"/>
          <a:ext cx="8497179" cy="324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885"/>
                <a:gridCol w="1182216"/>
                <a:gridCol w="1275085"/>
                <a:gridCol w="857513"/>
                <a:gridCol w="444348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Stable</a:t>
                      </a:r>
                      <a:br>
                        <a:rPr lang="en-GB" sz="1600" dirty="0" smtClean="0"/>
                      </a:br>
                      <a:r>
                        <a:rPr lang="en-GB" sz="1600" dirty="0" smtClean="0"/>
                        <a:t>beams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Peak [e32]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Int</a:t>
                      </a:r>
                      <a:r>
                        <a:rPr lang="en-GB" sz="1600" dirty="0" smtClean="0"/>
                        <a:t/>
                      </a:r>
                      <a:br>
                        <a:rPr lang="en-GB" sz="1600" dirty="0" smtClean="0"/>
                      </a:br>
                      <a:r>
                        <a:rPr lang="en-GB" sz="1600" dirty="0" err="1" smtClean="0"/>
                        <a:t>Lumi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EOF</a:t>
                      </a:r>
                      <a:r>
                        <a:rPr lang="en-GB" sz="1600" baseline="0" dirty="0" smtClean="0"/>
                        <a:t> reason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1735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16h 34m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OP dump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1736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7h 4m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Slow loss in all of IR8,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high vacuum spikes to 1E-6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1737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5h 7m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4.71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anticipating loss of </a:t>
                      </a:r>
                      <a:r>
                        <a:rPr lang="en-US" dirty="0" err="1" smtClean="0"/>
                        <a:t>cryo</a:t>
                      </a:r>
                      <a:r>
                        <a:rPr lang="en-US" dirty="0" smtClean="0"/>
                        <a:t> maintain.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1739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7h 44m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 of </a:t>
                      </a:r>
                      <a:r>
                        <a:rPr lang="en-US" dirty="0" err="1" smtClean="0"/>
                        <a:t>cryo</a:t>
                      </a:r>
                      <a:r>
                        <a:rPr lang="en-US" dirty="0" smtClean="0"/>
                        <a:t> in S78 (and later 81) due to fault on cooling of turbine.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1743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10h 2m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 Loss due to vacuum spike in IR8, triggering the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BLM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TCTVB.4R8 - 20 s RS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49169</TotalTime>
  <Words>911</Words>
  <Application>Microsoft Macintosh PowerPoint</Application>
  <PresentationFormat>On-screen Show (4:3)</PresentationFormat>
  <Paragraphs>185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Pixel</vt:lpstr>
      <vt:lpstr>Weekend – brief resume</vt:lpstr>
      <vt:lpstr>Last night</vt:lpstr>
      <vt:lpstr>Fill 1749 – overnight Saturday to Sunday</vt:lpstr>
      <vt:lpstr>PowerPoint Presentation</vt:lpstr>
      <vt:lpstr>UFO – L2</vt:lpstr>
      <vt:lpstr>“Not bad in the end”</vt:lpstr>
      <vt:lpstr>Brief Summary week 17</vt:lpstr>
      <vt:lpstr>Delivered lumi over the last 7 days</vt:lpstr>
      <vt:lpstr>W17 physics fills – Monday to Thursday</vt:lpstr>
      <vt:lpstr>W17 physics fills – Thursday to Monday</vt:lpstr>
      <vt:lpstr>PowerPoint Presentation</vt:lpstr>
      <vt:lpstr>PowerPoint Presentation</vt:lpstr>
      <vt:lpstr>Timeouts</vt:lpstr>
      <vt:lpstr>Issues</vt:lpstr>
      <vt:lpstr>Dynamic b3 correction</vt:lpstr>
      <vt:lpstr>Chromaticity at 450 GeV</vt:lpstr>
      <vt:lpstr>Thursday morning</vt:lpstr>
      <vt:lpstr>Dumped on long running sum TCTVb.4R8 </vt:lpstr>
      <vt:lpstr>Vacuum layout R8 &amp; R2</vt:lpstr>
      <vt:lpstr>AGK check</vt:lpstr>
      <vt:lpstr>SEUs</vt:lpstr>
      <vt:lpstr>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Mike Lamont</cp:lastModifiedBy>
  <cp:revision>2772</cp:revision>
  <dcterms:created xsi:type="dcterms:W3CDTF">2010-07-26T05:43:59Z</dcterms:created>
  <dcterms:modified xsi:type="dcterms:W3CDTF">2011-05-02T08:46:11Z</dcterms:modified>
</cp:coreProperties>
</file>