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673" r:id="rId2"/>
    <p:sldId id="746" r:id="rId3"/>
    <p:sldId id="752" r:id="rId4"/>
    <p:sldId id="758" r:id="rId5"/>
    <p:sldId id="761" r:id="rId6"/>
    <p:sldId id="759" r:id="rId7"/>
    <p:sldId id="722" r:id="rId8"/>
    <p:sldId id="760" r:id="rId9"/>
    <p:sldId id="757" r:id="rId10"/>
    <p:sldId id="762" r:id="rId11"/>
    <p:sldId id="763" r:id="rId12"/>
    <p:sldId id="764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3882" autoAdjust="0"/>
  </p:normalViewPr>
  <p:slideViewPr>
    <p:cSldViewPr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4/22/2011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#LHC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21/4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2057400"/>
          </a:xfrm>
        </p:spPr>
        <p:txBody>
          <a:bodyPr/>
          <a:lstStyle/>
          <a:p>
            <a:pPr lvl="0"/>
            <a:r>
              <a:rPr lang="en-US" sz="2000" dirty="0" smtClean="0"/>
              <a:t>07:30: End of fill #1727. Beam dumped. ALICE compensator magnet fault. Delivered ~6.7 pb</a:t>
            </a:r>
            <a:r>
              <a:rPr lang="en-US" sz="2000" baseline="30000" dirty="0" smtClean="0"/>
              <a:t>-1 </a:t>
            </a:r>
            <a:r>
              <a:rPr lang="en-US" sz="2000" dirty="0" smtClean="0"/>
              <a:t>in 7.5 h. </a:t>
            </a:r>
          </a:p>
          <a:p>
            <a:pPr lvl="0"/>
            <a:r>
              <a:rPr lang="en-US" sz="2000" dirty="0" smtClean="0"/>
              <a:t>11:30 Stable beam #1728. </a:t>
            </a:r>
            <a:r>
              <a:rPr lang="en-US" sz="2000" b="1" dirty="0" smtClean="0"/>
              <a:t>480  bunches/beam.</a:t>
            </a:r>
            <a:r>
              <a:rPr lang="en-US" sz="2000" dirty="0" smtClean="0"/>
              <a:t> Initial luminosity up to </a:t>
            </a:r>
            <a:r>
              <a:rPr lang="en-US" sz="2000" b="1" dirty="0" smtClean="0"/>
              <a:t>~4.0x10</a:t>
            </a:r>
            <a:r>
              <a:rPr lang="en-US" sz="2000" b="1" baseline="30000" dirty="0" smtClean="0"/>
              <a:t>32</a:t>
            </a:r>
            <a:r>
              <a:rPr lang="en-US" sz="2000" b="1" dirty="0" smtClean="0"/>
              <a:t> cm</a:t>
            </a:r>
            <a:r>
              <a:rPr lang="en-US" sz="2000" b="1" baseline="30000" dirty="0" smtClean="0"/>
              <a:t>-2</a:t>
            </a:r>
            <a:r>
              <a:rPr lang="en-US" sz="2000" b="1" dirty="0" smtClean="0"/>
              <a:t> s</a:t>
            </a:r>
            <a:r>
              <a:rPr lang="en-US" sz="2000" b="1" baseline="30000" dirty="0" smtClean="0"/>
              <a:t>-1</a:t>
            </a:r>
            <a:r>
              <a:rPr lang="en-US" sz="2000" dirty="0" smtClean="0"/>
              <a:t>. </a:t>
            </a:r>
          </a:p>
          <a:p>
            <a:pPr lvl="0"/>
            <a:r>
              <a:rPr lang="en-US" sz="2000" dirty="0" smtClean="0"/>
              <a:t>20:10 End of physics #1728 - 9.7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in 8.6 h. </a:t>
            </a:r>
            <a:r>
              <a:rPr lang="en-US" sz="2000" b="1" dirty="0" smtClean="0"/>
              <a:t>15.2 pb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 in 24 hours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b="1" dirty="0" smtClean="0"/>
              <a:t>23:55 STABLE BEAMS #1729 - 4.8(ATLAS)/4.4(CMS)x10</a:t>
            </a:r>
            <a:r>
              <a:rPr lang="en-US" sz="2000" b="1" baseline="30000" dirty="0" smtClean="0"/>
              <a:t>32</a:t>
            </a:r>
            <a:r>
              <a:rPr lang="en-US" sz="2000" b="1" dirty="0" smtClean="0"/>
              <a:t> cm</a:t>
            </a:r>
            <a:r>
              <a:rPr lang="en-US" sz="2000" b="1" baseline="30000" dirty="0" smtClean="0"/>
              <a:t>-2</a:t>
            </a:r>
            <a:r>
              <a:rPr lang="en-US" sz="2000" b="1" dirty="0" smtClean="0"/>
              <a:t>s</a:t>
            </a:r>
            <a:r>
              <a:rPr lang="en-US" sz="2000" b="1" baseline="30000" dirty="0" smtClean="0"/>
              <a:t>-1 </a:t>
            </a:r>
            <a:r>
              <a:rPr lang="en-US" sz="2000" b="1" dirty="0" smtClean="0"/>
              <a:t>WORLD RECORD IN PEAK LUMINOSITY IN A HADRON COLLIDER</a:t>
            </a:r>
          </a:p>
          <a:p>
            <a:pPr lvl="0"/>
            <a:r>
              <a:rPr lang="en-US" sz="2000" dirty="0" smtClean="0"/>
              <a:t>06:55 Beam dump (</a:t>
            </a:r>
            <a:r>
              <a:rPr lang="en-US" sz="2000" dirty="0" err="1" smtClean="0"/>
              <a:t>LHCb</a:t>
            </a:r>
            <a:r>
              <a:rPr lang="en-US" sz="2000" dirty="0" smtClean="0"/>
              <a:t> </a:t>
            </a:r>
            <a:r>
              <a:rPr lang="en-US" sz="2000" dirty="0" smtClean="0"/>
              <a:t>movement – stable beam flag glitch?). </a:t>
            </a:r>
            <a:r>
              <a:rPr lang="en-US" sz="2000" dirty="0" smtClean="0"/>
              <a:t>End of physics #1729 - ~9pb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after 7 hours. We have now </a:t>
            </a:r>
            <a:r>
              <a:rPr lang="en-US" sz="2000" smtClean="0"/>
              <a:t>~</a:t>
            </a:r>
            <a:r>
              <a:rPr lang="en-US" sz="2000" smtClean="0"/>
              <a:t>87.8 </a:t>
            </a:r>
            <a:r>
              <a:rPr lang="en-US" sz="2000" dirty="0" smtClean="0"/>
              <a:t>pb</a:t>
            </a:r>
            <a:r>
              <a:rPr lang="en-US" sz="2000" baseline="30000" dirty="0" smtClean="0"/>
              <a:t>-1</a:t>
            </a:r>
            <a:endParaRPr lang="en-US" sz="2000" baseline="30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GB" sz="1600" dirty="0" smtClean="0"/>
          </a:p>
          <a:p>
            <a:pPr lvl="1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Much better beam quality</a:t>
            </a:r>
            <a:r>
              <a:rPr lang="en-GB" sz="2400" dirty="0" smtClean="0"/>
              <a:t>! </a:t>
            </a:r>
            <a:r>
              <a:rPr lang="en-GB" sz="2400" dirty="0" err="1" smtClean="0"/>
              <a:t>Emittance</a:t>
            </a:r>
            <a:r>
              <a:rPr lang="en-GB" sz="2400" dirty="0" smtClean="0"/>
              <a:t> consistent with ~2.5-2.6 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m in collision</a:t>
            </a:r>
            <a:endParaRPr lang="en-GB" sz="2400" dirty="0" smtClean="0"/>
          </a:p>
          <a:p>
            <a:r>
              <a:rPr lang="en-GB" sz="2400" dirty="0" smtClean="0"/>
              <a:t>Very clean ramp and squeeze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#1729</a:t>
            </a:r>
            <a:endParaRPr lang="en-GB" dirty="0"/>
          </a:p>
        </p:txBody>
      </p:sp>
      <p:pic>
        <p:nvPicPr>
          <p:cNvPr id="22530" name="Picture 2" descr="http://elogbook.cern.ch/eLogbook/attach_reader?attach_id=1151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569143" cy="3377565"/>
          </a:xfrm>
          <a:prstGeom prst="rect">
            <a:avLst/>
          </a:prstGeom>
          <a:noFill/>
        </p:spPr>
      </p:pic>
      <p:pic>
        <p:nvPicPr>
          <p:cNvPr id="22532" name="Picture 4" descr="http://elogbook.cern.ch/eLogbook/attach_reader?attach_id=1151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857" y="1905000"/>
            <a:ext cx="4569143" cy="3377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2514600" cy="5257800"/>
          </a:xfrm>
        </p:spPr>
        <p:txBody>
          <a:bodyPr/>
          <a:lstStyle/>
          <a:p>
            <a:r>
              <a:rPr lang="en-GB" sz="2000" dirty="0" smtClean="0"/>
              <a:t>Much better beam quality!</a:t>
            </a:r>
          </a:p>
          <a:p>
            <a:r>
              <a:rPr lang="en-GB" sz="2000" dirty="0" smtClean="0"/>
              <a:t>Very clean ramp and squeeze. Nice distribution in specific </a:t>
            </a:r>
            <a:r>
              <a:rPr lang="en-GB" sz="2000" dirty="0" err="1" smtClean="0"/>
              <a:t>lumi</a:t>
            </a: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#1729</a:t>
            </a:r>
            <a:endParaRPr lang="en-GB" dirty="0"/>
          </a:p>
        </p:txBody>
      </p:sp>
      <p:sp>
        <p:nvSpPr>
          <p:cNvPr id="23554" name="AutoShape 2" descr="https://atlas.web.cern.ch/Atlas/GROUPS/DATAPREPARATION/DataSummary/2011/rundata/run180139/run180139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5" name="Picture 3" descr="\\cern.ch\dfs\Users\a\arduini\Documents\run180139_bcidspe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6440539" cy="3009900"/>
          </a:xfrm>
          <a:prstGeom prst="rect">
            <a:avLst/>
          </a:prstGeom>
          <a:noFill/>
        </p:spPr>
      </p:pic>
      <p:sp>
        <p:nvSpPr>
          <p:cNvPr id="23557" name="AutoShape 5" descr="https://atlas.web.cern.ch/Atlas/GROUPS/DATAPREPARATION/DataSummary/2011/rundata/run180139/run180139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8" name="Picture 6" descr="\\cern.ch\dfs\Users\a\arduini\Documents\run180139_bcidspectr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410" y="990600"/>
            <a:ext cx="660359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Fill for physics with 336 bunches and trains of 72 bunches</a:t>
            </a:r>
          </a:p>
          <a:p>
            <a:r>
              <a:rPr lang="en-GB" sz="2800" dirty="0" smtClean="0"/>
              <a:t>Night: fill for physics with 480 bunches (trains of 36 bunches)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#1728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5105400"/>
            <a:ext cx="8839200" cy="1219200"/>
          </a:xfrm>
        </p:spPr>
        <p:txBody>
          <a:bodyPr/>
          <a:lstStyle/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12290" name="Picture 2" descr="http://elogbook.cern.ch/eLogbook/attach_reader?attach_id=1150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686800" cy="3412186"/>
          </a:xfrm>
          <a:prstGeom prst="rect">
            <a:avLst/>
          </a:prstGeom>
          <a:noFill/>
        </p:spPr>
      </p:pic>
      <p:pic>
        <p:nvPicPr>
          <p:cNvPr id="12292" name="Picture 4" descr="http://elogbook.cern.ch/eLogbook/attach_reader?attach_id=11509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7600950" cy="21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2362200" cy="762000"/>
          </a:xfrm>
        </p:spPr>
        <p:txBody>
          <a:bodyPr/>
          <a:lstStyle/>
          <a:p>
            <a:r>
              <a:rPr lang="en-GB" sz="2000" dirty="0" smtClean="0"/>
              <a:t>ATLAS just on the edge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#1728</a:t>
            </a:r>
            <a:endParaRPr lang="en-GB" dirty="0"/>
          </a:p>
        </p:txBody>
      </p:sp>
      <p:pic>
        <p:nvPicPr>
          <p:cNvPr id="10242" name="Picture 2" descr="http://elogbook.cern.ch/eLogbook/attach_reader?attach_id=1151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6390488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4495800"/>
            <a:ext cx="8610600" cy="1752600"/>
          </a:xfrm>
        </p:spPr>
        <p:txBody>
          <a:bodyPr/>
          <a:lstStyle/>
          <a:p>
            <a:r>
              <a:rPr lang="en-GB" sz="2000" dirty="0" smtClean="0"/>
              <a:t>Still blow-up observed in some of the trains (H &amp; V), particularly Beam 2. Responsible for marginal performance. Bunch intensities on the low side.</a:t>
            </a:r>
          </a:p>
          <a:p>
            <a:r>
              <a:rPr lang="en-GB" sz="2000" dirty="0" smtClean="0"/>
              <a:t>Most of the blow-up observed at injection energy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#1728</a:t>
            </a:r>
            <a:endParaRPr lang="en-GB" dirty="0"/>
          </a:p>
        </p:txBody>
      </p:sp>
      <p:pic>
        <p:nvPicPr>
          <p:cNvPr id="17" name="Picture 2" descr="http://elogbook.cern.ch/eLogbook/attach_reader?attach_id=1151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9092"/>
            <a:ext cx="4569143" cy="3377565"/>
          </a:xfrm>
          <a:prstGeom prst="rect">
            <a:avLst/>
          </a:prstGeom>
          <a:noFill/>
        </p:spPr>
      </p:pic>
      <p:pic>
        <p:nvPicPr>
          <p:cNvPr id="8196" name="Picture 4" descr="http://elogbook.cern.ch/eLogbook/attach_reader?attach_id=1151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42035"/>
            <a:ext cx="4569143" cy="3377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#1728</a:t>
            </a:r>
            <a:endParaRPr lang="en-GB" dirty="0"/>
          </a:p>
        </p:txBody>
      </p:sp>
      <p:sp>
        <p:nvSpPr>
          <p:cNvPr id="21510" name="AutoShape 6" descr="https://atlas.web.cern.ch/Atlas/GROUPS/DATAPREPARATION/DataSummary/2011/filldata/fill1728/fill1728_bcidspec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11" name="Picture 7" descr="\\cern.ch\dfs\Users\a\arduini\Documents\fill1728_bcidspectr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6236724" cy="291465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5715000" y="990600"/>
            <a:ext cx="3200400" cy="5257800"/>
          </a:xfrm>
        </p:spPr>
        <p:txBody>
          <a:bodyPr/>
          <a:lstStyle/>
          <a:p>
            <a:r>
              <a:rPr lang="en-GB" sz="2400" dirty="0" smtClean="0"/>
              <a:t>Blow-up from BSRT consistent with ATLAS observations</a:t>
            </a:r>
            <a:endParaRPr lang="en-GB" sz="2400" dirty="0"/>
          </a:p>
        </p:txBody>
      </p:sp>
      <p:sp>
        <p:nvSpPr>
          <p:cNvPr id="21513" name="AutoShape 9" descr="https://atlas.web.cern.ch/Atlas/GROUPS/DATAPREPARATION/DataSummary/2011/filldata/fill1728/fill1728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14" name="Picture 10" descr="\\cern.ch\dfs\Users\a\arduini\Documents\fill1728_bcidspec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6195961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r>
              <a:rPr lang="en-GB" sz="2000" dirty="0" smtClean="0"/>
              <a:t>Losses mostly affecting Beam 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#1728</a:t>
            </a:r>
            <a:endParaRPr lang="en-GB" dirty="0"/>
          </a:p>
        </p:txBody>
      </p:sp>
      <p:pic>
        <p:nvPicPr>
          <p:cNvPr id="6146" name="Picture 2" descr="http://elogbook.cern.ch/eLogbook/attach_reader?attach_id=1151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8870"/>
            <a:ext cx="4602480" cy="3554730"/>
          </a:xfrm>
          <a:prstGeom prst="rect">
            <a:avLst/>
          </a:prstGeom>
          <a:noFill/>
        </p:spPr>
      </p:pic>
      <p:pic>
        <p:nvPicPr>
          <p:cNvPr id="6148" name="Picture 4" descr="http://elogbook.cern.ch/eLogbook/attach_reader?attach_id=1151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720" y="2362200"/>
            <a:ext cx="4602480" cy="3554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Accelerator Division World Records</a:t>
            </a:r>
          </a:p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/>
              <a:t>World Records</a:t>
            </a:r>
          </a:p>
          <a:p>
            <a:r>
              <a:rPr lang="en-GB" sz="2000" dirty="0" smtClean="0"/>
              <a:t>Antiproton Beam Energy: </a:t>
            </a:r>
            <a:r>
              <a:rPr lang="en-GB" sz="2000" b="1" dirty="0" smtClean="0"/>
              <a:t>980 </a:t>
            </a:r>
            <a:r>
              <a:rPr lang="en-GB" sz="2000" b="1" dirty="0" err="1" smtClean="0"/>
              <a:t>GeV</a:t>
            </a:r>
            <a:r>
              <a:rPr lang="en-GB" sz="2000" dirty="0" smtClean="0"/>
              <a:t>, Now. </a:t>
            </a:r>
            <a:r>
              <a:rPr lang="en-GB" sz="2000" i="1" dirty="0" smtClean="0"/>
              <a:t>In the </a:t>
            </a:r>
            <a:r>
              <a:rPr lang="en-GB" sz="2000" i="1" dirty="0" err="1" smtClean="0"/>
              <a:t>Tevatron</a:t>
            </a:r>
            <a:r>
              <a:rPr lang="en-GB" sz="2000" i="1" dirty="0" smtClean="0"/>
              <a:t> </a:t>
            </a:r>
            <a:endParaRPr lang="en-GB" sz="2000" dirty="0" smtClean="0"/>
          </a:p>
          <a:p>
            <a:r>
              <a:rPr lang="en-GB" sz="2000" dirty="0" smtClean="0"/>
              <a:t>Initial Luminosity: </a:t>
            </a:r>
            <a:r>
              <a:rPr lang="en-GB" sz="2000" b="1" dirty="0" smtClean="0"/>
              <a:t>4.024 E32 [1/cm**2 sec]</a:t>
            </a:r>
            <a:r>
              <a:rPr lang="en-GB" sz="2000" dirty="0" smtClean="0"/>
              <a:t>, 16 April 2010, Store #7747. </a:t>
            </a:r>
            <a:r>
              <a:rPr lang="en-GB" sz="2000" i="1" dirty="0" smtClean="0"/>
              <a:t>This was a Recycler shot and another WORLD RECORD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Beam power in a DC Electron Beam: </a:t>
            </a:r>
            <a:r>
              <a:rPr lang="en-GB" sz="2000" b="1" dirty="0" smtClean="0"/>
              <a:t>7.8 MW</a:t>
            </a:r>
            <a:r>
              <a:rPr lang="en-GB" sz="2000" dirty="0" smtClean="0"/>
              <a:t>, 9 April 2006. </a:t>
            </a:r>
            <a:r>
              <a:rPr lang="en-GB" sz="2000" i="1" dirty="0" smtClean="0"/>
              <a:t>Generated by the Recycler</a:t>
            </a:r>
            <a:r>
              <a:rPr lang="en-GB" sz="2000" dirty="0" smtClean="0"/>
              <a:t> </a:t>
            </a:r>
          </a:p>
          <a:p>
            <a:r>
              <a:rPr lang="en-GB" sz="2000" i="1" dirty="0" smtClean="0"/>
              <a:t>The ISR achieved an initial proton-proton colliding beam luminosity of 1.4E32 [1/(cm**2 sec)] at 31 </a:t>
            </a:r>
            <a:r>
              <a:rPr lang="en-GB" sz="2000" i="1" dirty="0" err="1" smtClean="0"/>
              <a:t>GeV</a:t>
            </a:r>
            <a:r>
              <a:rPr lang="en-GB" sz="2000" i="1" dirty="0" smtClean="0"/>
              <a:t> in 1982. They now have the second highest luminosity for a </a:t>
            </a:r>
            <a:r>
              <a:rPr lang="en-GB" sz="2000" i="1" dirty="0" err="1" smtClean="0"/>
              <a:t>hadron</a:t>
            </a:r>
            <a:r>
              <a:rPr lang="en-GB" sz="2000" i="1" dirty="0" smtClean="0"/>
              <a:t> collider in history</a:t>
            </a:r>
            <a:endParaRPr lang="en-GB" sz="2000" dirty="0" smtClean="0"/>
          </a:p>
          <a:p>
            <a:r>
              <a:rPr lang="en-GB" sz="2000" b="1" dirty="0" smtClean="0"/>
              <a:t>LHC Initial Luminosity World Record?</a:t>
            </a:r>
            <a:r>
              <a:rPr lang="en-GB" sz="2000" dirty="0" smtClean="0"/>
              <a:t> </a:t>
            </a:r>
            <a:r>
              <a:rPr lang="en-GB" sz="2000" i="1" dirty="0" smtClean="0"/>
              <a:t>22 Apr 2011</a:t>
            </a:r>
            <a:r>
              <a:rPr lang="en-GB" sz="2000" dirty="0" smtClean="0"/>
              <a:t> We are awaiting official word from CERN as to whether or not fill number 1728 has set new world record for initial luminosity at a </a:t>
            </a:r>
            <a:r>
              <a:rPr lang="en-GB" sz="2000" dirty="0" err="1" smtClean="0"/>
              <a:t>hadron</a:t>
            </a:r>
            <a:r>
              <a:rPr lang="en-GB" sz="2000" dirty="0" smtClean="0"/>
              <a:t> collider.</a:t>
            </a:r>
          </a:p>
          <a:p>
            <a:r>
              <a:rPr lang="en-GB" sz="2000" dirty="0" smtClean="0">
                <a:hlinkClick r:id="rId2" action="ppaction://hlinkfile"/>
              </a:rPr>
              <a:t>See notes on the progress of the LHC</a:t>
            </a:r>
            <a:r>
              <a:rPr lang="en-GB" sz="2000" dirty="0" smtClean="0"/>
              <a:t>, below.</a:t>
            </a:r>
          </a:p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is watching us….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67500"/>
            <a:ext cx="3629025" cy="22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01000" y="6642100"/>
            <a:ext cx="1143000" cy="228600"/>
          </a:xfrm>
          <a:prstGeom prst="rect">
            <a:avLst/>
          </a:prstGeom>
        </p:spPr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r>
              <a:rPr lang="en-GB" sz="2000" dirty="0" smtClean="0"/>
              <a:t>Minimized chromaticity at injection (difficult as Q’H is increasing and Q’V decreasing with time) </a:t>
            </a:r>
            <a:r>
              <a:rPr lang="en-GB" sz="2000" dirty="0" smtClean="0">
                <a:sym typeface="Wingdings" pitchFamily="2" charset="2"/>
              </a:rPr>
              <a:t> large negative chromaticity at the end of the fill  dump and re-fill</a:t>
            </a:r>
          </a:p>
          <a:p>
            <a:r>
              <a:rPr lang="en-GB" sz="2000" dirty="0" smtClean="0">
                <a:sym typeface="Wingdings" pitchFamily="2" charset="2"/>
              </a:rPr>
              <a:t>Chromaticity set to &lt;2 in both planes</a:t>
            </a:r>
          </a:p>
          <a:p>
            <a:r>
              <a:rPr lang="en-GB" sz="2000" dirty="0" smtClean="0">
                <a:sym typeface="Wingdings" pitchFamily="2" charset="2"/>
              </a:rPr>
              <a:t>Damper V gain increased from 0.18 to 0.25</a:t>
            </a:r>
          </a:p>
          <a:p>
            <a:r>
              <a:rPr lang="en-GB" sz="2000" dirty="0" smtClean="0">
                <a:sym typeface="Wingdings" pitchFamily="2" charset="2"/>
              </a:rPr>
              <a:t>Doubled Damper H gain during the ramp</a:t>
            </a: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#1729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This time no </a:t>
            </a:r>
            <a:r>
              <a:rPr lang="en-GB" sz="2400" dirty="0" smtClean="0"/>
              <a:t>doubt: </a:t>
            </a:r>
            <a:r>
              <a:rPr lang="en-GB" sz="2400" dirty="0" smtClean="0"/>
              <a:t>LHC has achieved the highest peak luminosity </a:t>
            </a:r>
            <a:r>
              <a:rPr lang="en-GB" sz="2400" dirty="0" smtClean="0"/>
              <a:t>fo</a:t>
            </a:r>
            <a:r>
              <a:rPr lang="en-GB" sz="2400" dirty="0" smtClean="0"/>
              <a:t>r an </a:t>
            </a:r>
            <a:r>
              <a:rPr lang="en-GB" sz="2400" dirty="0" err="1" smtClean="0"/>
              <a:t>Hadron</a:t>
            </a:r>
            <a:r>
              <a:rPr lang="en-GB" sz="2400" dirty="0" smtClean="0"/>
              <a:t> collider.</a:t>
            </a: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#1729</a:t>
            </a:r>
            <a:endParaRPr lang="en-GB" dirty="0"/>
          </a:p>
        </p:txBody>
      </p:sp>
      <p:pic>
        <p:nvPicPr>
          <p:cNvPr id="2052" name="Picture 4" descr="http://elogbook.cern.ch/eLogbook/attach_reader?attach_id=1151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5381897" cy="4572000"/>
          </a:xfrm>
          <a:prstGeom prst="rect">
            <a:avLst/>
          </a:prstGeom>
          <a:noFill/>
        </p:spPr>
      </p:pic>
      <p:pic>
        <p:nvPicPr>
          <p:cNvPr id="2054" name="Picture 6" descr="http://elogbook.cern.ch/eLogbook/attach_reader?attach_id=1151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819400"/>
            <a:ext cx="1114425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22638</TotalTime>
  <Words>253</Words>
  <Application>Microsoft Office PowerPoint</Application>
  <PresentationFormat>On-screen Show (4:3)</PresentationFormat>
  <Paragraphs>66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LHCpresentations</vt:lpstr>
      <vt:lpstr>Thursday 21/4 </vt:lpstr>
      <vt:lpstr>#1728</vt:lpstr>
      <vt:lpstr>#1728</vt:lpstr>
      <vt:lpstr>#1728</vt:lpstr>
      <vt:lpstr>#1728</vt:lpstr>
      <vt:lpstr>#1728</vt:lpstr>
      <vt:lpstr>Fermilab is watching us….</vt:lpstr>
      <vt:lpstr>#1729</vt:lpstr>
      <vt:lpstr>#1729</vt:lpstr>
      <vt:lpstr>#1729</vt:lpstr>
      <vt:lpstr>#1729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1914</cp:revision>
  <dcterms:created xsi:type="dcterms:W3CDTF">2010-04-25T23:23:07Z</dcterms:created>
  <dcterms:modified xsi:type="dcterms:W3CDTF">2011-04-22T06:49:25Z</dcterms:modified>
</cp:coreProperties>
</file>