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154" r:id="rId2"/>
    <p:sldId id="1156" r:id="rId3"/>
    <p:sldId id="1157" r:id="rId4"/>
    <p:sldId id="1158" r:id="rId5"/>
    <p:sldId id="1155" r:id="rId6"/>
    <p:sldId id="1153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7" autoAdjust="0"/>
    <p:restoredTop sz="95267" autoAdjust="0"/>
  </p:normalViewPr>
  <p:slideViewPr>
    <p:cSldViewPr>
      <p:cViewPr varScale="1">
        <p:scale>
          <a:sx n="79" d="100"/>
          <a:sy n="79" d="100"/>
        </p:scale>
        <p:origin x="-762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12/04/2011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12/04/2011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14.04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544770"/>
          </a:xfrm>
        </p:spPr>
        <p:txBody>
          <a:bodyPr/>
          <a:lstStyle/>
          <a:p>
            <a:pPr lvl="0"/>
            <a:r>
              <a:rPr lang="en-US" dirty="0" smtClean="0"/>
              <a:t>00:00 machine setup for luminosity </a:t>
            </a:r>
            <a:r>
              <a:rPr lang="en-US" dirty="0" smtClean="0"/>
              <a:t>run. Better b-to-b stability from injectors.</a:t>
            </a:r>
            <a:endParaRPr lang="en-US" dirty="0" smtClean="0"/>
          </a:p>
          <a:p>
            <a:pPr lvl="0"/>
            <a:r>
              <a:rPr lang="en-US" dirty="0" smtClean="0"/>
              <a:t>01:58 stable run with 228 bunches</a:t>
            </a:r>
          </a:p>
          <a:p>
            <a:pPr lvl="0"/>
            <a:r>
              <a:rPr lang="en-US" dirty="0" smtClean="0"/>
              <a:t>11:00 luminosity leveling in IP8 tested successfully</a:t>
            </a:r>
          </a:p>
          <a:p>
            <a:pPr lvl="0"/>
            <a:r>
              <a:rPr lang="en-US" dirty="0" smtClean="0"/>
              <a:t>12:11 dump by EIC, </a:t>
            </a:r>
            <a:r>
              <a:rPr lang="en-US" dirty="0" err="1" smtClean="0"/>
              <a:t>precycle</a:t>
            </a:r>
            <a:r>
              <a:rPr lang="en-US" dirty="0" smtClean="0"/>
              <a:t>, injection &amp; ramp.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stable beams: 10h13</a:t>
            </a:r>
          </a:p>
          <a:p>
            <a:pPr lvl="0"/>
            <a:r>
              <a:rPr lang="en-US" dirty="0" smtClean="0"/>
              <a:t>15:49 stable run 228 </a:t>
            </a:r>
            <a:r>
              <a:rPr lang="en-US" dirty="0" smtClean="0"/>
              <a:t>bunches. 1 UFO at 60% of dump.</a:t>
            </a:r>
            <a:endParaRPr lang="en-US" dirty="0" smtClean="0"/>
          </a:p>
          <a:p>
            <a:pPr lvl="0"/>
            <a:r>
              <a:rPr lang="en-US" dirty="0" smtClean="0"/>
              <a:t>19:18 Beam dump </a:t>
            </a:r>
            <a:r>
              <a:rPr lang="en-US" dirty="0" smtClean="0"/>
              <a:t>power conv. </a:t>
            </a:r>
            <a:r>
              <a:rPr lang="en-US" dirty="0" smtClean="0"/>
              <a:t>(PIC) </a:t>
            </a:r>
            <a:r>
              <a:rPr lang="en-US" dirty="0" smtClean="0"/>
              <a:t>RCBCH10.L4B2.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stable beams: 3h29</a:t>
            </a:r>
          </a:p>
          <a:p>
            <a:pPr lvl="0"/>
            <a:r>
              <a:rPr lang="en-US" dirty="0" smtClean="0"/>
              <a:t>20:45 Access for PC</a:t>
            </a:r>
          </a:p>
          <a:p>
            <a:r>
              <a:rPr lang="en-US" dirty="0" smtClean="0"/>
              <a:t>22:08 </a:t>
            </a:r>
            <a:r>
              <a:rPr lang="en-US" dirty="0" smtClean="0"/>
              <a:t>Injection</a:t>
            </a:r>
          </a:p>
          <a:p>
            <a:pPr lvl="0"/>
            <a:r>
              <a:rPr lang="en-US" dirty="0" smtClean="0"/>
              <a:t>00:20 Stable beams. 228b.</a:t>
            </a:r>
          </a:p>
          <a:p>
            <a:pPr lvl="0"/>
            <a:r>
              <a:rPr lang="en-US" dirty="0" smtClean="0"/>
              <a:t>05:15 Beam dump from electrical perturbation.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stable beams: </a:t>
            </a:r>
            <a:r>
              <a:rPr lang="en-US" dirty="0" smtClean="0"/>
              <a:t>4h55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12/04/2011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Stable Beams #1713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12/04/2011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attach.php?attachId=1149048&amp;type=png&amp;fname=20110416002016.png"/>
          <p:cNvPicPr>
            <a:picLocks noChangeAspect="1" noChangeArrowheads="1"/>
          </p:cNvPicPr>
          <p:nvPr/>
        </p:nvPicPr>
        <p:blipFill>
          <a:blip r:embed="rId2" cstate="print"/>
          <a:srcRect t="9634"/>
          <a:stretch>
            <a:fillRect/>
          </a:stretch>
        </p:blipFill>
        <p:spPr bwMode="auto">
          <a:xfrm>
            <a:off x="827480" y="692620"/>
            <a:ext cx="7504233" cy="57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losses in collisions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12/04/2011</a:t>
            </a:r>
            <a:endParaRPr lang="en-US" dirty="0"/>
          </a:p>
        </p:txBody>
      </p:sp>
      <p:pic>
        <p:nvPicPr>
          <p:cNvPr id="22529" name="Picture 1" descr="https://ab-dep-op-elogbook.web.cern.ch/ab-dep-op-elogbook/elogbook/attach.php?attachId=1149053&amp;type=png&amp;fname=20110416003623.png"/>
          <p:cNvPicPr>
            <a:picLocks noChangeAspect="1" noChangeArrowheads="1"/>
          </p:cNvPicPr>
          <p:nvPr/>
        </p:nvPicPr>
        <p:blipFill>
          <a:blip r:embed="rId2" cstate="print"/>
          <a:srcRect t="15869" b="22201"/>
          <a:stretch>
            <a:fillRect/>
          </a:stretch>
        </p:blipFill>
        <p:spPr bwMode="auto">
          <a:xfrm>
            <a:off x="107380" y="908650"/>
            <a:ext cx="8935948" cy="4392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Lumi</a:t>
            </a:r>
            <a:r>
              <a:rPr lang="en-US" dirty="0" smtClean="0"/>
              <a:t> leveling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12/04/2011</a:t>
            </a:r>
            <a:endParaRPr lang="en-US" dirty="0"/>
          </a:p>
        </p:txBody>
      </p:sp>
      <p:pic>
        <p:nvPicPr>
          <p:cNvPr id="23553" name="Picture 1" descr="https://ab-dep-op-elogbook.web.cern.ch/ab-dep-op-elogbook/elogbook/attach.php?attachId=1148982&amp;type=png&amp;fname=20110415172103.png"/>
          <p:cNvPicPr>
            <a:picLocks noChangeAspect="1" noChangeArrowheads="1"/>
          </p:cNvPicPr>
          <p:nvPr/>
        </p:nvPicPr>
        <p:blipFill>
          <a:blip r:embed="rId2" cstate="print"/>
          <a:srcRect t="5980" b="18676"/>
          <a:stretch>
            <a:fillRect/>
          </a:stretch>
        </p:blipFill>
        <p:spPr bwMode="auto">
          <a:xfrm>
            <a:off x="179390" y="836640"/>
            <a:ext cx="8683492" cy="5112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15.04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544770"/>
          </a:xfrm>
        </p:spPr>
        <p:txBody>
          <a:bodyPr/>
          <a:lstStyle/>
          <a:p>
            <a:r>
              <a:rPr lang="en-US" dirty="0" smtClean="0"/>
              <a:t>08:00 </a:t>
            </a:r>
            <a:r>
              <a:rPr lang="en-US" dirty="0" smtClean="0"/>
              <a:t>Electrical perturbation in IR2 ongoing. </a:t>
            </a:r>
            <a:endParaRPr lang="en-US" dirty="0" smtClean="0"/>
          </a:p>
          <a:p>
            <a:pPr lvl="1"/>
            <a:r>
              <a:rPr lang="en-US" dirty="0" smtClean="0"/>
              <a:t>Started last Thursday 04:00 in the morning. Transparent at that time until now.</a:t>
            </a:r>
          </a:p>
          <a:p>
            <a:pPr lvl="1"/>
            <a:r>
              <a:rPr lang="en-US" dirty="0" smtClean="0"/>
              <a:t>Now it trips compensator (IR2)</a:t>
            </a:r>
          </a:p>
          <a:p>
            <a:pPr lvl="1"/>
            <a:r>
              <a:rPr lang="en-US" dirty="0" smtClean="0"/>
              <a:t>IR2 </a:t>
            </a:r>
            <a:r>
              <a:rPr lang="en-US" dirty="0" smtClean="0"/>
              <a:t>compensator (active filter) </a:t>
            </a:r>
            <a:r>
              <a:rPr lang="en-US" dirty="0" smtClean="0"/>
              <a:t>must be </a:t>
            </a:r>
            <a:r>
              <a:rPr lang="en-US" dirty="0" smtClean="0"/>
              <a:t>disconnected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EIC checked with EPC that switch off can be done with LHC powering up.</a:t>
            </a:r>
          </a:p>
          <a:p>
            <a:r>
              <a:rPr lang="en-US" dirty="0" smtClean="0"/>
              <a:t>Integrated </a:t>
            </a:r>
            <a:r>
              <a:rPr lang="en-US" dirty="0" err="1" smtClean="0"/>
              <a:t>lumi</a:t>
            </a:r>
            <a:r>
              <a:rPr lang="en-US" dirty="0" smtClean="0"/>
              <a:t> (2011): &gt; 40 pb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 </a:t>
            </a:r>
            <a:r>
              <a:rPr lang="en-US" dirty="0" smtClean="0"/>
              <a:t>Highest </a:t>
            </a:r>
            <a:r>
              <a:rPr lang="en-US" dirty="0" err="1" smtClean="0"/>
              <a:t>lumi</a:t>
            </a:r>
            <a:r>
              <a:rPr lang="en-US" dirty="0" smtClean="0"/>
              <a:t> per day…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12/04/2011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12/04/2011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40" y="4509150"/>
          <a:ext cx="8065119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88373"/>
                <a:gridCol w="4584637"/>
                <a:gridCol w="79210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Saturday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Switch to 336b?</a:t>
                      </a:r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Sunday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Physics</a:t>
                      </a:r>
                      <a:r>
                        <a:rPr lang="en-GB" baseline="0" dirty="0" smtClean="0"/>
                        <a:t> 336b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460" y="894191"/>
            <a:ext cx="77770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In stable beams for 228b and 50ns:	18.6 hours + 3 fills</a:t>
            </a:r>
          </a:p>
          <a:p>
            <a:pPr algn="l"/>
            <a:r>
              <a:rPr lang="en-US" dirty="0" smtClean="0"/>
              <a:t>No issues for these three fills. Only normal beam losses.</a:t>
            </a:r>
            <a:endParaRPr lang="en-US" dirty="0" smtClean="0"/>
          </a:p>
          <a:p>
            <a:pPr algn="l"/>
            <a:r>
              <a:rPr lang="en-US" dirty="0" smtClean="0"/>
              <a:t>+ 1</a:t>
            </a:r>
            <a:r>
              <a:rPr lang="en-US" baseline="30000" dirty="0" smtClean="0"/>
              <a:t>st</a:t>
            </a:r>
            <a:r>
              <a:rPr lang="en-US" dirty="0" smtClean="0"/>
              <a:t> 50 ns fill in stable beams on Wednesday:	1.7 hours</a:t>
            </a:r>
            <a:endParaRPr lang="en-US" dirty="0" smtClean="0"/>
          </a:p>
          <a:p>
            <a:pPr algn="l"/>
            <a:r>
              <a:rPr lang="en-US" dirty="0" smtClean="0"/>
              <a:t>Were qualified for 300b with 75 ns…</a:t>
            </a:r>
          </a:p>
          <a:p>
            <a:pPr algn="l"/>
            <a:r>
              <a:rPr lang="en-US" dirty="0" smtClean="0"/>
              <a:t>Discuss next step…</a:t>
            </a:r>
          </a:p>
          <a:p>
            <a:pPr algn="l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336b</a:t>
            </a:r>
          </a:p>
          <a:p>
            <a:pPr algn="l">
              <a:buFont typeface="Wingdings"/>
              <a:buChar char="à"/>
            </a:pPr>
            <a:r>
              <a:rPr lang="en-US" dirty="0" smtClean="0"/>
              <a:t> start with 72b </a:t>
            </a:r>
            <a:r>
              <a:rPr lang="en-US" dirty="0" err="1" smtClean="0"/>
              <a:t>inj</a:t>
            </a:r>
            <a:r>
              <a:rPr lang="en-US" dirty="0" smtClean="0"/>
              <a:t> scheme, if problems drop back to 36b </a:t>
            </a:r>
            <a:r>
              <a:rPr lang="en-US" dirty="0" err="1" smtClean="0"/>
              <a:t>inj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45490</TotalTime>
  <Words>222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Friday 14.04</vt:lpstr>
      <vt:lpstr>Start Stable Beams #1713</vt:lpstr>
      <vt:lpstr>Normal losses in collisions</vt:lpstr>
      <vt:lpstr>Lumi leveling test</vt:lpstr>
      <vt:lpstr>Saturday 15.04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2750</cp:revision>
  <dcterms:created xsi:type="dcterms:W3CDTF">2010-07-26T05:43:59Z</dcterms:created>
  <dcterms:modified xsi:type="dcterms:W3CDTF">2011-04-16T06:56:42Z</dcterms:modified>
</cp:coreProperties>
</file>