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15"/>
  </p:notesMasterIdLst>
  <p:sldIdLst>
    <p:sldId id="825" r:id="rId2"/>
    <p:sldId id="826" r:id="rId3"/>
    <p:sldId id="815" r:id="rId4"/>
    <p:sldId id="827" r:id="rId5"/>
    <p:sldId id="828" r:id="rId6"/>
    <p:sldId id="829" r:id="rId7"/>
    <p:sldId id="830" r:id="rId8"/>
    <p:sldId id="831" r:id="rId9"/>
    <p:sldId id="832" r:id="rId10"/>
    <p:sldId id="834" r:id="rId11"/>
    <p:sldId id="833" r:id="rId12"/>
    <p:sldId id="835" r:id="rId13"/>
    <p:sldId id="836" r:id="rId14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4/13/11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228600"/>
            <a:ext cx="8153400" cy="17526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LHC Status Wed Morning 13-April</a:t>
            </a:r>
          </a:p>
          <a:p>
            <a:endParaRPr lang="en-GB" dirty="0" smtClean="0"/>
          </a:p>
          <a:p>
            <a:r>
              <a:rPr lang="en-GB" sz="2800" dirty="0" smtClean="0"/>
              <a:t>R. </a:t>
            </a:r>
            <a:r>
              <a:rPr lang="en-GB" sz="2800" dirty="0" err="1" smtClean="0"/>
              <a:t>Assmann</a:t>
            </a:r>
            <a:r>
              <a:rPr lang="en-GB" sz="2800" dirty="0" smtClean="0"/>
              <a:t>, B. Holzer et al</a:t>
            </a:r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3857" t="17993" r="7164" b="9689"/>
          <a:stretch>
            <a:fillRect/>
          </a:stretch>
        </p:blipFill>
        <p:spPr>
          <a:xfrm>
            <a:off x="2057400" y="2590800"/>
            <a:ext cx="5012694" cy="32440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962400"/>
            <a:ext cx="2864198" cy="228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143000"/>
            <a:ext cx="8229600" cy="53340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da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capo:  </a:t>
            </a: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026931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90600" y="0"/>
            <a:ext cx="7620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Tue Morning: </a:t>
            </a:r>
            <a:r>
              <a:rPr lang="en-US" sz="3200" b="1" i="1" kern="0" dirty="0" smtClean="0">
                <a:solidFill>
                  <a:srgbClr val="FF0000"/>
                </a:solidFill>
                <a:latin typeface="Times New Roman"/>
                <a:ea typeface="+mj-ea"/>
                <a:cs typeface="Times New Roman"/>
              </a:rPr>
              <a:t>the 10 Hz problem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6190" y="1143000"/>
            <a:ext cx="7387810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NewPSMT"/>
              </a:rPr>
              <a:t>48 bunches in... rimmed again + 10 Hz. </a:t>
            </a:r>
          </a:p>
          <a:p>
            <a:r>
              <a:rPr lang="en-US" dirty="0" smtClean="0">
                <a:latin typeface="CourierNewPSMT"/>
              </a:rPr>
              <a:t>            Nothing happening. No additional losses.</a:t>
            </a:r>
          </a:p>
          <a:p>
            <a:endParaRPr lang="en-US" dirty="0" smtClean="0">
              <a:latin typeface="CourierNewPSMT"/>
            </a:endParaRPr>
          </a:p>
          <a:p>
            <a:r>
              <a:rPr lang="en-US" dirty="0" smtClean="0">
                <a:latin typeface="CourierNewPSMT"/>
              </a:rPr>
              <a:t> 228 bunches circulating.</a:t>
            </a:r>
          </a:p>
          <a:p>
            <a:r>
              <a:rPr lang="en-US" dirty="0" smtClean="0">
                <a:latin typeface="CourierNewPSMT"/>
              </a:rPr>
              <a:t> Switching off abort gap cleaning.</a:t>
            </a:r>
          </a:p>
          <a:p>
            <a:r>
              <a:rPr lang="en-US" dirty="0" smtClean="0">
                <a:latin typeface="CourierNewPSMT"/>
              </a:rPr>
              <a:t> Trimmed +10 Hz. Nothing happening.</a:t>
            </a:r>
          </a:p>
          <a:p>
            <a:endParaRPr lang="en-US" dirty="0" smtClean="0">
              <a:latin typeface="CourierNewPSMT"/>
            </a:endParaRPr>
          </a:p>
          <a:p>
            <a:endParaRPr lang="en-US" dirty="0" smtClean="0">
              <a:latin typeface="CourierNewPSMT"/>
            </a:endParaRPr>
          </a:p>
          <a:p>
            <a:r>
              <a:rPr lang="en-US" dirty="0" smtClean="0">
                <a:latin typeface="CourierNewPSMT"/>
              </a:rPr>
              <a:t>Abort gap population went up when </a:t>
            </a:r>
          </a:p>
          <a:p>
            <a:r>
              <a:rPr lang="en-US" dirty="0" smtClean="0">
                <a:latin typeface="CourierNewPSMT"/>
              </a:rPr>
              <a:t>reverting frequency trim.</a:t>
            </a:r>
          </a:p>
          <a:p>
            <a:r>
              <a:rPr lang="en-US" dirty="0" smtClean="0">
                <a:latin typeface="CourierNewPSMT"/>
              </a:rPr>
              <a:t>Sent another 10 Hz </a:t>
            </a:r>
          </a:p>
          <a:p>
            <a:r>
              <a:rPr lang="en-US" dirty="0" smtClean="0">
                <a:latin typeface="CourierNewPSMT"/>
              </a:rPr>
              <a:t>(total + 20 Hz off). </a:t>
            </a:r>
          </a:p>
          <a:p>
            <a:r>
              <a:rPr lang="en-US" dirty="0" smtClean="0">
                <a:latin typeface="CourierNewPSMT"/>
              </a:rPr>
              <a:t>Another step in the abort gap </a:t>
            </a:r>
          </a:p>
          <a:p>
            <a:r>
              <a:rPr lang="en-US" dirty="0" smtClean="0">
                <a:latin typeface="CourierNewPSMT"/>
              </a:rPr>
              <a:t>population.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46630"/>
            <a:ext cx="8229600" cy="402077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And again: technical issues:</a:t>
            </a:r>
          </a:p>
          <a:p>
            <a:pPr lvl="1">
              <a:buNone/>
            </a:pPr>
            <a:r>
              <a:rPr lang="en-US" sz="2000" dirty="0" smtClean="0">
                <a:solidFill>
                  <a:srgbClr val="FF0000"/>
                </a:solidFill>
                <a:latin typeface="Courier"/>
              </a:rPr>
              <a:t>BLM intervention status</a:t>
            </a:r>
            <a:r>
              <a:rPr lang="en-US" sz="2000" dirty="0" smtClean="0">
                <a:latin typeface="Courier"/>
              </a:rPr>
              <a:t>: Identified high voltage supply fault on the whole arc of R4</a:t>
            </a:r>
          </a:p>
          <a:p>
            <a:pPr lvl="1">
              <a:buNone/>
            </a:pPr>
            <a:endParaRPr lang="en-US" sz="2000" b="1" dirty="0" smtClean="0">
              <a:latin typeface="Courier"/>
              <a:cs typeface="Times New Roman"/>
            </a:endParaRPr>
          </a:p>
          <a:p>
            <a:pPr lvl="1">
              <a:buNone/>
            </a:pPr>
            <a:r>
              <a:rPr lang="en-US" sz="2000" dirty="0" smtClean="0">
                <a:solidFill>
                  <a:srgbClr val="FF0000"/>
                </a:solidFill>
                <a:latin typeface="CourierNewPSMT"/>
              </a:rPr>
              <a:t>21:30h  Ventilation door interlock for injection.</a:t>
            </a:r>
            <a:endParaRPr lang="en-US" sz="2000" b="1" dirty="0" smtClean="0">
              <a:solidFill>
                <a:srgbClr val="FF0000"/>
              </a:solidFill>
              <a:latin typeface="CourierNewPSMT"/>
              <a:cs typeface="Times New Roman"/>
            </a:endParaRPr>
          </a:p>
          <a:p>
            <a:pPr lvl="1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urierNewPSMT"/>
                <a:cs typeface="Times New Roman"/>
              </a:rPr>
              <a:t>-&gt; </a:t>
            </a:r>
            <a:r>
              <a:rPr lang="en-US" sz="2000" b="1" i="1" dirty="0" smtClean="0">
                <a:solidFill>
                  <a:srgbClr val="FF0000"/>
                </a:solidFill>
                <a:latin typeface="CourierNewPSMT"/>
                <a:cs typeface="Times New Roman"/>
              </a:rPr>
              <a:t>Access</a:t>
            </a:r>
            <a:r>
              <a:rPr lang="en-US" sz="2000" b="1" dirty="0" smtClean="0">
                <a:solidFill>
                  <a:srgbClr val="FF0000"/>
                </a:solidFill>
                <a:latin typeface="CourierNewPSMT"/>
                <a:cs typeface="Times New Roman"/>
              </a:rPr>
              <a:t> 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CourierNewPSMT"/>
                <a:cs typeface="Times New Roman"/>
              </a:rPr>
              <a:t>...</a:t>
            </a:r>
            <a:r>
              <a:rPr lang="en-US" sz="2000" dirty="0" smtClean="0">
                <a:solidFill>
                  <a:srgbClr val="0000FF"/>
                </a:solidFill>
                <a:latin typeface="CourierNewPSMT"/>
              </a:rPr>
              <a:t> Access finished, door had been really open.</a:t>
            </a:r>
          </a:p>
          <a:p>
            <a:pPr lvl="1">
              <a:buNone/>
            </a:pPr>
            <a:endParaRPr lang="en-US" sz="2000" dirty="0" smtClean="0">
              <a:solidFill>
                <a:srgbClr val="0000FF"/>
              </a:solidFill>
              <a:latin typeface="CourierNewPSMT"/>
            </a:endParaRPr>
          </a:p>
          <a:p>
            <a:pPr lvl="1">
              <a:buNone/>
            </a:pPr>
            <a:r>
              <a:rPr lang="en-US" sz="2000" dirty="0" smtClean="0">
                <a:solidFill>
                  <a:srgbClr val="FF0000"/>
                </a:solidFill>
                <a:latin typeface="CourierNewPSMT"/>
              </a:rPr>
              <a:t>0:31-3:30h Piquet working on PSB LLRF. 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90600" y="0"/>
            <a:ext cx="7620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Tue Late: Restart after tech. Problems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143000"/>
            <a:ext cx="8229600" cy="53340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scrubbing checks </a:t>
            </a: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90600" y="0"/>
            <a:ext cx="7620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Tue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Night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: 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67000" y="1224677"/>
            <a:ext cx="6248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1.) Restart after technical Problems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     inject  2 nominal &amp; 1 pilot per beam    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    </a:t>
            </a:r>
            <a:r>
              <a:rPr lang="en-US" b="1" i="1" dirty="0" err="1" smtClean="0">
                <a:latin typeface="Times New Roman"/>
                <a:cs typeface="Times New Roman"/>
              </a:rPr>
              <a:t>precycle</a:t>
            </a:r>
            <a:r>
              <a:rPr lang="en-US" b="1" i="1" dirty="0" smtClean="0">
                <a:latin typeface="Times New Roman"/>
                <a:cs typeface="Times New Roman"/>
              </a:rPr>
              <a:t>,   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    inject 36 bunches. 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    ramp &amp; squeeze: test the + /- 10 Hz problem  bunches ? 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    how much space do we have in the basic beam parameters    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    tune, orbit, </a:t>
            </a:r>
            <a:r>
              <a:rPr lang="en-US" b="1" i="1" dirty="0" err="1" smtClean="0">
                <a:latin typeface="Times New Roman"/>
                <a:cs typeface="Times New Roman"/>
              </a:rPr>
              <a:t>chroma</a:t>
            </a:r>
            <a:r>
              <a:rPr lang="en-US" b="1" i="1" dirty="0" smtClean="0">
                <a:latin typeface="Times New Roman"/>
                <a:cs typeface="Times New Roman"/>
              </a:rPr>
              <a:t>, coupling etc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3343870"/>
            <a:ext cx="58640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NewPSMT"/>
              </a:rPr>
              <a:t>Trimmed QV &amp; QH  +0.003 for both beams. </a:t>
            </a:r>
          </a:p>
          <a:p>
            <a:endParaRPr lang="en-US" dirty="0" smtClean="0">
              <a:latin typeface="CourierNewPSMT"/>
            </a:endParaRPr>
          </a:p>
          <a:p>
            <a:r>
              <a:rPr lang="en-US" dirty="0" smtClean="0">
                <a:latin typeface="CourierNewPSMT"/>
              </a:rPr>
              <a:t>Trimmed RF by -20 Hz (at nominal tunes).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607560"/>
            <a:ext cx="5435600" cy="21742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90600" y="0"/>
            <a:ext cx="7620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Wed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Morning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: 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257800"/>
          </a:xfrm>
        </p:spPr>
        <p:txBody>
          <a:bodyPr/>
          <a:lstStyle/>
          <a:p>
            <a:pPr>
              <a:buNone/>
            </a:pP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2.) Test Ramp to 3.5 </a:t>
            </a:r>
            <a:r>
              <a:rPr lang="en-US" sz="18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TeV</a:t>
            </a: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</a:p>
          <a:p>
            <a:pPr>
              <a:buNone/>
            </a:pPr>
            <a:r>
              <a:rPr lang="en-US" sz="1800" b="1" i="1" dirty="0" smtClean="0">
                <a:latin typeface="Times New Roman"/>
                <a:cs typeface="Times New Roman"/>
              </a:rPr>
              <a:t>		48 bunches: inject and ramp 48 bunches in both beams, ramp, squeeze, 	collisions ...  observe vacuum, </a:t>
            </a:r>
            <a:r>
              <a:rPr lang="en-US" sz="1800" b="1" i="1" dirty="0" err="1" smtClean="0">
                <a:latin typeface="Times New Roman"/>
                <a:cs typeface="Times New Roman"/>
              </a:rPr>
              <a:t>rf</a:t>
            </a:r>
            <a:r>
              <a:rPr lang="en-US" sz="1800" b="1" i="1" dirty="0" smtClean="0">
                <a:latin typeface="Times New Roman"/>
                <a:cs typeface="Times New Roman"/>
              </a:rPr>
              <a:t>, </a:t>
            </a:r>
            <a:r>
              <a:rPr lang="en-US" sz="1800" b="1" i="1" dirty="0" err="1" smtClean="0">
                <a:latin typeface="Times New Roman"/>
                <a:cs typeface="Times New Roman"/>
              </a:rPr>
              <a:t>cryo</a:t>
            </a:r>
            <a:r>
              <a:rPr lang="en-US" sz="1800" b="1" i="1" dirty="0" smtClean="0">
                <a:latin typeface="Times New Roman"/>
                <a:cs typeface="Times New Roman"/>
              </a:rPr>
              <a:t> load etc  </a:t>
            </a:r>
          </a:p>
          <a:p>
            <a:pPr>
              <a:buNone/>
            </a:pPr>
            <a:r>
              <a:rPr lang="en-US" sz="1800" b="1" i="1" dirty="0" smtClean="0">
                <a:latin typeface="Times New Roman"/>
                <a:cs typeface="Times New Roman"/>
              </a:rPr>
              <a:t>		</a:t>
            </a:r>
            <a:r>
              <a:rPr lang="en-US" sz="1800" b="1" i="1" dirty="0" smtClean="0">
                <a:latin typeface="Times New Roman"/>
                <a:cs typeface="Times New Roman"/>
              </a:rPr>
              <a:t>check for beam </a:t>
            </a:r>
            <a:r>
              <a:rPr lang="en-US" sz="1800" b="1" i="1" dirty="0" err="1" smtClean="0">
                <a:latin typeface="Times New Roman"/>
                <a:cs typeface="Times New Roman"/>
              </a:rPr>
              <a:t>robustness:apply</a:t>
            </a:r>
            <a:r>
              <a:rPr lang="en-US" sz="1800" b="1" i="1" dirty="0" smtClean="0">
                <a:latin typeface="Times New Roman"/>
                <a:cs typeface="Times New Roman"/>
              </a:rPr>
              <a:t> + / - 20 Hz change tune by + / - 0.003 in both 	beams scan</a:t>
            </a:r>
            <a:r>
              <a:rPr lang="en-US" sz="1800" b="1" i="1" dirty="0" smtClean="0"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endParaRPr lang="en-US" sz="1800" b="1" i="1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1800" b="1" i="1" dirty="0" smtClean="0">
                <a:latin typeface="Times New Roman"/>
                <a:cs typeface="Times New Roman"/>
              </a:rPr>
              <a:t>      </a:t>
            </a: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3.) 200 bunches: inject ,ramp, squeeze, collisions</a:t>
            </a:r>
            <a:r>
              <a:rPr lang="en-US" sz="1800" b="1" i="1" dirty="0" smtClean="0">
                <a:latin typeface="Times New Roman"/>
                <a:cs typeface="Times New Roman"/>
              </a:rPr>
              <a:t>  ...  observe vacuum, </a:t>
            </a:r>
            <a:r>
              <a:rPr lang="en-US" sz="1800" b="1" i="1" dirty="0" err="1" smtClean="0">
                <a:latin typeface="Times New Roman"/>
                <a:cs typeface="Times New Roman"/>
              </a:rPr>
              <a:t>rf</a:t>
            </a:r>
            <a:r>
              <a:rPr lang="en-US" sz="1800" b="1" i="1" dirty="0" smtClean="0">
                <a:latin typeface="Times New Roman"/>
                <a:cs typeface="Times New Roman"/>
              </a:rPr>
              <a:t>, </a:t>
            </a:r>
            <a:r>
              <a:rPr lang="en-US" sz="1800" b="1" i="1" dirty="0" err="1" smtClean="0">
                <a:latin typeface="Times New Roman"/>
                <a:cs typeface="Times New Roman"/>
              </a:rPr>
              <a:t>cryo</a:t>
            </a:r>
            <a:r>
              <a:rPr lang="en-US" sz="1800" b="1" i="1" dirty="0" smtClean="0">
                <a:latin typeface="Times New Roman"/>
                <a:cs typeface="Times New Roman"/>
              </a:rPr>
              <a:t> load etc  </a:t>
            </a:r>
          </a:p>
          <a:p>
            <a:pPr>
              <a:buNone/>
            </a:pPr>
            <a:r>
              <a:rPr lang="en-US" sz="1800" b="1" i="1" dirty="0" smtClean="0">
                <a:latin typeface="Times New Roman"/>
                <a:cs typeface="Times New Roman"/>
              </a:rPr>
              <a:t>		check for beam robustness:</a:t>
            </a:r>
          </a:p>
          <a:p>
            <a:pPr>
              <a:buNone/>
            </a:pPr>
            <a:r>
              <a:rPr lang="en-US" sz="1800" b="1" i="1" dirty="0" smtClean="0">
                <a:latin typeface="Times New Roman"/>
                <a:cs typeface="Times New Roman"/>
              </a:rPr>
              <a:t> 	          1 hour for the experiments  </a:t>
            </a:r>
            <a:endParaRPr lang="en-US" sz="1800" b="1" i="1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sz="1800" b="1" i="1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1800" b="1" i="1" dirty="0" smtClean="0">
                <a:latin typeface="Times New Roman"/>
                <a:cs typeface="Times New Roman"/>
              </a:rPr>
              <a:t>      </a:t>
            </a: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4.) rescrubbing</a:t>
            </a:r>
            <a:r>
              <a:rPr lang="en-US" sz="1800" b="1" i="1" dirty="0" smtClean="0">
                <a:latin typeface="Times New Roman"/>
                <a:cs typeface="Times New Roman"/>
              </a:rPr>
              <a:t>, </a:t>
            </a:r>
          </a:p>
          <a:p>
            <a:pPr>
              <a:buNone/>
            </a:pPr>
            <a:r>
              <a:rPr lang="en-US" sz="1800" b="1" i="1" dirty="0" smtClean="0">
                <a:latin typeface="Times New Roman"/>
                <a:cs typeface="Times New Roman"/>
              </a:rPr>
              <a:t>		 inject 1020 bunches ,go on scrubbing at 450 </a:t>
            </a:r>
            <a:r>
              <a:rPr lang="en-US" sz="1800" b="1" i="1" dirty="0" err="1" smtClean="0">
                <a:latin typeface="Times New Roman"/>
                <a:cs typeface="Times New Roman"/>
              </a:rPr>
              <a:t>GeV</a:t>
            </a:r>
            <a:r>
              <a:rPr lang="en-US" sz="1800" b="1" i="1" dirty="0" smtClean="0">
                <a:latin typeface="Times New Roman"/>
                <a:cs typeface="Times New Roman"/>
              </a:rPr>
              <a:t>  observe vacuum &amp; </a:t>
            </a:r>
            <a:r>
              <a:rPr lang="en-US" sz="1800" b="1" i="1" dirty="0" err="1" smtClean="0">
                <a:latin typeface="Times New Roman"/>
                <a:cs typeface="Times New Roman"/>
              </a:rPr>
              <a:t>cryo</a:t>
            </a:r>
            <a:r>
              <a:rPr lang="en-US" sz="1800" b="1" i="1" dirty="0" smtClean="0">
                <a:latin typeface="Times New Roman"/>
                <a:cs typeface="Times New Roman"/>
              </a:rPr>
              <a:t> load</a:t>
            </a:r>
          </a:p>
          <a:p>
            <a:pPr>
              <a:buNone/>
            </a:pPr>
            <a:endParaRPr lang="en-US" sz="1800" b="1" i="1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1800" b="1" i="1" dirty="0" smtClean="0">
                <a:latin typeface="Times New Roman"/>
                <a:cs typeface="Times New Roman"/>
              </a:rPr>
              <a:t>	</a:t>
            </a:r>
          </a:p>
          <a:p>
            <a:pPr>
              <a:buNone/>
            </a:pPr>
            <a:r>
              <a:rPr lang="en-US" sz="1800" b="1" i="1" dirty="0" smtClean="0">
                <a:latin typeface="Times New Roman"/>
                <a:cs typeface="Times New Roman"/>
              </a:rPr>
              <a:t>	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44469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</a:p>
          <a:p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697069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</a:p>
          <a:p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0057" y="115669"/>
            <a:ext cx="2221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Tentative Plan for </a:t>
            </a:r>
          </a:p>
          <a:p>
            <a:r>
              <a:rPr lang="en-US" b="1" i="1" dirty="0" smtClean="0"/>
              <a:t>Monday / Tuesday</a:t>
            </a:r>
            <a:endParaRPr lang="en-US" dirty="0"/>
          </a:p>
        </p:txBody>
      </p:sp>
      <p:pic>
        <p:nvPicPr>
          <p:cNvPr id="9" name="Picture 8" descr="LHC-Woche-1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8416" b="12625"/>
              <a:stretch>
                <a:fillRect/>
              </a:stretch>
            </p:blipFill>
          </mc:Choice>
          <mc:Fallback>
            <p:blipFill>
              <a:blip r:embed="rId3"/>
              <a:srcRect t="8416" b="12625"/>
              <a:stretch>
                <a:fillRect/>
              </a:stretch>
            </p:blipFill>
          </mc:Fallback>
        </mc:AlternateContent>
        <p:spPr>
          <a:xfrm>
            <a:off x="3142761" y="152401"/>
            <a:ext cx="6001239" cy="670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2800" y="228600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</a:p>
          <a:p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914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3300"/>
                </a:solidFill>
                <a:latin typeface="Times New Roman Bold Italic"/>
                <a:ea typeface="Zapf Dingbats"/>
                <a:cs typeface="Times New Roman Bold Italic"/>
              </a:rPr>
              <a:t>?</a:t>
            </a:r>
            <a:endParaRPr lang="en-US" sz="2400" b="1" i="1" dirty="0">
              <a:solidFill>
                <a:srgbClr val="FF3300"/>
              </a:solidFill>
              <a:latin typeface="Times New Roman Bold Italic"/>
              <a:cs typeface="Times New Roman Bold Ital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8430"/>
            <a:ext cx="8229600" cy="402077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Main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techniccal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issues:</a:t>
            </a:r>
          </a:p>
          <a:p>
            <a:pPr lvl="1"/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Access system: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-stopper 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relais</a:t>
            </a:r>
            <a:endParaRPr lang="en-US" sz="20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1"/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Fire detection system</a:t>
            </a:r>
          </a:p>
          <a:p>
            <a:pPr lvl="1"/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Access door </a:t>
            </a:r>
            <a:r>
              <a:rPr lang="en-US" sz="2000" dirty="0" smtClean="0">
                <a:latin typeface="Courier"/>
              </a:rPr>
              <a:t>got a new dump due to an access door in P4 which opened by itself. 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pPr lvl="1"/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QPS quench heaters </a:t>
            </a:r>
          </a:p>
          <a:p>
            <a:pPr lvl="1"/>
            <a:endParaRPr lang="en-US" sz="2000" b="1" dirty="0" smtClean="0">
              <a:latin typeface="Times New Roman"/>
              <a:cs typeface="Times New Roman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Restart: injection setup</a:t>
            </a:r>
          </a:p>
          <a:p>
            <a:pPr lvl="1">
              <a:buNone/>
            </a:pP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90600" y="0"/>
            <a:ext cx="7620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Tue Morning: Restart after tech. Problems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090180"/>
            <a:ext cx="6248400" cy="24630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t="10504" b="39214"/>
          <a:stretch>
            <a:fillRect/>
          </a:stretch>
        </p:blipFill>
        <p:spPr>
          <a:xfrm>
            <a:off x="5715000" y="2971800"/>
            <a:ext cx="3124200" cy="12718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 t="19530" b="24413"/>
          <a:stretch>
            <a:fillRect/>
          </a:stretch>
        </p:blipFill>
        <p:spPr>
          <a:xfrm>
            <a:off x="2921699" y="4122736"/>
            <a:ext cx="6146101" cy="27352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02077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+/- 10 Hz</a:t>
            </a: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but ... </a:t>
            </a: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90600" y="0"/>
            <a:ext cx="7620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Tue Morning: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e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-cloud checks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r="50399"/>
          <a:stretch>
            <a:fillRect/>
          </a:stretch>
        </p:blipFill>
        <p:spPr>
          <a:xfrm>
            <a:off x="3733800" y="1447800"/>
            <a:ext cx="5105400" cy="20209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33800" y="1066800"/>
            <a:ext cx="4201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"/>
              </a:rPr>
              <a:t>RF frequency trimmed by +10Hz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133600" y="3455769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ourier"/>
              </a:rPr>
              <a:t>	</a:t>
            </a:r>
          </a:p>
          <a:p>
            <a:r>
              <a:rPr lang="en-US" dirty="0" smtClean="0">
                <a:latin typeface="Courier"/>
              </a:rPr>
              <a:t>beams dumped - high losses in IP7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143000"/>
            <a:ext cx="8229600" cy="402077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-cloud ? </a:t>
            </a: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90600" y="0"/>
            <a:ext cx="7620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Tue Morning: </a:t>
            </a:r>
            <a:r>
              <a:rPr lang="en-US" sz="3200" b="1" i="1" kern="0" dirty="0" smtClean="0">
                <a:solidFill>
                  <a:srgbClr val="FF0000"/>
                </a:solidFill>
                <a:latin typeface="Times New Roman"/>
                <a:ea typeface="+mj-ea"/>
                <a:cs typeface="Times New Roman"/>
              </a:rPr>
              <a:t>the 10 Hz problem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41910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ourier"/>
              </a:rPr>
              <a:t>	</a:t>
            </a:r>
          </a:p>
          <a:p>
            <a:r>
              <a:rPr lang="en-US" dirty="0" smtClean="0">
                <a:latin typeface="Courier"/>
              </a:rPr>
              <a:t>beams dumped - high losses in IP7	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066800"/>
            <a:ext cx="6905487" cy="5448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14800" y="1752600"/>
            <a:ext cx="68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 Bold Italic"/>
                <a:cs typeface="Times New Roman Bold Italic"/>
              </a:rPr>
              <a:t>IR 7</a:t>
            </a:r>
            <a:endParaRPr lang="en-US" b="1" i="1" dirty="0">
              <a:solidFill>
                <a:srgbClr val="FF0000"/>
              </a:solidFill>
              <a:latin typeface="Times New Roman Bold Italic"/>
              <a:cs typeface="Times New Roman Bold Italic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800600" y="1981200"/>
            <a:ext cx="609600" cy="457200"/>
          </a:xfrm>
          <a:prstGeom prst="straightConnector1">
            <a:avLst/>
          </a:prstGeom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352800" y="3962400"/>
            <a:ext cx="1752600" cy="1219200"/>
          </a:xfrm>
          <a:prstGeom prst="straightConnector1">
            <a:avLst/>
          </a:prstGeom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8000" y="4431268"/>
            <a:ext cx="112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 Bold Italic"/>
                <a:cs typeface="Times New Roman Bold Italic"/>
              </a:rPr>
              <a:t>LSS 5 / 1</a:t>
            </a:r>
            <a:endParaRPr lang="en-US" b="1" i="1" dirty="0">
              <a:solidFill>
                <a:srgbClr val="FF0000"/>
              </a:solidFill>
              <a:latin typeface="Times New Roman Bold Italic"/>
              <a:cs typeface="Times New Roman Bold Ital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143000"/>
            <a:ext cx="8229600" cy="53340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loss pattern: </a:t>
            </a: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90600" y="0"/>
            <a:ext cx="7620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Tue Morning: </a:t>
            </a:r>
            <a:r>
              <a:rPr lang="en-US" sz="3200" b="1" i="1" kern="0" dirty="0" smtClean="0">
                <a:solidFill>
                  <a:srgbClr val="FF0000"/>
                </a:solidFill>
                <a:latin typeface="Times New Roman"/>
                <a:ea typeface="+mj-ea"/>
                <a:cs typeface="Times New Roman"/>
              </a:rPr>
              <a:t>the 10 Hz problem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 t="64018"/>
          <a:stretch>
            <a:fillRect/>
          </a:stretch>
        </p:blipFill>
        <p:spPr>
          <a:xfrm>
            <a:off x="3105624" y="990600"/>
            <a:ext cx="5885976" cy="1600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35107" y="1066800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b1</a:t>
            </a:r>
            <a:endParaRPr lang="en-US" sz="1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t="63273"/>
          <a:stretch>
            <a:fillRect/>
          </a:stretch>
        </p:blipFill>
        <p:spPr>
          <a:xfrm>
            <a:off x="3124200" y="2667000"/>
            <a:ext cx="5867400" cy="16281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35107" y="2895600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b2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81000" y="4521875"/>
            <a:ext cx="8458200" cy="203132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urier"/>
              </a:rPr>
              <a:t>Loss </a:t>
            </a:r>
            <a:r>
              <a:rPr lang="en-US" dirty="0" err="1" smtClean="0">
                <a:solidFill>
                  <a:srgbClr val="FF0000"/>
                </a:solidFill>
                <a:latin typeface="Courier"/>
              </a:rPr>
              <a:t>occuring</a:t>
            </a:r>
            <a:r>
              <a:rPr lang="en-US" dirty="0" smtClean="0">
                <a:solidFill>
                  <a:srgbClr val="FF0000"/>
                </a:solidFill>
                <a:latin typeface="Courier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urier"/>
              </a:rPr>
              <a:t>~5 minutes after the frequency trim </a:t>
            </a:r>
          </a:p>
          <a:p>
            <a:r>
              <a:rPr lang="en-US" dirty="0" smtClean="0">
                <a:latin typeface="Courier"/>
              </a:rPr>
              <a:t>The </a:t>
            </a:r>
            <a:r>
              <a:rPr lang="en-US" dirty="0" err="1" smtClean="0">
                <a:latin typeface="Courier"/>
              </a:rPr>
              <a:t>lossess</a:t>
            </a:r>
            <a:r>
              <a:rPr lang="en-US" dirty="0" smtClean="0">
                <a:latin typeface="Courier"/>
              </a:rPr>
              <a:t> affect </a:t>
            </a:r>
            <a:r>
              <a:rPr lang="en-US" dirty="0" smtClean="0">
                <a:solidFill>
                  <a:srgbClr val="FF0000"/>
                </a:solidFill>
                <a:latin typeface="Courier"/>
              </a:rPr>
              <a:t>initially B2 then B1 again and finally B2</a:t>
            </a:r>
            <a:r>
              <a:rPr lang="en-US" dirty="0" smtClean="0">
                <a:latin typeface="Courier"/>
              </a:rPr>
              <a:t> </a:t>
            </a:r>
          </a:p>
          <a:p>
            <a:r>
              <a:rPr lang="en-US" dirty="0" smtClean="0">
                <a:latin typeface="Courier"/>
              </a:rPr>
              <a:t>The first loss is affecting all bunches while the second only some of the bunches of the tail of the trains </a:t>
            </a:r>
          </a:p>
          <a:p>
            <a:r>
              <a:rPr lang="en-US" dirty="0" smtClean="0">
                <a:solidFill>
                  <a:srgbClr val="0000FF"/>
                </a:solidFill>
                <a:latin typeface="Courier"/>
              </a:rPr>
              <a:t>No sign of instability is observed </a:t>
            </a:r>
            <a:r>
              <a:rPr lang="en-US" dirty="0" smtClean="0">
                <a:latin typeface="Courier"/>
              </a:rPr>
              <a:t>either in the BBQ nor from the damper pick-ups Losses at </a:t>
            </a:r>
            <a:r>
              <a:rPr lang="en-US" dirty="0" err="1" smtClean="0">
                <a:latin typeface="Courier"/>
              </a:rPr>
              <a:t>TCPs</a:t>
            </a:r>
            <a:r>
              <a:rPr lang="en-US" dirty="0" smtClean="0">
                <a:latin typeface="Courier"/>
              </a:rPr>
              <a:t> are consistent with an increase in abort gap population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143000"/>
            <a:ext cx="8229600" cy="53340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en detail: b2 </a:t>
            </a: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90600" y="0"/>
            <a:ext cx="7620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Tue Morning: </a:t>
            </a:r>
            <a:r>
              <a:rPr lang="en-US" sz="3200" b="1" i="1" kern="0" dirty="0" smtClean="0">
                <a:solidFill>
                  <a:srgbClr val="FF0000"/>
                </a:solidFill>
                <a:latin typeface="Times New Roman"/>
                <a:ea typeface="+mj-ea"/>
                <a:cs typeface="Times New Roman"/>
              </a:rPr>
              <a:t>the 10 Hz problem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l="3857" t="17301" r="7164" b="9689"/>
          <a:stretch>
            <a:fillRect/>
          </a:stretch>
        </p:blipFill>
        <p:spPr>
          <a:xfrm>
            <a:off x="457200" y="1600200"/>
            <a:ext cx="6297867" cy="411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0" y="1905000"/>
            <a:ext cx="1533565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beam current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2667000"/>
            <a:ext cx="121426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8000"/>
                </a:solidFill>
              </a:rPr>
              <a:t>frequency</a:t>
            </a:r>
            <a:endParaRPr lang="en-US" sz="1600" b="1" i="1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3429000"/>
            <a:ext cx="2069069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960663"/>
                </a:solidFill>
              </a:rPr>
              <a:t>abort gap intensity</a:t>
            </a:r>
            <a:endParaRPr lang="en-US" sz="1600" b="1" i="1" dirty="0">
              <a:solidFill>
                <a:srgbClr val="96066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4191000"/>
            <a:ext cx="180677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FF6600"/>
                </a:solidFill>
              </a:rPr>
              <a:t>bbq</a:t>
            </a:r>
            <a:r>
              <a:rPr lang="en-US" sz="1600" b="1" i="1" dirty="0" smtClean="0">
                <a:solidFill>
                  <a:srgbClr val="FF6600"/>
                </a:solidFill>
              </a:rPr>
              <a:t> amplitude </a:t>
            </a:r>
            <a:r>
              <a:rPr lang="en-US" sz="1600" b="1" i="1" dirty="0" err="1" smtClean="0">
                <a:solidFill>
                  <a:srgbClr val="FF6600"/>
                </a:solidFill>
              </a:rPr>
              <a:t>y</a:t>
            </a:r>
            <a:r>
              <a:rPr lang="en-US" sz="1600" b="1" i="1" dirty="0" smtClean="0">
                <a:solidFill>
                  <a:srgbClr val="FF6600"/>
                </a:solidFill>
              </a:rPr>
              <a:t> </a:t>
            </a:r>
            <a:endParaRPr lang="en-US" sz="1600" b="1" i="1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4724400"/>
            <a:ext cx="180677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</a:rPr>
              <a:t>bbq</a:t>
            </a:r>
            <a:r>
              <a:rPr lang="en-US" sz="1600" b="1" i="1" dirty="0" smtClean="0">
                <a:solidFill>
                  <a:srgbClr val="0000FF"/>
                </a:solidFill>
              </a:rPr>
              <a:t> amplitude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</a:rPr>
              <a:t> 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5029200" y="2743200"/>
            <a:ext cx="1295400" cy="76200"/>
          </a:xfrm>
          <a:prstGeom prst="straightConnector1">
            <a:avLst/>
          </a:prstGeom>
          <a:ln w="412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3657600" y="2133600"/>
            <a:ext cx="1676400" cy="1588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3657600" y="3657600"/>
            <a:ext cx="2133600" cy="1588"/>
          </a:xfrm>
          <a:prstGeom prst="straightConnector1">
            <a:avLst/>
          </a:prstGeom>
          <a:ln w="41275" cap="flat" cmpd="sng" algn="ctr">
            <a:solidFill>
              <a:srgbClr val="96066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3657600" y="4648200"/>
            <a:ext cx="2209800" cy="304800"/>
          </a:xfrm>
          <a:prstGeom prst="straightConnector1">
            <a:avLst/>
          </a:prstGeom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rcRect l="3857" t="17993" r="7164" b="9689"/>
          <a:stretch>
            <a:fillRect/>
          </a:stretch>
        </p:blipFill>
        <p:spPr>
          <a:xfrm>
            <a:off x="0" y="1600200"/>
            <a:ext cx="8060694" cy="52166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143000"/>
            <a:ext cx="8229600" cy="53340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en detail: b1 </a:t>
            </a: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026931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90600" y="0"/>
            <a:ext cx="7620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Tue Morning: </a:t>
            </a:r>
            <a:r>
              <a:rPr lang="en-US" sz="3200" b="1" i="1" kern="0" dirty="0" smtClean="0">
                <a:solidFill>
                  <a:srgbClr val="FF0000"/>
                </a:solidFill>
                <a:latin typeface="Times New Roman"/>
                <a:ea typeface="+mj-ea"/>
                <a:cs typeface="Times New Roman"/>
              </a:rPr>
              <a:t>the 10 Hz problem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6731" y="1905000"/>
            <a:ext cx="1533565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beam current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5931" y="2667000"/>
            <a:ext cx="121426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8000"/>
                </a:solidFill>
              </a:rPr>
              <a:t>frequency</a:t>
            </a:r>
            <a:endParaRPr lang="en-US" sz="1600" b="1" i="1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93931" y="3429000"/>
            <a:ext cx="2069069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960663"/>
                </a:solidFill>
              </a:rPr>
              <a:t>abort gap intensity</a:t>
            </a:r>
            <a:endParaRPr lang="en-US" sz="1600" b="1" i="1" dirty="0">
              <a:solidFill>
                <a:srgbClr val="96066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3931" y="4191000"/>
            <a:ext cx="180677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FF6600"/>
                </a:solidFill>
              </a:rPr>
              <a:t>bbq</a:t>
            </a:r>
            <a:r>
              <a:rPr lang="en-US" sz="1600" b="1" i="1" dirty="0" smtClean="0">
                <a:solidFill>
                  <a:srgbClr val="FF6600"/>
                </a:solidFill>
              </a:rPr>
              <a:t> amplitude </a:t>
            </a:r>
            <a:r>
              <a:rPr lang="en-US" sz="1600" b="1" i="1" dirty="0" err="1" smtClean="0">
                <a:solidFill>
                  <a:srgbClr val="FF6600"/>
                </a:solidFill>
              </a:rPr>
              <a:t>y</a:t>
            </a:r>
            <a:r>
              <a:rPr lang="en-US" sz="1600" b="1" i="1" dirty="0" smtClean="0">
                <a:solidFill>
                  <a:srgbClr val="FF6600"/>
                </a:solidFill>
              </a:rPr>
              <a:t> </a:t>
            </a:r>
            <a:endParaRPr lang="en-US" sz="1600" b="1" i="1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93931" y="4724400"/>
            <a:ext cx="180677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</a:rPr>
              <a:t>bbq</a:t>
            </a:r>
            <a:r>
              <a:rPr lang="en-US" sz="1600" b="1" i="1" dirty="0" smtClean="0">
                <a:solidFill>
                  <a:srgbClr val="0000FF"/>
                </a:solidFill>
              </a:rPr>
              <a:t> amplitude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</a:rPr>
              <a:t> 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5931931" y="2743200"/>
            <a:ext cx="1295400" cy="76200"/>
          </a:xfrm>
          <a:prstGeom prst="straightConnector1">
            <a:avLst/>
          </a:prstGeom>
          <a:ln w="412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4560331" y="2133600"/>
            <a:ext cx="1676400" cy="1588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4560331" y="3657600"/>
            <a:ext cx="2133600" cy="1588"/>
          </a:xfrm>
          <a:prstGeom prst="straightConnector1">
            <a:avLst/>
          </a:prstGeom>
          <a:ln w="41275" cap="flat" cmpd="sng" algn="ctr">
            <a:solidFill>
              <a:srgbClr val="96066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4560331" y="4648200"/>
            <a:ext cx="2209800" cy="304800"/>
          </a:xfrm>
          <a:prstGeom prst="straightConnector1">
            <a:avLst/>
          </a:prstGeom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rcRect l="3866" t="17301" r="5523" b="10381"/>
          <a:stretch>
            <a:fillRect/>
          </a:stretch>
        </p:blipFill>
        <p:spPr>
          <a:xfrm>
            <a:off x="-1" y="1600200"/>
            <a:ext cx="8253939" cy="5257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143000"/>
            <a:ext cx="8229600" cy="53340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en detail: b1 </a:t>
            </a: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026931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28/03/2011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90600" y="0"/>
            <a:ext cx="7620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Tue Morning: </a:t>
            </a:r>
            <a:r>
              <a:rPr lang="en-US" sz="3200" b="1" i="1" kern="0" dirty="0" smtClean="0">
                <a:solidFill>
                  <a:srgbClr val="FF0000"/>
                </a:solidFill>
                <a:latin typeface="Times New Roman"/>
                <a:ea typeface="+mj-ea"/>
                <a:cs typeface="Times New Roman"/>
              </a:rPr>
              <a:t>the 10 Hz problem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5931" y="2667000"/>
            <a:ext cx="121426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8000"/>
                </a:solidFill>
              </a:rPr>
              <a:t>frequency</a:t>
            </a:r>
            <a:endParaRPr lang="en-US" sz="1600" b="1" i="1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2600" y="2286000"/>
            <a:ext cx="183002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6600"/>
                </a:solidFill>
              </a:rPr>
              <a:t>beam current b1</a:t>
            </a:r>
            <a:endParaRPr lang="en-US" sz="1600" b="1" i="1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93931" y="4724400"/>
            <a:ext cx="183002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00FF"/>
                </a:solidFill>
              </a:rPr>
              <a:t>beam current b2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6172200" y="2971800"/>
            <a:ext cx="1219200" cy="1588"/>
          </a:xfrm>
          <a:prstGeom prst="straightConnector1">
            <a:avLst/>
          </a:prstGeom>
          <a:ln w="412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4191000" y="4876800"/>
            <a:ext cx="2209802" cy="76200"/>
          </a:xfrm>
          <a:prstGeom prst="straightConnector1">
            <a:avLst/>
          </a:prstGeom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3581400" y="2514600"/>
            <a:ext cx="1764270" cy="152400"/>
          </a:xfrm>
          <a:prstGeom prst="straightConnector1">
            <a:avLst/>
          </a:prstGeom>
          <a:ln w="41275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23778</TotalTime>
  <Words>734</Words>
  <Application>Microsoft Macintosh PowerPoint</Application>
  <PresentationFormat>On-screen Show (4:3)</PresentationFormat>
  <Paragraphs>180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LHCpresentations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1975</cp:revision>
  <dcterms:created xsi:type="dcterms:W3CDTF">2011-04-13T06:12:57Z</dcterms:created>
  <dcterms:modified xsi:type="dcterms:W3CDTF">2011-04-13T06:19:50Z</dcterms:modified>
</cp:coreProperties>
</file>